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304" r:id="rId3"/>
    <p:sldId id="301" r:id="rId4"/>
    <p:sldId id="306" r:id="rId5"/>
    <p:sldId id="307" r:id="rId6"/>
    <p:sldId id="305" r:id="rId7"/>
    <p:sldId id="294" r:id="rId8"/>
    <p:sldId id="302" r:id="rId9"/>
    <p:sldId id="308" r:id="rId10"/>
    <p:sldId id="309" r:id="rId11"/>
    <p:sldId id="310" r:id="rId12"/>
    <p:sldId id="295" r:id="rId13"/>
    <p:sldId id="311" r:id="rId14"/>
    <p:sldId id="312" r:id="rId15"/>
    <p:sldId id="313" r:id="rId16"/>
    <p:sldId id="314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8" d="100"/>
          <a:sy n="138" d="100"/>
        </p:scale>
        <p:origin x="-852" y="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2018-4212-4B75-A328-D666677A978A}" type="datetimeFigureOut">
              <a:rPr lang="ko-KR" altLang="en-US" smtClean="0"/>
              <a:pPr/>
              <a:t>2012-05-22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2018-4212-4B75-A328-D666677A978A}" type="datetimeFigureOut">
              <a:rPr lang="ko-KR" altLang="en-US" smtClean="0"/>
              <a:pPr/>
              <a:t>2012-05-22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2018-4212-4B75-A328-D666677A978A}" type="datetimeFigureOut">
              <a:rPr lang="ko-KR" altLang="en-US" smtClean="0"/>
              <a:pPr/>
              <a:t>2012-05-22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2018-4212-4B75-A328-D666677A978A}" type="datetimeFigureOut">
              <a:rPr lang="ko-KR" altLang="en-US" smtClean="0"/>
              <a:pPr/>
              <a:t>2012-05-22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2018-4212-4B75-A328-D666677A978A}" type="datetimeFigureOut">
              <a:rPr lang="ko-KR" altLang="en-US" smtClean="0"/>
              <a:pPr/>
              <a:t>2012-05-22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2018-4212-4B75-A328-D666677A978A}" type="datetimeFigureOut">
              <a:rPr lang="ko-KR" altLang="en-US" smtClean="0"/>
              <a:pPr/>
              <a:t>2012-05-22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2018-4212-4B75-A328-D666677A978A}" type="datetimeFigureOut">
              <a:rPr lang="ko-KR" altLang="en-US" smtClean="0"/>
              <a:pPr/>
              <a:t>2012-05-22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2018-4212-4B75-A328-D666677A978A}" type="datetimeFigureOut">
              <a:rPr lang="ko-KR" altLang="en-US" smtClean="0"/>
              <a:pPr/>
              <a:t>2012-05-22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2018-4212-4B75-A328-D666677A978A}" type="datetimeFigureOut">
              <a:rPr lang="ko-KR" altLang="en-US" smtClean="0"/>
              <a:pPr/>
              <a:t>2012-05-22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2018-4212-4B75-A328-D666677A978A}" type="datetimeFigureOut">
              <a:rPr lang="ko-KR" altLang="en-US" smtClean="0"/>
              <a:pPr/>
              <a:t>2012-05-22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CEF2018-4212-4B75-A328-D666677A978A}" type="datetimeFigureOut">
              <a:rPr lang="ko-KR" altLang="en-US" smtClean="0"/>
              <a:pPr/>
              <a:t>2012-05-22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F99904B-3DC8-4719-AA7A-153BF87301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CEF2018-4212-4B75-A328-D666677A978A}" type="datetimeFigureOut">
              <a:rPr lang="ko-KR" altLang="en-US" smtClean="0"/>
              <a:pPr/>
              <a:t>2012-05-22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F99904B-3DC8-4719-AA7A-153BF87301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Ch.4. Crystal Chemistry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/>
              <a:t>Ionic (Atomic) Radii &amp; Coordination Number (CN)</a:t>
            </a:r>
          </a:p>
          <a:p>
            <a:pPr lvl="1"/>
            <a:r>
              <a:rPr lang="en-US" altLang="ko-KR" dirty="0" smtClean="0"/>
              <a:t>Ionic radius: </a:t>
            </a:r>
          </a:p>
          <a:p>
            <a:pPr lvl="2"/>
            <a:r>
              <a:rPr lang="en-US" altLang="ko-KR" dirty="0" smtClean="0"/>
              <a:t>Hypothetical radius (size) of an ion (</a:t>
            </a:r>
            <a:r>
              <a:rPr lang="en-US" altLang="ko-KR" dirty="0" err="1" smtClean="0"/>
              <a:t>cation</a:t>
            </a:r>
            <a:r>
              <a:rPr lang="en-US" altLang="ko-KR" dirty="0" smtClean="0"/>
              <a:t> or anion)</a:t>
            </a:r>
          </a:p>
          <a:p>
            <a:pPr lvl="2"/>
            <a:r>
              <a:rPr lang="en-US" altLang="ko-KR" dirty="0" smtClean="0"/>
              <a:t>Calculated values from the bonding distances</a:t>
            </a:r>
          </a:p>
          <a:p>
            <a:pPr lvl="1"/>
            <a:r>
              <a:rPr lang="en-US" altLang="ko-KR" dirty="0" smtClean="0"/>
              <a:t>CN</a:t>
            </a:r>
          </a:p>
          <a:p>
            <a:pPr lvl="2"/>
            <a:r>
              <a:rPr lang="en-US" altLang="ko-KR" dirty="0" smtClean="0"/>
              <a:t>Number of one kind of the bond forming ions (atoms) surrounding the other, which are forming the first direct bonding</a:t>
            </a:r>
          </a:p>
          <a:p>
            <a:pPr lvl="2"/>
            <a:r>
              <a:rPr lang="en-US" altLang="ko-KR" dirty="0" smtClean="0"/>
              <a:t>Determined by radius ratio (r</a:t>
            </a:r>
            <a:r>
              <a:rPr lang="en-US" altLang="ko-KR" baseline="-25000" dirty="0" smtClean="0"/>
              <a:t>+</a:t>
            </a:r>
            <a:r>
              <a:rPr lang="en-US" altLang="ko-KR" dirty="0" smtClean="0"/>
              <a:t>/r</a:t>
            </a:r>
            <a:r>
              <a:rPr lang="en-US" altLang="ko-KR" baseline="-25000" dirty="0" smtClean="0"/>
              <a:t>-</a:t>
            </a:r>
            <a:r>
              <a:rPr lang="en-US" altLang="ko-KR" dirty="0" smtClean="0"/>
              <a:t>)</a:t>
            </a:r>
            <a:endParaRPr lang="en-US" altLang="ko-KR" dirty="0" smtClean="0">
              <a:sym typeface="Wingdings" pitchFamily="2" charset="2"/>
            </a:endParaRPr>
          </a:p>
          <a:p>
            <a:pPr lvl="1"/>
            <a:endParaRPr lang="en-US" altLang="ko-KR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9552" y="332656"/>
            <a:ext cx="4046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/>
              <a:t>Chemical Bonding &amp; Fracture</a:t>
            </a:r>
            <a:endParaRPr lang="ko-KR" altLang="en-US" sz="2400" b="1" dirty="0"/>
          </a:p>
        </p:txBody>
      </p:sp>
      <p:sp>
        <p:nvSpPr>
          <p:cNvPr id="2054" name="AutoShape 6" descr="data:image/jpeg;base64,/9j/4AAQSkZJRgABAQAAAQABAAD/2wCEAAkGBhQQEBAUEBIPFBQQFA8PFBQQFBUQDxAUFRAVFBQQFRQXHSYeFxkjGRQWHy8gIycpLCwsGB4xNTEqNSYrLCkBCQoKDgwOFw8PGikcHBwpKSkpKSkpKSkpKSkpKSwpLCkpKSwpKSkpLCwsKSkpKSwpKSkpLCwpKSwpLCwpLCwpKf/AABEIAMIBAwMBIgACEQEDEQH/xAAcAAACAgMBAQAAAAAAAAAAAAAAAQIHAwUGBAj/xABEEAACAQIEBAQEAgYIAwkAAAABAgADEQQSITEFBkFREyJhcQcygZEjoRRCUrHB0TNTYnKCksLxssPwFhckNENUY4Oi/8QAFwEBAQEBAAAAAAAAAAAAAAAAAAECA//EAB8RAQEAAgICAwEAAAAAAAAAAAABAhEhMRJBAxNRYf/aAAwDAQACEQMRAD8ArYCMCMRibcxaSiEcKYjtEJIQHaAgI4BHaFoQpwhHeQK0doxCURtACOOAssCsYkoEAsMskBC0giRIzJaK0CFoESdorQMdoWkyIrSiNorSZEiYRG0UkYoETImTIkYEMsJIiEOZCSEjJCGzjEAIxAQkhCBEKayUiBJQCEcIDgYrxwpgwvFHALRgQhAcLQAkgICEI7QtAVorSYELQIGRmQiRIgRMjaTIigRIkbSZEiYETIyd5EwhESBkzIwFaOAhDCIjvEI4aSvGDIiMQqUIo4DEd4hHAcYigIBaMRGSgAMdpEiMQqRhFGDAkIzICTEAkgIpveTOBjGYylTcXpjNVqi5F6aDVbjUXJUfWRWLgHK2Jx1/0almUX/Fc+Hh7g2K+IfmPooMXMHK2IwDIuJRB4gOV6TGpSYjdQ5UeYdiPvL/AMNTAWyqFVRYBAFVRvYKNAJh4lw2niqT0q6B0cag6H+8pGqsOhGonH7K14vm8rFOj5u5PqcOqakvRc2pVrWuf6upbRX3t+0BcdQOcM7S7Zs0UjJGRlQpFhJmRgRIkbSdojCIESMmZjIgF4SMcMEI7R2hDYjEIxAcLxWjtAleEBAQGIo4GFOERjtAcIAQtIHHACGYXAuLnYE6n2lDEkIrRwGJ0/JvMicOY1KlJn8f8IspAenTUgllU6NdraXHy7zmDMnGCQUp9aaqv1PmP5tb6SXk3pe/DuYsDjBSKV6DNcVKa1G8KurA2+RiG3G3X1m7r09tWFtdDa+hFj6a3+k+dqxFwLCyhVAPmHlUC+vtf6yxvh1zC1VGwrG7UyalMn+rPzqfZiD7N6Tjfj4bmTtsbQp10elXUNTqDKwbVSD6/qnsRt3lDcf4O2ExNWi+vht5W6PTbzU3B63Ui/qD2l58WZlTyWv+f0HWVRz6LnDMfmIroSd7BlZQR6Xb7xhNcxa5KIyUiZ3c0TItJyJEBSBkzImBAyMmZAiEK8I7wkZKMCKOGjhCMCUFo1itPVw3ANXrUqSWDVnSkpOwLsBc+gveQYBCdlxnkOhQKovEA1W3mVsOxpX9alInwx6EN62nK47h70HKVALjqpz02t1VraiJdjBAiF4QohGIShiBgIXgMS4+SuTqNDBf+MoUqlXFZajJWRSaaEWSl5tQRqTbW59JX3IHA/0rG0gyhqdP8WoDtYXyg97tbT3lvYvhLvWWrUNwoANiBa17XG/UznnfTUjjeO/CVCC+BqFGtpQrtnRjfZaxOZfZgw9pXeMwj0aj06qMj0zlZWFmU/uPuN5fHFeM4egqitVpUy5AQObXN/y95W/P/FMDiVV6NdGxCAKPDSoy1ad/kLgZQQTcEnuOszhauUclwygr1qSubIWXOeyDV/yBmCqxqV8x1LMXP3Jmz5fwXiNUtf5CgPYuQP8AhDT3cQwi0VCqttze3mJA0u31v9J0rFjTZOs9HD+JPhaqVqRs9M3F7lWvoVYAi6kbi8wsCJ58WSQB9ZRu8R8R8e2vi0B7YdT9s5a01WO45XxVv0ipnyElbIiWuLH5AOwmrdTM9EaSSSJLbU4mEleJjNNIRSUVoETImTMgTCImQkzFaQQhHCGQICKOUO8ZivJQpTecm1kp4ym9S34YqVFBbJmcIcq5jtvNLaZ8HQZ6iJTF3dkRB3dmAQfciS9LO3RcxY01KzFAArMSFS5Ujr5v1rm5Og3nkfCeKjp+tT86j0Hz+1tD7X7S3K3w8wVWnTpvmWogDM+HqFHZsoDMRqLE9CJpqnwkZKoqYbF3C65MRTDZv7BqUyvlIuDdToZmVKqArb6QnT87ctNhaxJUKGykgMGtfY6akXuL2G05i00sEYgBCARxRyjacv8AFWw7tkIHiBVLH9TK4cMPXS31M7rlnitfiFRKb16pIQkWZguZRuwvrvuZWlLce4llfDTAFMUrAGx8S9iPKClxeZsiW2NpieLUKtILUo+IcuniAOysRlJBN7MLnWVBXwRRip+ZGZCOtwbS3+I8IyVq+W4C1GI0sLOc/wDqnBc0cNIxVW2gqFaw6DzLY/mDMyapbubbTlDg7mijra7u1W52Cj8JSe+oc2ns4jh84OZH8Qh2sflOtgF+x1tN5yxh8uBw5UjzU1GgsBqe/XQ/nPNxI0xnu5ZmD2y9OgW4uNhJby3Ir2rTNzcTBVobaTb1sATUyDclUFupNlv957+K8FYU890srZGABLC2l77Te2bHJeDe/pIATZ4vyIbfreX1sd5rJYkhwIkqVIuyqguzsqKO7MwVR9yJaOP5Xw2ApopwmHxA8q1KlfO1Y1CupD38q3vYCS3TUVURIzpeauF0wErYakaSMTSdAzOiONVYM37QJ06ZfWc0ZZdlhGRIk5EmVEYrRxEwI2hCEjG0BHJ4ajnZVuFzEC5FwPW3WWDi/hVRwuQYriBJe9loUAGsN28zmw9ZN6aV5aO87Hi3w1q0wWwtVcUts4UJ4dbLrqPNlY6bCxmL4acMp1+IKtZEdaaVXK1VDLmGVVzI3W7jQiN8bWTblRrt+W07j4T8E8fG+Iy3TCr4lzsKreWl/rb/AAibLi9Xhpq4mlisClF6ebIcGvhViQNEZqdlLNe4J0AOs33w5ajheHYqvTVh+LVYh2D1DlRfCplgBmPmtsNSZm5cLG14hzbgsExRqgNUFm8OgviODc3DFfKn+Iiamp8RPxVcYceGbXy1LVtxY30Ui1/L+crvF4dlqVA2+ZqjH9ouS5a3ckmerB1gy5b5iOg0Nv8AeNJHS88cfw2Lq0ciVScpSozKFVqbWIFr5iynUG1tW7yuOIYNqNRkbdToejL+qw9xrNzxANoxIQJpbdmBOk9GLwIxWENSnmL4YKT3NNgSdNzYj7+8s4T25eK0l9CLgMAQVJBFwwvuD32iM2oEkYhGYDEt7kHDMUo4gE5QuRr6i406nTS2sqKmhYgKCWYhVA1JJNgB9TL75e5W/RMMlEV2Z8oZr2C57alAADlvprfQbzGQz8w07kEXsQGOXdsp2/MTheduHhv0erYnNmw/lGtxeoN/8UswYYsihrErof8AozTcb4EatEqiqXDo6BjZbg2JPYZWMxvlZONNJwquKeDwynTyNfMNhmfcTnsUgRgUGt7sLGydLWM6jm7gzUaFPKMyLZWYADJ2uOxJOvTSa7g3CEqUqtSoruEFlSkwVma3r2HfuZeuWo1HCEFSqugHhlqt7aix7X2uQfeanirXaoWJ8zG5LWB9bnbQTtOEcJXzsmYqxAs3zqq6mnmsAxLFRcd/SdTgeUsKqqxo03e+bPVUVHzdxmBy+lgJdsZbUDjKgJABvbW1xfXrpJ8MwArVFVqtOkGIGeqGKAnQLZRcky6PibwNcRgHYDz4cpVQ2FwAQtRe9ihJsOwnDcvHD4GlSxNVTUqOwFEsoZKCGsU/Scp3e9NmGt7DSWZEjccpfDylSxaO+KFZ8MRUNNKWRFax8MklidDrbuJ2nGcKKpZGynOgYAi9iNAbe9pPgVCkBVrUb2xLeIdLA2FswHYnM31nLLxGo+MxtdQzLRFNPDvYsqkqAt9ibMfci855XfDcmuWt5xwwocHKOFD1a6ZQO+e5I9kQysCstnm/h643GYajX8anRw6Xc07Z2rYjLlpKzAjyqouQD847zHzByJgqGAxYoUia1FPEFWq7VKvkcFrEmw0uCABvLjlrml56VQYjJMJAzsyiREY7xQhQheEjCNM2Ms3jivisPSxaFj+EhqqSTYKpBZe1iDcD3lYidbwnjjPhVw4awXPmUfNUQnNl/u6m46yWc7b3wnwPnGth3upDUzvTf5bf2T0b1li8G4jgsXUGIw6qmJyeHU0CV8pKmz9HtkFmF7babSpMTgbsfD09CbnbXWQw+JelUFmKOhuGU+ZT3B7yXHfSzL9WT8QuXDWT9Jpjz0V/EAPmKDZvUj+c5Dg+PdXpUw3lqVEBDXZUJIU1Al7XtbW152PLXOgqBVrhgT5fEAup9Kijv3Gk8fG+RmpP4+CHiqD4hok3qJ+tmpnTOo/Z+b+9My+qWa59OZ5oQs2cvmILKStwCuaykX1tNXg8SVbyi3cmw/PSWTxTgbYqktRfB89EMc1lqWK9gPmBta+xmn4T8PG8RPHuaa+e6n+l18q3I0FwcwsDbaa3JGZt4BwnxFzaMGA8w6Zha/0PpMvKdCpRxYGW+rU3Qa3RrgsB2Fs1/SWHwnglOkhRFspYtlJLKL7gX6THj+X/AMVa1MgMltMuZX0ta4GYG1xcd5jy21465YsXyseIUAMeoNSkXWm1FsiZdMtWnuRmXLdWJ22nIcS+EFQLmw1XNe9krDzt28yaD6j7S18EfKANhsLWsp2H02nrETLRY+a+LcuYnB5P0ug9EVCQrFqdRGI3GamzAH0NrzwWn03jsAlZGp1UV6bgqyMMyMD0Ilc4v4PqKyvh6itS8xNDEFwflbKoqp5gubLvrYbzcyjPKscFiWpVKdVc16T03BANgVYNa422n0NheEIK1WsETxKqqnigDOUUllF97XInJcG5JdcK1BWoKlVi2IQu+Iz3p5CiMVUqFIDLfNrOu4GjrhqAqENUWlTDsARmZQFY2YAi9r66zNu19PcDZr2PmGva46TVcZ5jGFrYdDSdxiHFLxFZctM63zDc6C+k2yPnFx0OhHUW3/Oc3zNgwH4fYaLjaO3UuGJZvUzHVVvqmIDKQyAqykG5zAg6EEW7fvnj4TwhKNMKMtzuVGjetgNp6vD0AGgDAAel1mdKe2wtpoOl9RE5Xprhw4K2igC5IAAAJvq3vqZlxFZqdCpkVmanTqMFFs7sFJCr69JsCv5bekxn933kvB20P/ahKmHpVLMPEps7W/8ATZQbgj0IP2nC8y8NNWthKQNgyqzZbBUyhVUBegzvV0Hczt+KYNVekCQDiHNAIAP10bO30XMfrPXV5appVavqzWprlexpIFYtmRQBZrsxuSdTLO9n8YqzGjh6Srfyqq9jZVJ/hNZw1/ErVaw0Wk5UDo+dFzg+vlU+l5tXV3rG5QUkRWtfzFySSx9PLb1vMFVUpCoR5VJesxOtyBdn+wmbWo4rmXjNWgc7AhjUzIGOemXzBsy9gLDQ67bzBytxKriMNxFK1SpVIpsQXOZh4tKtmue10vb7TLzDiVxSOdMtLzgWs1jlXxD3yMVJ9GPac1huIVcFTqupZWxKGitzo4v5qhHXKCQCerH1nSTcS3Vc0huAe4B/KJoDT6aQJnVmoxGELyoUIQhjSAk6dQqQVJBBuCDYg9xIARw03uF40rIVqJ+JcWqg2UjW/iDqdtR2nuxXCFcDJYPpc9Hvsfc9LTlLzZ8K409EjqBe190J/WXsZDTd8Hwb06uSpdf2gdrHYA6g37iWby1jrr4VRznQkA9Mt9COx2mg4HjqOPpJRrVHY2YJUU5atIm1wt9jtuLaCYuO8OxWAqirRzGiuV2encJfQZaig/wtqZzym25x276phQWuyL18wABYm1z/AHtBqZOnhijVDd2DFWALfKbZSBfpYA+pvJcC4iuKoq4KkMAfLqJsGpzHcOnlSl6iTNE6aH7gTIRYajTvsP8AeTWsLHXuf+rSQtQBs21tTbtY2v8AwnpmJHDAEEEHY7gyd5uz8ZlSMgRJRWjGRMkDSF72F9r9ZMwhN6jOyAni4jgmqGhlNhTrJVaxtdVVtNjfUjTT3nuMJLNrKxkHS319ZkAhHEi7RPSY6u49T+XUzLIncad9e0WJtg8PzglATYkPYeXUDLfcX3+kMQxuBrY29t5mraKT6SLU73A6XH3sZzs4bnbWYLD3zDtkGu/lW2vvv9ZDG8NFRWVrEOGUglx5SDmF01sZtKxyjTTMbDsCesg1IMLWGjX7fX13j2tvCu+I8nE1Up0GqCk+bxG0IohdcoJ18wuovr01nMcZ5PxdfF1AKapTGVKbuwSklNRZVsCWZu9hvLjrZbldBtcm127a+kw1cLnt6XN/ff8AdLvVJOFacP8AhggX8apWqN/8RFGkPa4LN9x7Tnua+TKmCZ3UFsPnVEcsGfzLmAYWB9L2HTSXbRAC3y2UaZj1Pc9zOTxOH/SeG41KjE3bGVQdyvh12KWv0BQfSXzsqySqYMjHm/PWRInVkXhFaErCMlIyUimIxIxiB7OH8Qei6vTYhlIPcaHYjqJdPJfOlDHBabAJXUG9Koc4qEWu9NjuPTQi/XeUbTIv5s1uuW2a3XLfS/vLgX4WYGslJ6NXG0vKjBkqqzE2BDnOrZW6+Ww7TGVk7a1bHe0sJkYlNATe2igE20sPr956qb9DNVw2oaCJTqVatbKLeNWyGq2ptnyKFsBYXtfTWbA7aW7i23uJztm10zKtvaAQCOm9xf7+8AZbU08GJwBzZ6DZHvdl3o1tLede/wDaFj3uNJ66bkhcy2J3Cm4U++mky2iyyxmwxAwhaaiUo4wIS79J4lCOEeRooQMU0ycWbW3peDe+28dpm9tQnOh9jI0zq1+4/wCEScLTFjcpOgO/ofqNpjqaXNx2FzYC8zSFWkGFiLgzNlWaeQ4fvrsQd5NaGb2636/zEzjy2GoG0mDJP61a1PEuEs5DI3y3GVjZbdlsLD/bWcjgVrJUxGHrKwpvggRTew/FZqwcoQdzmF7aaCWKReebEUgy2YA7HXT6/bSW8k4fLgGg9h+6RJlgc/8AIRovRbBYd/DZMjU6YerUV0DO1Vt9CpHmvuNpX287Y3cSjNFCE05hRHaIRyKIxCMQGJveA844nBhVpODTBJ8JwGpm5udfmX6GaGSBksl7als6Wpwr4n0aumJVqB/aF6tH2uBmH1H1nX8E47TrKWoVEqoDY5T8ptsb6qfefPwM9WB4jUoOHo1HpsOqG33Gx+t5zvx/jcz/AF9K0MQCLjYzNnlc/DbnFsSHpYhw1Vbup8qmqp3so6r1sNiDO+WpOfXFWx67wEwLUmQVhNzNzuCZgYg4ivLconileO8iDACYmTWko5EGO8u+UEIrwBnSdMHCKEaNiEJHxB3EbNJRE23mN8R2nmL9/wA5zvyfjpPjvt6y95A1bbTC9a+w/OYi0xvbpMXqFaYq9SQWpaQq4gQaFarZWIGqhmsOpCkgflPmPxSwDHdvMfc6n98t/wCJfOIo02w1IsK1VVLFdBSpsTcXvo5C29Ab9pUJnX457Zy44IGEVoTq4M5pL0Z/8oH8Yii92+w/nEI4aAQd2+w/nJeGvdvsP5xQJgSFJe7fYfzkjSXozH3UD+MxiO8DJ4a92+w/nH4a/tN/lH85jvHeFZqJykFXqKQbhkurKe4IYETpaPxAxyJkXF3ts1ShTeqANAMx3763PrOVjvM2S9rLY6uj8QuIAgnGFgCCVNChlax+UkAEA7aTpcJ8XyCPHw6EHUnDu2ZdNstQAH6H7ysA0eaZ+vEmVXAPi9hf6rGf5aJ/5sg3xgw36tHF/wCJaY/dUMqO8V5PqjXmtv8A73qP9XW/yX/1wb4rUbg5qgHUCib++plS5oBpPqn6ea2j8VKI2bEE728Nco9z3nLcW+IOMrVG8HErRpXsoVQKmXoXcodT6WnH5zDNNT44edbx+ZMcT/5+vob6VmA/dtPQecOIqbDHufY0ain6mmZzgNoBprxjPlXSYnnTiNQJfFgZNR4YpoWOur6ebfbb0kDztxG1v0v/APFAf6Zoc8lS1IvoOp3sOptJcMb6PKuy4Z8QXuoxVMNsDUouM+3zeHf8gfpOnrc94anRLiuajCwFKmfx2J2BUkZR3J2lSM+py3t0vvImp7faZvxz01Pkq2uW+faddWOINLDMGIVWrBsy2HmJYCxPp2M36cw4c7YnDH/7U/nKFzSOnYfaS/FFnyfq/m43RA/paR9qiH+M0XF/iDQoNlu7Hr4KGpl9yNJTo9h9o80fUv2RZb/E2iP/AHB9BSP8SBNFxX4m13DLh18IHTO3mqj2Gyn1uZyGcxZzNfXGfOsVQkkkkkkkksSWJPUk7mY7T0ZzEXM6M7efSEz5oSOTCIGOErYEDHCAxFCEFSElT6+xhCApIQhAI4QkAYGOEoRjWEIUxCEIBeSMIQHPS39Cvqx+ukUIHmkYQgMxQhAJGOEBGKEIQNMZihCnCEIc3//Z"/>
          <p:cNvSpPr>
            <a:spLocks noChangeAspect="1" noChangeArrowheads="1"/>
          </p:cNvSpPr>
          <p:nvPr/>
        </p:nvSpPr>
        <p:spPr bwMode="auto">
          <a:xfrm>
            <a:off x="7620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56" name="AutoShape 8" descr="data:image/jpeg;base64,/9j/4AAQSkZJRgABAQAAAQABAAD/2wCEAAkGBhQQEBAUEBIPFBQQFA8PFBQQFBUQDxAUFRAVFBQQFRQXHSYeFxkjGRQWHy8gIycpLCwsGB4xNTEqNSYrLCkBCQoKDgwOFw8PGikcHBwpKSkpKSkpKSkpKSkpKSwpLCkpKSwpKSkpLCwsKSkpKSwpKSkpLCwpKSwpLCwpLCwpKf/AABEIAMIBAwMBIgACEQEDEQH/xAAcAAACAgMBAQAAAAAAAAAAAAAAAQIHAwUGBAj/xABEEAACAQIEBAQEAgYIAwkAAAABAgADEQQSITEFBkFREyJhcQcygZEjoRRCUrHB0TNTYnKCksLxssPwFhckNENUY4Oi/8QAFwEBAQEBAAAAAAAAAAAAAAAAAAECA//EAB8RAQEAAgICAwEAAAAAAAAAAAABAhEhMRJBAxNRYf/aAAwDAQACEQMRAD8ArYCMCMRibcxaSiEcKYjtEJIQHaAgI4BHaFoQpwhHeQK0doxCURtACOOAssCsYkoEAsMskBC0giRIzJaK0CFoESdorQMdoWkyIrSiNorSZEiYRG0UkYoETImTIkYEMsJIiEOZCSEjJCGzjEAIxAQkhCBEKayUiBJQCEcIDgYrxwpgwvFHALRgQhAcLQAkgICEI7QtAVorSYELQIGRmQiRIgRMjaTIigRIkbSZEiYETIyd5EwhESBkzIwFaOAhDCIjvEI4aSvGDIiMQqUIo4DEd4hHAcYigIBaMRGSgAMdpEiMQqRhFGDAkIzICTEAkgIpveTOBjGYylTcXpjNVqi5F6aDVbjUXJUfWRWLgHK2Jx1/0almUX/Fc+Hh7g2K+IfmPooMXMHK2IwDIuJRB4gOV6TGpSYjdQ5UeYdiPvL/AMNTAWyqFVRYBAFVRvYKNAJh4lw2niqT0q6B0cag6H+8pGqsOhGonH7K14vm8rFOj5u5PqcOqakvRc2pVrWuf6upbRX3t+0BcdQOcM7S7Zs0UjJGRlQpFhJmRgRIkbSdojCIESMmZjIgF4SMcMEI7R2hDYjEIxAcLxWjtAleEBAQGIo4GFOERjtAcIAQtIHHACGYXAuLnYE6n2lDEkIrRwGJ0/JvMicOY1KlJn8f8IspAenTUgllU6NdraXHy7zmDMnGCQUp9aaqv1PmP5tb6SXk3pe/DuYsDjBSKV6DNcVKa1G8KurA2+RiG3G3X1m7r09tWFtdDa+hFj6a3+k+dqxFwLCyhVAPmHlUC+vtf6yxvh1zC1VGwrG7UyalMn+rPzqfZiD7N6Tjfj4bmTtsbQp10elXUNTqDKwbVSD6/qnsRt3lDcf4O2ExNWi+vht5W6PTbzU3B63Ui/qD2l58WZlTyWv+f0HWVRz6LnDMfmIroSd7BlZQR6Xb7xhNcxa5KIyUiZ3c0TItJyJEBSBkzImBAyMmZAiEK8I7wkZKMCKOGjhCMCUFo1itPVw3ANXrUqSWDVnSkpOwLsBc+gveQYBCdlxnkOhQKovEA1W3mVsOxpX9alInwx6EN62nK47h70HKVALjqpz02t1VraiJdjBAiF4QohGIShiBgIXgMS4+SuTqNDBf+MoUqlXFZajJWRSaaEWSl5tQRqTbW59JX3IHA/0rG0gyhqdP8WoDtYXyg97tbT3lvYvhLvWWrUNwoANiBa17XG/UznnfTUjjeO/CVCC+BqFGtpQrtnRjfZaxOZfZgw9pXeMwj0aj06qMj0zlZWFmU/uPuN5fHFeM4egqitVpUy5AQObXN/y95W/P/FMDiVV6NdGxCAKPDSoy1ad/kLgZQQTcEnuOszhauUclwygr1qSubIWXOeyDV/yBmCqxqV8x1LMXP3Jmz5fwXiNUtf5CgPYuQP8AhDT3cQwi0VCqttze3mJA0u31v9J0rFjTZOs9HD+JPhaqVqRs9M3F7lWvoVYAi6kbi8wsCJ58WSQB9ZRu8R8R8e2vi0B7YdT9s5a01WO45XxVv0ipnyElbIiWuLH5AOwmrdTM9EaSSSJLbU4mEleJjNNIRSUVoETImTMgTCImQkzFaQQhHCGQICKOUO8ZivJQpTecm1kp4ym9S34YqVFBbJmcIcq5jtvNLaZ8HQZ6iJTF3dkRB3dmAQfciS9LO3RcxY01KzFAArMSFS5Ujr5v1rm5Og3nkfCeKjp+tT86j0Hz+1tD7X7S3K3w8wVWnTpvmWogDM+HqFHZsoDMRqLE9CJpqnwkZKoqYbF3C65MRTDZv7BqUyvlIuDdToZmVKqArb6QnT87ctNhaxJUKGykgMGtfY6akXuL2G05i00sEYgBCARxRyjacv8AFWw7tkIHiBVLH9TK4cMPXS31M7rlnitfiFRKb16pIQkWZguZRuwvrvuZWlLce4llfDTAFMUrAGx8S9iPKClxeZsiW2NpieLUKtILUo+IcuniAOysRlJBN7MLnWVBXwRRip+ZGZCOtwbS3+I8IyVq+W4C1GI0sLOc/wDqnBc0cNIxVW2gqFaw6DzLY/mDMyapbubbTlDg7mijra7u1W52Cj8JSe+oc2ns4jh84OZH8Qh2sflOtgF+x1tN5yxh8uBw5UjzU1GgsBqe/XQ/nPNxI0xnu5ZmD2y9OgW4uNhJby3Ir2rTNzcTBVobaTb1sATUyDclUFupNlv957+K8FYU890srZGABLC2l77Te2bHJeDe/pIATZ4vyIbfreX1sd5rJYkhwIkqVIuyqguzsqKO7MwVR9yJaOP5Xw2ApopwmHxA8q1KlfO1Y1CupD38q3vYCS3TUVURIzpeauF0wErYakaSMTSdAzOiONVYM37QJ06ZfWc0ZZdlhGRIk5EmVEYrRxEwI2hCEjG0BHJ4ajnZVuFzEC5FwPW3WWDi/hVRwuQYriBJe9loUAGsN28zmw9ZN6aV5aO87Hi3w1q0wWwtVcUts4UJ4dbLrqPNlY6bCxmL4acMp1+IKtZEdaaVXK1VDLmGVVzI3W7jQiN8bWTblRrt+W07j4T8E8fG+Iy3TCr4lzsKreWl/rb/AAibLi9Xhpq4mlisClF6ebIcGvhViQNEZqdlLNe4J0AOs33w5ajheHYqvTVh+LVYh2D1DlRfCplgBmPmtsNSZm5cLG14hzbgsExRqgNUFm8OgviODc3DFfKn+Iiamp8RPxVcYceGbXy1LVtxY30Ui1/L+crvF4dlqVA2+ZqjH9ouS5a3ckmerB1gy5b5iOg0Nv8AeNJHS88cfw2Lq0ciVScpSozKFVqbWIFr5iynUG1tW7yuOIYNqNRkbdToejL+qw9xrNzxANoxIQJpbdmBOk9GLwIxWENSnmL4YKT3NNgSdNzYj7+8s4T25eK0l9CLgMAQVJBFwwvuD32iM2oEkYhGYDEt7kHDMUo4gE5QuRr6i406nTS2sqKmhYgKCWYhVA1JJNgB9TL75e5W/RMMlEV2Z8oZr2C57alAADlvprfQbzGQz8w07kEXsQGOXdsp2/MTheduHhv0erYnNmw/lGtxeoN/8UswYYsihrErof8AozTcb4EatEqiqXDo6BjZbg2JPYZWMxvlZONNJwquKeDwynTyNfMNhmfcTnsUgRgUGt7sLGydLWM6jm7gzUaFPKMyLZWYADJ2uOxJOvTSa7g3CEqUqtSoruEFlSkwVma3r2HfuZeuWo1HCEFSqugHhlqt7aix7X2uQfeanirXaoWJ8zG5LWB9bnbQTtOEcJXzsmYqxAs3zqq6mnmsAxLFRcd/SdTgeUsKqqxo03e+bPVUVHzdxmBy+lgJdsZbUDjKgJABvbW1xfXrpJ8MwArVFVqtOkGIGeqGKAnQLZRcky6PibwNcRgHYDz4cpVQ2FwAQtRe9ihJsOwnDcvHD4GlSxNVTUqOwFEsoZKCGsU/Scp3e9NmGt7DSWZEjccpfDylSxaO+KFZ8MRUNNKWRFax8MklidDrbuJ2nGcKKpZGynOgYAi9iNAbe9pPgVCkBVrUb2xLeIdLA2FswHYnM31nLLxGo+MxtdQzLRFNPDvYsqkqAt9ibMfci855XfDcmuWt5xwwocHKOFD1a6ZQO+e5I9kQysCstnm/h643GYajX8anRw6Xc07Z2rYjLlpKzAjyqouQD847zHzByJgqGAxYoUia1FPEFWq7VKvkcFrEmw0uCABvLjlrml56VQYjJMJAzsyiREY7xQhQheEjCNM2Ms3jivisPSxaFj+EhqqSTYKpBZe1iDcD3lYidbwnjjPhVw4awXPmUfNUQnNl/u6m46yWc7b3wnwPnGth3upDUzvTf5bf2T0b1li8G4jgsXUGIw6qmJyeHU0CV8pKmz9HtkFmF7babSpMTgbsfD09CbnbXWQw+JelUFmKOhuGU+ZT3B7yXHfSzL9WT8QuXDWT9Jpjz0V/EAPmKDZvUj+c5Dg+PdXpUw3lqVEBDXZUJIU1Al7XtbW152PLXOgqBVrhgT5fEAup9Kijv3Gk8fG+RmpP4+CHiqD4hok3qJ+tmpnTOo/Z+b+9My+qWa59OZ5oQs2cvmILKStwCuaykX1tNXg8SVbyi3cmw/PSWTxTgbYqktRfB89EMc1lqWK9gPmBta+xmn4T8PG8RPHuaa+e6n+l18q3I0FwcwsDbaa3JGZt4BwnxFzaMGA8w6Zha/0PpMvKdCpRxYGW+rU3Qa3RrgsB2Fs1/SWHwnglOkhRFspYtlJLKL7gX6THj+X/AMVa1MgMltMuZX0ta4GYG1xcd5jy21465YsXyseIUAMeoNSkXWm1FsiZdMtWnuRmXLdWJ22nIcS+EFQLmw1XNe9krDzt28yaD6j7S18EfKANhsLWsp2H02nrETLRY+a+LcuYnB5P0ug9EVCQrFqdRGI3GamzAH0NrzwWn03jsAlZGp1UV6bgqyMMyMD0Ilc4v4PqKyvh6itS8xNDEFwflbKoqp5gubLvrYbzcyjPKscFiWpVKdVc16T03BANgVYNa422n0NheEIK1WsETxKqqnigDOUUllF97XInJcG5JdcK1BWoKlVi2IQu+Iz3p5CiMVUqFIDLfNrOu4GjrhqAqENUWlTDsARmZQFY2YAi9r66zNu19PcDZr2PmGva46TVcZ5jGFrYdDSdxiHFLxFZctM63zDc6C+k2yPnFx0OhHUW3/Oc3zNgwH4fYaLjaO3UuGJZvUzHVVvqmIDKQyAqykG5zAg6EEW7fvnj4TwhKNMKMtzuVGjetgNp6vD0AGgDAAel1mdKe2wtpoOl9RE5Xprhw4K2igC5IAAAJvq3vqZlxFZqdCpkVmanTqMFFs7sFJCr69JsCv5bekxn933kvB20P/ahKmHpVLMPEps7W/8ATZQbgj0IP2nC8y8NNWthKQNgyqzZbBUyhVUBegzvV0Hczt+KYNVekCQDiHNAIAP10bO30XMfrPXV5appVavqzWprlexpIFYtmRQBZrsxuSdTLO9n8YqzGjh6Srfyqq9jZVJ/hNZw1/ErVaw0Wk5UDo+dFzg+vlU+l5tXV3rG5QUkRWtfzFySSx9PLb1vMFVUpCoR5VJesxOtyBdn+wmbWo4rmXjNWgc7AhjUzIGOemXzBsy9gLDQ67bzBytxKriMNxFK1SpVIpsQXOZh4tKtmue10vb7TLzDiVxSOdMtLzgWs1jlXxD3yMVJ9GPac1huIVcFTqupZWxKGitzo4v5qhHXKCQCerH1nSTcS3Vc0huAe4B/KJoDT6aQJnVmoxGELyoUIQhjSAk6dQqQVJBBuCDYg9xIARw03uF40rIVqJ+JcWqg2UjW/iDqdtR2nuxXCFcDJYPpc9Hvsfc9LTlLzZ8K409EjqBe190J/WXsZDTd8Hwb06uSpdf2gdrHYA6g37iWby1jrr4VRznQkA9Mt9COx2mg4HjqOPpJRrVHY2YJUU5atIm1wt9jtuLaCYuO8OxWAqirRzGiuV2encJfQZaig/wtqZzym25x276phQWuyL18wABYm1z/AHtBqZOnhijVDd2DFWALfKbZSBfpYA+pvJcC4iuKoq4KkMAfLqJsGpzHcOnlSl6iTNE6aH7gTIRYajTvsP8AeTWsLHXuf+rSQtQBs21tTbtY2v8AwnpmJHDAEEEHY7gyd5uz8ZlSMgRJRWjGRMkDSF72F9r9ZMwhN6jOyAni4jgmqGhlNhTrJVaxtdVVtNjfUjTT3nuMJLNrKxkHS319ZkAhHEi7RPSY6u49T+XUzLIncad9e0WJtg8PzglATYkPYeXUDLfcX3+kMQxuBrY29t5mraKT6SLU73A6XH3sZzs4bnbWYLD3zDtkGu/lW2vvv9ZDG8NFRWVrEOGUglx5SDmF01sZtKxyjTTMbDsCesg1IMLWGjX7fX13j2tvCu+I8nE1Up0GqCk+bxG0IohdcoJ18wuovr01nMcZ5PxdfF1AKapTGVKbuwSklNRZVsCWZu9hvLjrZbldBtcm127a+kw1cLnt6XN/ff8AdLvVJOFacP8AhggX8apWqN/8RFGkPa4LN9x7Tnua+TKmCZ3UFsPnVEcsGfzLmAYWB9L2HTSXbRAC3y2UaZj1Pc9zOTxOH/SeG41KjE3bGVQdyvh12KWv0BQfSXzsqySqYMjHm/PWRInVkXhFaErCMlIyUimIxIxiB7OH8Qei6vTYhlIPcaHYjqJdPJfOlDHBabAJXUG9Koc4qEWu9NjuPTQi/XeUbTIv5s1uuW2a3XLfS/vLgX4WYGslJ6NXG0vKjBkqqzE2BDnOrZW6+Ww7TGVk7a1bHe0sJkYlNATe2igE20sPr956qb9DNVw2oaCJTqVatbKLeNWyGq2ptnyKFsBYXtfTWbA7aW7i23uJztm10zKtvaAQCOm9xf7+8AZbU08GJwBzZ6DZHvdl3o1tLede/wDaFj3uNJ66bkhcy2J3Cm4U++mky2iyyxmwxAwhaaiUo4wIS79J4lCOEeRooQMU0ycWbW3peDe+28dpm9tQnOh9jI0zq1+4/wCEScLTFjcpOgO/ofqNpjqaXNx2FzYC8zSFWkGFiLgzNlWaeQ4fvrsQd5NaGb2636/zEzjy2GoG0mDJP61a1PEuEs5DI3y3GVjZbdlsLD/bWcjgVrJUxGHrKwpvggRTew/FZqwcoQdzmF7aaCWKReebEUgy2YA7HXT6/bSW8k4fLgGg9h+6RJlgc/8AIRovRbBYd/DZMjU6YerUV0DO1Vt9CpHmvuNpX287Y3cSjNFCE05hRHaIRyKIxCMQGJveA844nBhVpODTBJ8JwGpm5udfmX6GaGSBksl7als6Wpwr4n0aumJVqB/aF6tH2uBmH1H1nX8E47TrKWoVEqoDY5T8ptsb6qfefPwM9WB4jUoOHo1HpsOqG33Gx+t5zvx/jcz/AF9K0MQCLjYzNnlc/DbnFsSHpYhw1Vbup8qmqp3so6r1sNiDO+WpOfXFWx67wEwLUmQVhNzNzuCZgYg4ivLconileO8iDACYmTWko5EGO8u+UEIrwBnSdMHCKEaNiEJHxB3EbNJRE23mN8R2nmL9/wA5zvyfjpPjvt6y95A1bbTC9a+w/OYi0xvbpMXqFaYq9SQWpaQq4gQaFarZWIGqhmsOpCkgflPmPxSwDHdvMfc6n98t/wCJfOIo02w1IsK1VVLFdBSpsTcXvo5C29Ab9pUJnX457Zy44IGEVoTq4M5pL0Z/8oH8Yii92+w/nEI4aAQd2+w/nJeGvdvsP5xQJgSFJe7fYfzkjSXozH3UD+MxiO8DJ4a92+w/nH4a/tN/lH85jvHeFZqJykFXqKQbhkurKe4IYETpaPxAxyJkXF3ts1ShTeqANAMx3763PrOVjvM2S9rLY6uj8QuIAgnGFgCCVNChlax+UkAEA7aTpcJ8XyCPHw6EHUnDu2ZdNstQAH6H7ysA0eaZ+vEmVXAPi9hf6rGf5aJ/5sg3xgw36tHF/wCJaY/dUMqO8V5PqjXmtv8A73qP9XW/yX/1wb4rUbg5qgHUCib++plS5oBpPqn6ea2j8VKI2bEE728Nco9z3nLcW+IOMrVG8HErRpXsoVQKmXoXcodT6WnH5zDNNT44edbx+ZMcT/5+vob6VmA/dtPQecOIqbDHufY0ain6mmZzgNoBprxjPlXSYnnTiNQJfFgZNR4YpoWOur6ebfbb0kDztxG1v0v/APFAf6Zoc8lS1IvoOp3sOptJcMb6PKuy4Z8QXuoxVMNsDUouM+3zeHf8gfpOnrc94anRLiuajCwFKmfx2J2BUkZR3J2lSM+py3t0vvImp7faZvxz01Pkq2uW+faddWOINLDMGIVWrBsy2HmJYCxPp2M36cw4c7YnDH/7U/nKFzSOnYfaS/FFnyfq/m43RA/paR9qiH+M0XF/iDQoNlu7Hr4KGpl9yNJTo9h9o80fUv2RZb/E2iP/AHB9BSP8SBNFxX4m13DLh18IHTO3mqj2Gyn1uZyGcxZzNfXGfOsVQkkkkkkkksSWJPUk7mY7T0ZzEXM6M7efSEz5oSOTCIGOErYEDHCAxFCEFSElT6+xhCApIQhAI4QkAYGOEoRjWEIUxCEIBeSMIQHPS39Cvqx+ukUIHmkYQgMxQhAJGOEBGKEIQNMZihCnCEIc3//Z"/>
          <p:cNvSpPr>
            <a:spLocks noChangeAspect="1" noChangeArrowheads="1"/>
          </p:cNvSpPr>
          <p:nvPr/>
        </p:nvSpPr>
        <p:spPr bwMode="auto">
          <a:xfrm>
            <a:off x="7620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4578" name="Picture 2" descr="http://www.uwgb.edu/dutchs/Graphics-Geol/ROCKMIN/ATOM-STRUCT/QuartzStru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14627"/>
            <a:ext cx="2743200" cy="310515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259632" y="1526595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Structure of quartz</a:t>
            </a:r>
            <a:endParaRPr lang="ko-KR" altLang="en-US" dirty="0"/>
          </a:p>
        </p:txBody>
      </p:sp>
      <p:sp>
        <p:nvSpPr>
          <p:cNvPr id="19" name="직사각형 18"/>
          <p:cNvSpPr/>
          <p:nvPr/>
        </p:nvSpPr>
        <p:spPr>
          <a:xfrm>
            <a:off x="323528" y="4982979"/>
            <a:ext cx="37261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 smtClean="0"/>
              <a:t>From http://www.uwgb.edu/dutchs/Petrology/QuartzStruc.HTM</a:t>
            </a:r>
            <a:endParaRPr lang="ko-KR" altLang="en-US" sz="1000" dirty="0"/>
          </a:p>
        </p:txBody>
      </p:sp>
      <p:pic>
        <p:nvPicPr>
          <p:cNvPr id="24580" name="Picture 4" descr="http://geology.com/minerals/photos/quartz-conchoidal-4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58643"/>
            <a:ext cx="3797830" cy="2848373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788024" y="1517303"/>
            <a:ext cx="2965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Conchoidal</a:t>
            </a:r>
            <a:r>
              <a:rPr lang="en-US" altLang="ko-KR" dirty="0" smtClean="0"/>
              <a:t> fracture of quartz</a:t>
            </a:r>
            <a:endParaRPr lang="ko-KR" alt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4572000" y="4982979"/>
            <a:ext cx="27174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/>
              <a:t>From http://geology.com/minerals/quartz.shtml</a:t>
            </a:r>
            <a:endParaRPr lang="ko-KR" alt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9552" y="332656"/>
            <a:ext cx="5090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/>
              <a:t>Chemical Bonding &amp; Textures (forms)</a:t>
            </a:r>
            <a:endParaRPr lang="ko-KR" altLang="en-US" sz="2400" b="1" dirty="0"/>
          </a:p>
        </p:txBody>
      </p:sp>
      <p:sp>
        <p:nvSpPr>
          <p:cNvPr id="2054" name="AutoShape 6" descr="data:image/jpeg;base64,/9j/4AAQSkZJRgABAQAAAQABAAD/2wCEAAkGBhQQEBAUEBIPFBQQFA8PFBQQFBUQDxAUFRAVFBQQFRQXHSYeFxkjGRQWHy8gIycpLCwsGB4xNTEqNSYrLCkBCQoKDgwOFw8PGikcHBwpKSkpKSkpKSkpKSkpKSwpLCkpKSwpKSkpLCwsKSkpKSwpKSkpLCwpKSwpLCwpLCwpKf/AABEIAMIBAwMBIgACEQEDEQH/xAAcAAACAgMBAQAAAAAAAAAAAAAAAQIHAwUGBAj/xABEEAACAQIEBAQEAgYIAwkAAAABAgADEQQSITEFBkFREyJhcQcygZEjoRRCUrHB0TNTYnKCksLxssPwFhckNENUY4Oi/8QAFwEBAQEBAAAAAAAAAAAAAAAAAAECA//EAB8RAQEAAgICAwEAAAAAAAAAAAABAhEhMRJBAxNRYf/aAAwDAQACEQMRAD8ArYCMCMRibcxaSiEcKYjtEJIQHaAgI4BHaFoQpwhHeQK0doxCURtACOOAssCsYkoEAsMskBC0giRIzJaK0CFoESdorQMdoWkyIrSiNorSZEiYRG0UkYoETImTIkYEMsJIiEOZCSEjJCGzjEAIxAQkhCBEKayUiBJQCEcIDgYrxwpgwvFHALRgQhAcLQAkgICEI7QtAVorSYELQIGRmQiRIgRMjaTIigRIkbSZEiYETIyd5EwhESBkzIwFaOAhDCIjvEI4aSvGDIiMQqUIo4DEd4hHAcYigIBaMRGSgAMdpEiMQqRhFGDAkIzICTEAkgIpveTOBjGYylTcXpjNVqi5F6aDVbjUXJUfWRWLgHK2Jx1/0almUX/Fc+Hh7g2K+IfmPooMXMHK2IwDIuJRB4gOV6TGpSYjdQ5UeYdiPvL/AMNTAWyqFVRYBAFVRvYKNAJh4lw2niqT0q6B0cag6H+8pGqsOhGonH7K14vm8rFOj5u5PqcOqakvRc2pVrWuf6upbRX3t+0BcdQOcM7S7Zs0UjJGRlQpFhJmRgRIkbSdojCIESMmZjIgF4SMcMEI7R2hDYjEIxAcLxWjtAleEBAQGIo4GFOERjtAcIAQtIHHACGYXAuLnYE6n2lDEkIrRwGJ0/JvMicOY1KlJn8f8IspAenTUgllU6NdraXHy7zmDMnGCQUp9aaqv1PmP5tb6SXk3pe/DuYsDjBSKV6DNcVKa1G8KurA2+RiG3G3X1m7r09tWFtdDa+hFj6a3+k+dqxFwLCyhVAPmHlUC+vtf6yxvh1zC1VGwrG7UyalMn+rPzqfZiD7N6Tjfj4bmTtsbQp10elXUNTqDKwbVSD6/qnsRt3lDcf4O2ExNWi+vht5W6PTbzU3B63Ui/qD2l58WZlTyWv+f0HWVRz6LnDMfmIroSd7BlZQR6Xb7xhNcxa5KIyUiZ3c0TItJyJEBSBkzImBAyMmZAiEK8I7wkZKMCKOGjhCMCUFo1itPVw3ANXrUqSWDVnSkpOwLsBc+gveQYBCdlxnkOhQKovEA1W3mVsOxpX9alInwx6EN62nK47h70HKVALjqpz02t1VraiJdjBAiF4QohGIShiBgIXgMS4+SuTqNDBf+MoUqlXFZajJWRSaaEWSl5tQRqTbW59JX3IHA/0rG0gyhqdP8WoDtYXyg97tbT3lvYvhLvWWrUNwoANiBa17XG/UznnfTUjjeO/CVCC+BqFGtpQrtnRjfZaxOZfZgw9pXeMwj0aj06qMj0zlZWFmU/uPuN5fHFeM4egqitVpUy5AQObXN/y95W/P/FMDiVV6NdGxCAKPDSoy1ad/kLgZQQTcEnuOszhauUclwygr1qSubIWXOeyDV/yBmCqxqV8x1LMXP3Jmz5fwXiNUtf5CgPYuQP8AhDT3cQwi0VCqttze3mJA0u31v9J0rFjTZOs9HD+JPhaqVqRs9M3F7lWvoVYAi6kbi8wsCJ58WSQB9ZRu8R8R8e2vi0B7YdT9s5a01WO45XxVv0ipnyElbIiWuLH5AOwmrdTM9EaSSSJLbU4mEleJjNNIRSUVoETImTMgTCImQkzFaQQhHCGQICKOUO8ZivJQpTecm1kp4ym9S34YqVFBbJmcIcq5jtvNLaZ8HQZ6iJTF3dkRB3dmAQfciS9LO3RcxY01KzFAArMSFS5Ujr5v1rm5Og3nkfCeKjp+tT86j0Hz+1tD7X7S3K3w8wVWnTpvmWogDM+HqFHZsoDMRqLE9CJpqnwkZKoqYbF3C65MRTDZv7BqUyvlIuDdToZmVKqArb6QnT87ctNhaxJUKGykgMGtfY6akXuL2G05i00sEYgBCARxRyjacv8AFWw7tkIHiBVLH9TK4cMPXS31M7rlnitfiFRKb16pIQkWZguZRuwvrvuZWlLce4llfDTAFMUrAGx8S9iPKClxeZsiW2NpieLUKtILUo+IcuniAOysRlJBN7MLnWVBXwRRip+ZGZCOtwbS3+I8IyVq+W4C1GI0sLOc/wDqnBc0cNIxVW2gqFaw6DzLY/mDMyapbubbTlDg7mijra7u1W52Cj8JSe+oc2ns4jh84OZH8Qh2sflOtgF+x1tN5yxh8uBw5UjzU1GgsBqe/XQ/nPNxI0xnu5ZmD2y9OgW4uNhJby3Ir2rTNzcTBVobaTb1sATUyDclUFupNlv957+K8FYU890srZGABLC2l77Te2bHJeDe/pIATZ4vyIbfreX1sd5rJYkhwIkqVIuyqguzsqKO7MwVR9yJaOP5Xw2ApopwmHxA8q1KlfO1Y1CupD38q3vYCS3TUVURIzpeauF0wErYakaSMTSdAzOiONVYM37QJ06ZfWc0ZZdlhGRIk5EmVEYrRxEwI2hCEjG0BHJ4ajnZVuFzEC5FwPW3WWDi/hVRwuQYriBJe9loUAGsN28zmw9ZN6aV5aO87Hi3w1q0wWwtVcUts4UJ4dbLrqPNlY6bCxmL4acMp1+IKtZEdaaVXK1VDLmGVVzI3W7jQiN8bWTblRrt+W07j4T8E8fG+Iy3TCr4lzsKreWl/rb/AAibLi9Xhpq4mlisClF6ebIcGvhViQNEZqdlLNe4J0AOs33w5ajheHYqvTVh+LVYh2D1DlRfCplgBmPmtsNSZm5cLG14hzbgsExRqgNUFm8OgviODc3DFfKn+Iiamp8RPxVcYceGbXy1LVtxY30Ui1/L+crvF4dlqVA2+ZqjH9ouS5a3ckmerB1gy5b5iOg0Nv8AeNJHS88cfw2Lq0ciVScpSozKFVqbWIFr5iynUG1tW7yuOIYNqNRkbdToejL+qw9xrNzxANoxIQJpbdmBOk9GLwIxWENSnmL4YKT3NNgSdNzYj7+8s4T25eK0l9CLgMAQVJBFwwvuD32iM2oEkYhGYDEt7kHDMUo4gE5QuRr6i406nTS2sqKmhYgKCWYhVA1JJNgB9TL75e5W/RMMlEV2Z8oZr2C57alAADlvprfQbzGQz8w07kEXsQGOXdsp2/MTheduHhv0erYnNmw/lGtxeoN/8UswYYsihrErof8AozTcb4EatEqiqXDo6BjZbg2JPYZWMxvlZONNJwquKeDwynTyNfMNhmfcTnsUgRgUGt7sLGydLWM6jm7gzUaFPKMyLZWYADJ2uOxJOvTSa7g3CEqUqtSoruEFlSkwVma3r2HfuZeuWo1HCEFSqugHhlqt7aix7X2uQfeanirXaoWJ8zG5LWB9bnbQTtOEcJXzsmYqxAs3zqq6mnmsAxLFRcd/SdTgeUsKqqxo03e+bPVUVHzdxmBy+lgJdsZbUDjKgJABvbW1xfXrpJ8MwArVFVqtOkGIGeqGKAnQLZRcky6PibwNcRgHYDz4cpVQ2FwAQtRe9ihJsOwnDcvHD4GlSxNVTUqOwFEsoZKCGsU/Scp3e9NmGt7DSWZEjccpfDylSxaO+KFZ8MRUNNKWRFax8MklidDrbuJ2nGcKKpZGynOgYAi9iNAbe9pPgVCkBVrUb2xLeIdLA2FswHYnM31nLLxGo+MxtdQzLRFNPDvYsqkqAt9ibMfci855XfDcmuWt5xwwocHKOFD1a6ZQO+e5I9kQysCstnm/h643GYajX8anRw6Xc07Z2rYjLlpKzAjyqouQD847zHzByJgqGAxYoUia1FPEFWq7VKvkcFrEmw0uCABvLjlrml56VQYjJMJAzsyiREY7xQhQheEjCNM2Ms3jivisPSxaFj+EhqqSTYKpBZe1iDcD3lYidbwnjjPhVw4awXPmUfNUQnNl/u6m46yWc7b3wnwPnGth3upDUzvTf5bf2T0b1li8G4jgsXUGIw6qmJyeHU0CV8pKmz9HtkFmF7babSpMTgbsfD09CbnbXWQw+JelUFmKOhuGU+ZT3B7yXHfSzL9WT8QuXDWT9Jpjz0V/EAPmKDZvUj+c5Dg+PdXpUw3lqVEBDXZUJIU1Al7XtbW152PLXOgqBVrhgT5fEAup9Kijv3Gk8fG+RmpP4+CHiqD4hok3qJ+tmpnTOo/Z+b+9My+qWa59OZ5oQs2cvmILKStwCuaykX1tNXg8SVbyi3cmw/PSWTxTgbYqktRfB89EMc1lqWK9gPmBta+xmn4T8PG8RPHuaa+e6n+l18q3I0FwcwsDbaa3JGZt4BwnxFzaMGA8w6Zha/0PpMvKdCpRxYGW+rU3Qa3RrgsB2Fs1/SWHwnglOkhRFspYtlJLKL7gX6THj+X/AMVa1MgMltMuZX0ta4GYG1xcd5jy21465YsXyseIUAMeoNSkXWm1FsiZdMtWnuRmXLdWJ22nIcS+EFQLmw1XNe9krDzt28yaD6j7S18EfKANhsLWsp2H02nrETLRY+a+LcuYnB5P0ug9EVCQrFqdRGI3GamzAH0NrzwWn03jsAlZGp1UV6bgqyMMyMD0Ilc4v4PqKyvh6itS8xNDEFwflbKoqp5gubLvrYbzcyjPKscFiWpVKdVc16T03BANgVYNa422n0NheEIK1WsETxKqqnigDOUUllF97XInJcG5JdcK1BWoKlVi2IQu+Iz3p5CiMVUqFIDLfNrOu4GjrhqAqENUWlTDsARmZQFY2YAi9r66zNu19PcDZr2PmGva46TVcZ5jGFrYdDSdxiHFLxFZctM63zDc6C+k2yPnFx0OhHUW3/Oc3zNgwH4fYaLjaO3UuGJZvUzHVVvqmIDKQyAqykG5zAg6EEW7fvnj4TwhKNMKMtzuVGjetgNp6vD0AGgDAAel1mdKe2wtpoOl9RE5Xprhw4K2igC5IAAAJvq3vqZlxFZqdCpkVmanTqMFFs7sFJCr69JsCv5bekxn933kvB20P/ahKmHpVLMPEps7W/8ATZQbgj0IP2nC8y8NNWthKQNgyqzZbBUyhVUBegzvV0Hczt+KYNVekCQDiHNAIAP10bO30XMfrPXV5appVavqzWprlexpIFYtmRQBZrsxuSdTLO9n8YqzGjh6Srfyqq9jZVJ/hNZw1/ErVaw0Wk5UDo+dFzg+vlU+l5tXV3rG5QUkRWtfzFySSx9PLb1vMFVUpCoR5VJesxOtyBdn+wmbWo4rmXjNWgc7AhjUzIGOemXzBsy9gLDQ67bzBytxKriMNxFK1SpVIpsQXOZh4tKtmue10vb7TLzDiVxSOdMtLzgWs1jlXxD3yMVJ9GPac1huIVcFTqupZWxKGitzo4v5qhHXKCQCerH1nSTcS3Vc0huAe4B/KJoDT6aQJnVmoxGELyoUIQhjSAk6dQqQVJBBuCDYg9xIARw03uF40rIVqJ+JcWqg2UjW/iDqdtR2nuxXCFcDJYPpc9Hvsfc9LTlLzZ8K409EjqBe190J/WXsZDTd8Hwb06uSpdf2gdrHYA6g37iWby1jrr4VRznQkA9Mt9COx2mg4HjqOPpJRrVHY2YJUU5atIm1wt9jtuLaCYuO8OxWAqirRzGiuV2encJfQZaig/wtqZzym25x276phQWuyL18wABYm1z/AHtBqZOnhijVDd2DFWALfKbZSBfpYA+pvJcC4iuKoq4KkMAfLqJsGpzHcOnlSl6iTNE6aH7gTIRYajTvsP8AeTWsLHXuf+rSQtQBs21tTbtY2v8AwnpmJHDAEEEHY7gyd5uz8ZlSMgRJRWjGRMkDSF72F9r9ZMwhN6jOyAni4jgmqGhlNhTrJVaxtdVVtNjfUjTT3nuMJLNrKxkHS319ZkAhHEi7RPSY6u49T+XUzLIncad9e0WJtg8PzglATYkPYeXUDLfcX3+kMQxuBrY29t5mraKT6SLU73A6XH3sZzs4bnbWYLD3zDtkGu/lW2vvv9ZDG8NFRWVrEOGUglx5SDmF01sZtKxyjTTMbDsCesg1IMLWGjX7fX13j2tvCu+I8nE1Up0GqCk+bxG0IohdcoJ18wuovr01nMcZ5PxdfF1AKapTGVKbuwSklNRZVsCWZu9hvLjrZbldBtcm127a+kw1cLnt6XN/ff8AdLvVJOFacP8AhggX8apWqN/8RFGkPa4LN9x7Tnua+TKmCZ3UFsPnVEcsGfzLmAYWB9L2HTSXbRAC3y2UaZj1Pc9zOTxOH/SeG41KjE3bGVQdyvh12KWv0BQfSXzsqySqYMjHm/PWRInVkXhFaErCMlIyUimIxIxiB7OH8Qei6vTYhlIPcaHYjqJdPJfOlDHBabAJXUG9Koc4qEWu9NjuPTQi/XeUbTIv5s1uuW2a3XLfS/vLgX4WYGslJ6NXG0vKjBkqqzE2BDnOrZW6+Ww7TGVk7a1bHe0sJkYlNATe2igE20sPr956qb9DNVw2oaCJTqVatbKLeNWyGq2ptnyKFsBYXtfTWbA7aW7i23uJztm10zKtvaAQCOm9xf7+8AZbU08GJwBzZ6DZHvdl3o1tLede/wDaFj3uNJ66bkhcy2J3Cm4U++mky2iyyxmwxAwhaaiUo4wIS79J4lCOEeRooQMU0ycWbW3peDe+28dpm9tQnOh9jI0zq1+4/wCEScLTFjcpOgO/ofqNpjqaXNx2FzYC8zSFWkGFiLgzNlWaeQ4fvrsQd5NaGb2636/zEzjy2GoG0mDJP61a1PEuEs5DI3y3GVjZbdlsLD/bWcjgVrJUxGHrKwpvggRTew/FZqwcoQdzmF7aaCWKReebEUgy2YA7HXT6/bSW8k4fLgGg9h+6RJlgc/8AIRovRbBYd/DZMjU6YerUV0DO1Vt9CpHmvuNpX287Y3cSjNFCE05hRHaIRyKIxCMQGJveA844nBhVpODTBJ8JwGpm5udfmX6GaGSBksl7als6Wpwr4n0aumJVqB/aF6tH2uBmH1H1nX8E47TrKWoVEqoDY5T8ptsb6qfefPwM9WB4jUoOHo1HpsOqG33Gx+t5zvx/jcz/AF9K0MQCLjYzNnlc/DbnFsSHpYhw1Vbup8qmqp3so6r1sNiDO+WpOfXFWx67wEwLUmQVhNzNzuCZgYg4ivLconileO8iDACYmTWko5EGO8u+UEIrwBnSdMHCKEaNiEJHxB3EbNJRE23mN8R2nmL9/wA5zvyfjpPjvt6y95A1bbTC9a+w/OYi0xvbpMXqFaYq9SQWpaQq4gQaFarZWIGqhmsOpCkgflPmPxSwDHdvMfc6n98t/wCJfOIo02w1IsK1VVLFdBSpsTcXvo5C29Ab9pUJnX457Zy44IGEVoTq4M5pL0Z/8oH8Yii92+w/nEI4aAQd2+w/nJeGvdvsP5xQJgSFJe7fYfzkjSXozH3UD+MxiO8DJ4a92+w/nH4a/tN/lH85jvHeFZqJykFXqKQbhkurKe4IYETpaPxAxyJkXF3ts1ShTeqANAMx3763PrOVjvM2S9rLY6uj8QuIAgnGFgCCVNChlax+UkAEA7aTpcJ8XyCPHw6EHUnDu2ZdNstQAH6H7ysA0eaZ+vEmVXAPi9hf6rGf5aJ/5sg3xgw36tHF/wCJaY/dUMqO8V5PqjXmtv8A73qP9XW/yX/1wb4rUbg5qgHUCib++plS5oBpPqn6ea2j8VKI2bEE728Nco9z3nLcW+IOMrVG8HErRpXsoVQKmXoXcodT6WnH5zDNNT44edbx+ZMcT/5+vob6VmA/dtPQecOIqbDHufY0ain6mmZzgNoBprxjPlXSYnnTiNQJfFgZNR4YpoWOur6ebfbb0kDztxG1v0v/APFAf6Zoc8lS1IvoOp3sOptJcMb6PKuy4Z8QXuoxVMNsDUouM+3zeHf8gfpOnrc94anRLiuajCwFKmfx2J2BUkZR3J2lSM+py3t0vvImp7faZvxz01Pkq2uW+faddWOINLDMGIVWrBsy2HmJYCxPp2M36cw4c7YnDH/7U/nKFzSOnYfaS/FFnyfq/m43RA/paR9qiH+M0XF/iDQoNlu7Hr4KGpl9yNJTo9h9o80fUv2RZb/E2iP/AHB9BSP8SBNFxX4m13DLh18IHTO3mqj2Gyn1uZyGcxZzNfXGfOsVQkkkkkkkksSWJPUk7mY7T0ZzEXM6M7efSEz5oSOTCIGOErYEDHCAxFCEFSElT6+xhCApIQhAI4QkAYGOEoRjWEIUxCEIBeSMIQHPS39Cvqx+ukUIHmkYQgMxQhAJGOEBGKEIQNMZihCnCEIc3//Z"/>
          <p:cNvSpPr>
            <a:spLocks noChangeAspect="1" noChangeArrowheads="1"/>
          </p:cNvSpPr>
          <p:nvPr/>
        </p:nvSpPr>
        <p:spPr bwMode="auto">
          <a:xfrm>
            <a:off x="7620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56" name="AutoShape 8" descr="data:image/jpeg;base64,/9j/4AAQSkZJRgABAQAAAQABAAD/2wCEAAkGBhQQEBAUEBIPFBQQFA8PFBQQFBUQDxAUFRAVFBQQFRQXHSYeFxkjGRQWHy8gIycpLCwsGB4xNTEqNSYrLCkBCQoKDgwOFw8PGikcHBwpKSkpKSkpKSkpKSkpKSwpLCkpKSwpKSkpLCwsKSkpKSwpKSkpLCwpKSwpLCwpLCwpKf/AABEIAMIBAwMBIgACEQEDEQH/xAAcAAACAgMBAQAAAAAAAAAAAAAAAQIHAwUGBAj/xABEEAACAQIEBAQEAgYIAwkAAAABAgADEQQSITEFBkFREyJhcQcygZEjoRRCUrHB0TNTYnKCksLxssPwFhckNENUY4Oi/8QAFwEBAQEBAAAAAAAAAAAAAAAAAAECA//EAB8RAQEAAgICAwEAAAAAAAAAAAABAhEhMRJBAxNRYf/aAAwDAQACEQMRAD8ArYCMCMRibcxaSiEcKYjtEJIQHaAgI4BHaFoQpwhHeQK0doxCURtACOOAssCsYkoEAsMskBC0giRIzJaK0CFoESdorQMdoWkyIrSiNorSZEiYRG0UkYoETImTIkYEMsJIiEOZCSEjJCGzjEAIxAQkhCBEKayUiBJQCEcIDgYrxwpgwvFHALRgQhAcLQAkgICEI7QtAVorSYELQIGRmQiRIgRMjaTIigRIkbSZEiYETIyd5EwhESBkzIwFaOAhDCIjvEI4aSvGDIiMQqUIo4DEd4hHAcYigIBaMRGSgAMdpEiMQqRhFGDAkIzICTEAkgIpveTOBjGYylTcXpjNVqi5F6aDVbjUXJUfWRWLgHK2Jx1/0almUX/Fc+Hh7g2K+IfmPooMXMHK2IwDIuJRB4gOV6TGpSYjdQ5UeYdiPvL/AMNTAWyqFVRYBAFVRvYKNAJh4lw2niqT0q6B0cag6H+8pGqsOhGonH7K14vm8rFOj5u5PqcOqakvRc2pVrWuf6upbRX3t+0BcdQOcM7S7Zs0UjJGRlQpFhJmRgRIkbSdojCIESMmZjIgF4SMcMEI7R2hDYjEIxAcLxWjtAleEBAQGIo4GFOERjtAcIAQtIHHACGYXAuLnYE6n2lDEkIrRwGJ0/JvMicOY1KlJn8f8IspAenTUgllU6NdraXHy7zmDMnGCQUp9aaqv1PmP5tb6SXk3pe/DuYsDjBSKV6DNcVKa1G8KurA2+RiG3G3X1m7r09tWFtdDa+hFj6a3+k+dqxFwLCyhVAPmHlUC+vtf6yxvh1zC1VGwrG7UyalMn+rPzqfZiD7N6Tjfj4bmTtsbQp10elXUNTqDKwbVSD6/qnsRt3lDcf4O2ExNWi+vht5W6PTbzU3B63Ui/qD2l58WZlTyWv+f0HWVRz6LnDMfmIroSd7BlZQR6Xb7xhNcxa5KIyUiZ3c0TItJyJEBSBkzImBAyMmZAiEK8I7wkZKMCKOGjhCMCUFo1itPVw3ANXrUqSWDVnSkpOwLsBc+gveQYBCdlxnkOhQKovEA1W3mVsOxpX9alInwx6EN62nK47h70HKVALjqpz02t1VraiJdjBAiF4QohGIShiBgIXgMS4+SuTqNDBf+MoUqlXFZajJWRSaaEWSl5tQRqTbW59JX3IHA/0rG0gyhqdP8WoDtYXyg97tbT3lvYvhLvWWrUNwoANiBa17XG/UznnfTUjjeO/CVCC+BqFGtpQrtnRjfZaxOZfZgw9pXeMwj0aj06qMj0zlZWFmU/uPuN5fHFeM4egqitVpUy5AQObXN/y95W/P/FMDiVV6NdGxCAKPDSoy1ad/kLgZQQTcEnuOszhauUclwygr1qSubIWXOeyDV/yBmCqxqV8x1LMXP3Jmz5fwXiNUtf5CgPYuQP8AhDT3cQwi0VCqttze3mJA0u31v9J0rFjTZOs9HD+JPhaqVqRs9M3F7lWvoVYAi6kbi8wsCJ58WSQB9ZRu8R8R8e2vi0B7YdT9s5a01WO45XxVv0ipnyElbIiWuLH5AOwmrdTM9EaSSSJLbU4mEleJjNNIRSUVoETImTMgTCImQkzFaQQhHCGQICKOUO8ZivJQpTecm1kp4ym9S34YqVFBbJmcIcq5jtvNLaZ8HQZ6iJTF3dkRB3dmAQfciS9LO3RcxY01KzFAArMSFS5Ujr5v1rm5Og3nkfCeKjp+tT86j0Hz+1tD7X7S3K3w8wVWnTpvmWogDM+HqFHZsoDMRqLE9CJpqnwkZKoqYbF3C65MRTDZv7BqUyvlIuDdToZmVKqArb6QnT87ctNhaxJUKGykgMGtfY6akXuL2G05i00sEYgBCARxRyjacv8AFWw7tkIHiBVLH9TK4cMPXS31M7rlnitfiFRKb16pIQkWZguZRuwvrvuZWlLce4llfDTAFMUrAGx8S9iPKClxeZsiW2NpieLUKtILUo+IcuniAOysRlJBN7MLnWVBXwRRip+ZGZCOtwbS3+I8IyVq+W4C1GI0sLOc/wDqnBc0cNIxVW2gqFaw6DzLY/mDMyapbubbTlDg7mijra7u1W52Cj8JSe+oc2ns4jh84OZH8Qh2sflOtgF+x1tN5yxh8uBw5UjzU1GgsBqe/XQ/nPNxI0xnu5ZmD2y9OgW4uNhJby3Ir2rTNzcTBVobaTb1sATUyDclUFupNlv957+K8FYU890srZGABLC2l77Te2bHJeDe/pIATZ4vyIbfreX1sd5rJYkhwIkqVIuyqguzsqKO7MwVR9yJaOP5Xw2ApopwmHxA8q1KlfO1Y1CupD38q3vYCS3TUVURIzpeauF0wErYakaSMTSdAzOiONVYM37QJ06ZfWc0ZZdlhGRIk5EmVEYrRxEwI2hCEjG0BHJ4ajnZVuFzEC5FwPW3WWDi/hVRwuQYriBJe9loUAGsN28zmw9ZN6aV5aO87Hi3w1q0wWwtVcUts4UJ4dbLrqPNlY6bCxmL4acMp1+IKtZEdaaVXK1VDLmGVVzI3W7jQiN8bWTblRrt+W07j4T8E8fG+Iy3TCr4lzsKreWl/rb/AAibLi9Xhpq4mlisClF6ebIcGvhViQNEZqdlLNe4J0AOs33w5ajheHYqvTVh+LVYh2D1DlRfCplgBmPmtsNSZm5cLG14hzbgsExRqgNUFm8OgviODc3DFfKn+Iiamp8RPxVcYceGbXy1LVtxY30Ui1/L+crvF4dlqVA2+ZqjH9ouS5a3ckmerB1gy5b5iOg0Nv8AeNJHS88cfw2Lq0ciVScpSozKFVqbWIFr5iynUG1tW7yuOIYNqNRkbdToejL+qw9xrNzxANoxIQJpbdmBOk9GLwIxWENSnmL4YKT3NNgSdNzYj7+8s4T25eK0l9CLgMAQVJBFwwvuD32iM2oEkYhGYDEt7kHDMUo4gE5QuRr6i406nTS2sqKmhYgKCWYhVA1JJNgB9TL75e5W/RMMlEV2Z8oZr2C57alAADlvprfQbzGQz8w07kEXsQGOXdsp2/MTheduHhv0erYnNmw/lGtxeoN/8UswYYsihrErof8AozTcb4EatEqiqXDo6BjZbg2JPYZWMxvlZONNJwquKeDwynTyNfMNhmfcTnsUgRgUGt7sLGydLWM6jm7gzUaFPKMyLZWYADJ2uOxJOvTSa7g3CEqUqtSoruEFlSkwVma3r2HfuZeuWo1HCEFSqugHhlqt7aix7X2uQfeanirXaoWJ8zG5LWB9bnbQTtOEcJXzsmYqxAs3zqq6mnmsAxLFRcd/SdTgeUsKqqxo03e+bPVUVHzdxmBy+lgJdsZbUDjKgJABvbW1xfXrpJ8MwArVFVqtOkGIGeqGKAnQLZRcky6PibwNcRgHYDz4cpVQ2FwAQtRe9ihJsOwnDcvHD4GlSxNVTUqOwFEsoZKCGsU/Scp3e9NmGt7DSWZEjccpfDylSxaO+KFZ8MRUNNKWRFax8MklidDrbuJ2nGcKKpZGynOgYAi9iNAbe9pPgVCkBVrUb2xLeIdLA2FswHYnM31nLLxGo+MxtdQzLRFNPDvYsqkqAt9ibMfci855XfDcmuWt5xwwocHKOFD1a6ZQO+e5I9kQysCstnm/h643GYajX8anRw6Xc07Z2rYjLlpKzAjyqouQD847zHzByJgqGAxYoUia1FPEFWq7VKvkcFrEmw0uCABvLjlrml56VQYjJMJAzsyiREY7xQhQheEjCNM2Ms3jivisPSxaFj+EhqqSTYKpBZe1iDcD3lYidbwnjjPhVw4awXPmUfNUQnNl/u6m46yWc7b3wnwPnGth3upDUzvTf5bf2T0b1li8G4jgsXUGIw6qmJyeHU0CV8pKmz9HtkFmF7babSpMTgbsfD09CbnbXWQw+JelUFmKOhuGU+ZT3B7yXHfSzL9WT8QuXDWT9Jpjz0V/EAPmKDZvUj+c5Dg+PdXpUw3lqVEBDXZUJIU1Al7XtbW152PLXOgqBVrhgT5fEAup9Kijv3Gk8fG+RmpP4+CHiqD4hok3qJ+tmpnTOo/Z+b+9My+qWa59OZ5oQs2cvmILKStwCuaykX1tNXg8SVbyi3cmw/PSWTxTgbYqktRfB89EMc1lqWK9gPmBta+xmn4T8PG8RPHuaa+e6n+l18q3I0FwcwsDbaa3JGZt4BwnxFzaMGA8w6Zha/0PpMvKdCpRxYGW+rU3Qa3RrgsB2Fs1/SWHwnglOkhRFspYtlJLKL7gX6THj+X/AMVa1MgMltMuZX0ta4GYG1xcd5jy21465YsXyseIUAMeoNSkXWm1FsiZdMtWnuRmXLdWJ22nIcS+EFQLmw1XNe9krDzt28yaD6j7S18EfKANhsLWsp2H02nrETLRY+a+LcuYnB5P0ug9EVCQrFqdRGI3GamzAH0NrzwWn03jsAlZGp1UV6bgqyMMyMD0Ilc4v4PqKyvh6itS8xNDEFwflbKoqp5gubLvrYbzcyjPKscFiWpVKdVc16T03BANgVYNa422n0NheEIK1WsETxKqqnigDOUUllF97XInJcG5JdcK1BWoKlVi2IQu+Iz3p5CiMVUqFIDLfNrOu4GjrhqAqENUWlTDsARmZQFY2YAi9r66zNu19PcDZr2PmGva46TVcZ5jGFrYdDSdxiHFLxFZctM63zDc6C+k2yPnFx0OhHUW3/Oc3zNgwH4fYaLjaO3UuGJZvUzHVVvqmIDKQyAqykG5zAg6EEW7fvnj4TwhKNMKMtzuVGjetgNp6vD0AGgDAAel1mdKe2wtpoOl9RE5Xprhw4K2igC5IAAAJvq3vqZlxFZqdCpkVmanTqMFFs7sFJCr69JsCv5bekxn933kvB20P/ahKmHpVLMPEps7W/8ATZQbgj0IP2nC8y8NNWthKQNgyqzZbBUyhVUBegzvV0Hczt+KYNVekCQDiHNAIAP10bO30XMfrPXV5appVavqzWprlexpIFYtmRQBZrsxuSdTLO9n8YqzGjh6Srfyqq9jZVJ/hNZw1/ErVaw0Wk5UDo+dFzg+vlU+l5tXV3rG5QUkRWtfzFySSx9PLb1vMFVUpCoR5VJesxOtyBdn+wmbWo4rmXjNWgc7AhjUzIGOemXzBsy9gLDQ67bzBytxKriMNxFK1SpVIpsQXOZh4tKtmue10vb7TLzDiVxSOdMtLzgWs1jlXxD3yMVJ9GPac1huIVcFTqupZWxKGitzo4v5qhHXKCQCerH1nSTcS3Vc0huAe4B/KJoDT6aQJnVmoxGELyoUIQhjSAk6dQqQVJBBuCDYg9xIARw03uF40rIVqJ+JcWqg2UjW/iDqdtR2nuxXCFcDJYPpc9Hvsfc9LTlLzZ8K409EjqBe190J/WXsZDTd8Hwb06uSpdf2gdrHYA6g37iWby1jrr4VRznQkA9Mt9COx2mg4HjqOPpJRrVHY2YJUU5atIm1wt9jtuLaCYuO8OxWAqirRzGiuV2encJfQZaig/wtqZzym25x276phQWuyL18wABYm1z/AHtBqZOnhijVDd2DFWALfKbZSBfpYA+pvJcC4iuKoq4KkMAfLqJsGpzHcOnlSl6iTNE6aH7gTIRYajTvsP8AeTWsLHXuf+rSQtQBs21tTbtY2v8AwnpmJHDAEEEHY7gyd5uz8ZlSMgRJRWjGRMkDSF72F9r9ZMwhN6jOyAni4jgmqGhlNhTrJVaxtdVVtNjfUjTT3nuMJLNrKxkHS319ZkAhHEi7RPSY6u49T+XUzLIncad9e0WJtg8PzglATYkPYeXUDLfcX3+kMQxuBrY29t5mraKT6SLU73A6XH3sZzs4bnbWYLD3zDtkGu/lW2vvv9ZDG8NFRWVrEOGUglx5SDmF01sZtKxyjTTMbDsCesg1IMLWGjX7fX13j2tvCu+I8nE1Up0GqCk+bxG0IohdcoJ18wuovr01nMcZ5PxdfF1AKapTGVKbuwSklNRZVsCWZu9hvLjrZbldBtcm127a+kw1cLnt6XN/ff8AdLvVJOFacP8AhggX8apWqN/8RFGkPa4LN9x7Tnua+TKmCZ3UFsPnVEcsGfzLmAYWB9L2HTSXbRAC3y2UaZj1Pc9zOTxOH/SeG41KjE3bGVQdyvh12KWv0BQfSXzsqySqYMjHm/PWRInVkXhFaErCMlIyUimIxIxiB7OH8Qei6vTYhlIPcaHYjqJdPJfOlDHBabAJXUG9Koc4qEWu9NjuPTQi/XeUbTIv5s1uuW2a3XLfS/vLgX4WYGslJ6NXG0vKjBkqqzE2BDnOrZW6+Ww7TGVk7a1bHe0sJkYlNATe2igE20sPr956qb9DNVw2oaCJTqVatbKLeNWyGq2ptnyKFsBYXtfTWbA7aW7i23uJztm10zKtvaAQCOm9xf7+8AZbU08GJwBzZ6DZHvdl3o1tLede/wDaFj3uNJ66bkhcy2J3Cm4U++mky2iyyxmwxAwhaaiUo4wIS79J4lCOEeRooQMU0ycWbW3peDe+28dpm9tQnOh9jI0zq1+4/wCEScLTFjcpOgO/ofqNpjqaXNx2FzYC8zSFWkGFiLgzNlWaeQ4fvrsQd5NaGb2636/zEzjy2GoG0mDJP61a1PEuEs5DI3y3GVjZbdlsLD/bWcjgVrJUxGHrKwpvggRTew/FZqwcoQdzmF7aaCWKReebEUgy2YA7HXT6/bSW8k4fLgGg9h+6RJlgc/8AIRovRbBYd/DZMjU6YerUV0DO1Vt9CpHmvuNpX287Y3cSjNFCE05hRHaIRyKIxCMQGJveA844nBhVpODTBJ8JwGpm5udfmX6GaGSBksl7als6Wpwr4n0aumJVqB/aF6tH2uBmH1H1nX8E47TrKWoVEqoDY5T8ptsb6qfefPwM9WB4jUoOHo1HpsOqG33Gx+t5zvx/jcz/AF9K0MQCLjYzNnlc/DbnFsSHpYhw1Vbup8qmqp3so6r1sNiDO+WpOfXFWx67wEwLUmQVhNzNzuCZgYg4ivLconileO8iDACYmTWko5EGO8u+UEIrwBnSdMHCKEaNiEJHxB3EbNJRE23mN8R2nmL9/wA5zvyfjpPjvt6y95A1bbTC9a+w/OYi0xvbpMXqFaYq9SQWpaQq4gQaFarZWIGqhmsOpCkgflPmPxSwDHdvMfc6n98t/wCJfOIo02w1IsK1VVLFdBSpsTcXvo5C29Ab9pUJnX457Zy44IGEVoTq4M5pL0Z/8oH8Yii92+w/nEI4aAQd2+w/nJeGvdvsP5xQJgSFJe7fYfzkjSXozH3UD+MxiO8DJ4a92+w/nH4a/tN/lH85jvHeFZqJykFXqKQbhkurKe4IYETpaPxAxyJkXF3ts1ShTeqANAMx3763PrOVjvM2S9rLY6uj8QuIAgnGFgCCVNChlax+UkAEA7aTpcJ8XyCPHw6EHUnDu2ZdNstQAH6H7ysA0eaZ+vEmVXAPi9hf6rGf5aJ/5sg3xgw36tHF/wCJaY/dUMqO8V5PqjXmtv8A73qP9XW/yX/1wb4rUbg5qgHUCib++plS5oBpPqn6ea2j8VKI2bEE728Nco9z3nLcW+IOMrVG8HErRpXsoVQKmXoXcodT6WnH5zDNNT44edbx+ZMcT/5+vob6VmA/dtPQecOIqbDHufY0ain6mmZzgNoBprxjPlXSYnnTiNQJfFgZNR4YpoWOur6ebfbb0kDztxG1v0v/APFAf6Zoc8lS1IvoOp3sOptJcMb6PKuy4Z8QXuoxVMNsDUouM+3zeHf8gfpOnrc94anRLiuajCwFKmfx2J2BUkZR3J2lSM+py3t0vvImp7faZvxz01Pkq2uW+faddWOINLDMGIVWrBsy2HmJYCxPp2M36cw4c7YnDH/7U/nKFzSOnYfaS/FFnyfq/m43RA/paR9qiH+M0XF/iDQoNlu7Hr4KGpl9yNJTo9h9o80fUv2RZb/E2iP/AHB9BSP8SBNFxX4m13DLh18IHTO3mqj2Gyn1uZyGcxZzNfXGfOsVQkkkkkkkksSWJPUk7mY7T0ZzEXM6M7efSEz5oSOTCIGOErYEDHCAxFCEFSElT6+xhCApIQhAI4QkAYGOEoRjWEIUxCEIBeSMIQHPS39Cvqx+ukUIHmkYQgMxQhAJGOEBGKEIQNMZihCnCEIc3//Z"/>
          <p:cNvSpPr>
            <a:spLocks noChangeAspect="1" noChangeArrowheads="1"/>
          </p:cNvSpPr>
          <p:nvPr/>
        </p:nvSpPr>
        <p:spPr bwMode="auto">
          <a:xfrm>
            <a:off x="7620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259632" y="1526595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Quartzite</a:t>
            </a:r>
            <a:endParaRPr lang="ko-KR" altLang="en-US" dirty="0"/>
          </a:p>
        </p:txBody>
      </p:sp>
      <p:sp>
        <p:nvSpPr>
          <p:cNvPr id="19" name="직사각형 18"/>
          <p:cNvSpPr/>
          <p:nvPr/>
        </p:nvSpPr>
        <p:spPr>
          <a:xfrm>
            <a:off x="323528" y="6021288"/>
            <a:ext cx="37261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 smtClean="0"/>
              <a:t>From http://www.uwgb.edu/dutchs/Petrology/QuartzStruc.HTM</a:t>
            </a:r>
            <a:endParaRPr lang="ko-KR" alt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4788024" y="1517303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Sphene</a:t>
            </a:r>
            <a:endParaRPr lang="ko-KR" altLang="en-US" dirty="0"/>
          </a:p>
        </p:txBody>
      </p:sp>
      <p:pic>
        <p:nvPicPr>
          <p:cNvPr id="25602" name="Picture 2" descr="http://earthphysicsteaching.homestead.com/Thin_Section_of_Quartzite_from_Brookshire__WI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4324350" cy="3248026"/>
          </a:xfrm>
          <a:prstGeom prst="rect">
            <a:avLst/>
          </a:prstGeom>
          <a:noFill/>
        </p:spPr>
      </p:pic>
      <p:pic>
        <p:nvPicPr>
          <p:cNvPr id="25604" name="Picture 4" descr="http://www.geol.ucsb.edu/faculty/hacker/geo102C/lectures/spheneX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16832"/>
            <a:ext cx="4392210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altLang="ko-KR" dirty="0" err="1" smtClean="0"/>
              <a:t>Ionicity</a:t>
            </a:r>
            <a:r>
              <a:rPr lang="en-US" altLang="ko-KR" dirty="0" smtClean="0"/>
              <a:t> of </a:t>
            </a:r>
            <a:r>
              <a:rPr lang="en-US" altLang="ko-KR" dirty="0" smtClean="0"/>
              <a:t>bonding</a:t>
            </a:r>
          </a:p>
          <a:p>
            <a:pPr lvl="2"/>
            <a:r>
              <a:rPr lang="en-US" altLang="ko-KR" dirty="0" smtClean="0"/>
              <a:t>Electronegativity (</a:t>
            </a:r>
            <a:r>
              <a:rPr lang="en-US" altLang="ko-KR" dirty="0" smtClean="0">
                <a:latin typeface="Symbol" pitchFamily="18" charset="2"/>
              </a:rPr>
              <a:t>c</a:t>
            </a:r>
            <a:r>
              <a:rPr lang="en-US" altLang="ko-KR" dirty="0" smtClean="0"/>
              <a:t>): Measure of the tendency of an atom or a functional group to attract an electron to itself.</a:t>
            </a:r>
          </a:p>
          <a:p>
            <a:pPr lvl="2"/>
            <a:r>
              <a:rPr lang="en-US" altLang="ko-KR" dirty="0" smtClean="0"/>
              <a:t>Pauling (1960)</a:t>
            </a:r>
          </a:p>
          <a:p>
            <a:pPr lvl="3"/>
            <a:r>
              <a:rPr lang="en-US" altLang="ko-KR" dirty="0"/>
              <a:t>I = 1 - </a:t>
            </a:r>
            <a:r>
              <a:rPr lang="en-US" altLang="ko-KR" dirty="0" err="1"/>
              <a:t>exp</a:t>
            </a:r>
            <a:r>
              <a:rPr lang="en-US" altLang="ko-KR" dirty="0"/>
              <a:t>[-</a:t>
            </a:r>
            <a:r>
              <a:rPr lang="en-US" altLang="ko-KR" dirty="0" smtClean="0"/>
              <a:t>0.25(</a:t>
            </a:r>
            <a:r>
              <a:rPr lang="en-US" altLang="ko-KR" dirty="0" err="1" smtClean="0">
                <a:latin typeface="Symbol" pitchFamily="18" charset="2"/>
              </a:rPr>
              <a:t>c</a:t>
            </a:r>
            <a:r>
              <a:rPr lang="en-US" altLang="ko-KR" baseline="-25000" dirty="0" err="1" smtClean="0"/>
              <a:t>A</a:t>
            </a:r>
            <a:r>
              <a:rPr lang="en-US" altLang="ko-KR" dirty="0" smtClean="0"/>
              <a:t> </a:t>
            </a:r>
            <a:r>
              <a:rPr lang="en-US" altLang="ko-KR" dirty="0"/>
              <a:t>- </a:t>
            </a:r>
            <a:r>
              <a:rPr lang="en-US" altLang="ko-KR" dirty="0" err="1" smtClean="0">
                <a:latin typeface="Symbol" pitchFamily="18" charset="2"/>
              </a:rPr>
              <a:t>c</a:t>
            </a:r>
            <a:r>
              <a:rPr lang="en-US" altLang="ko-KR" baseline="-25000" dirty="0" err="1" smtClean="0"/>
              <a:t>B</a:t>
            </a:r>
            <a:r>
              <a:rPr lang="en-US" altLang="ko-KR" dirty="0" smtClean="0"/>
              <a:t>)</a:t>
            </a:r>
            <a:r>
              <a:rPr lang="en-US" altLang="ko-KR" baseline="30000" dirty="0" smtClean="0"/>
              <a:t>2</a:t>
            </a:r>
            <a:r>
              <a:rPr lang="en-US" altLang="ko-KR" dirty="0"/>
              <a:t>]. </a:t>
            </a:r>
            <a:endParaRPr lang="en-US" altLang="ko-KR" dirty="0" smtClean="0"/>
          </a:p>
          <a:p>
            <a:pPr lvl="2"/>
            <a:r>
              <a:rPr lang="en-US" altLang="ko-KR" dirty="0" err="1" smtClean="0"/>
              <a:t>Hannay</a:t>
            </a:r>
            <a:r>
              <a:rPr lang="en-US" altLang="ko-KR" dirty="0" smtClean="0"/>
              <a:t> &amp; Smyth (1946)</a:t>
            </a:r>
          </a:p>
          <a:p>
            <a:pPr lvl="3"/>
            <a:r>
              <a:rPr lang="pt-BR" altLang="ko-KR" dirty="0"/>
              <a:t>I = </a:t>
            </a:r>
            <a:r>
              <a:rPr lang="pt-BR" altLang="ko-KR" dirty="0" smtClean="0"/>
              <a:t>0.16(</a:t>
            </a:r>
            <a:r>
              <a:rPr lang="pt-BR" altLang="ko-KR" dirty="0" smtClean="0">
                <a:latin typeface="Symbol" pitchFamily="18" charset="2"/>
              </a:rPr>
              <a:t>c</a:t>
            </a:r>
            <a:r>
              <a:rPr lang="pt-BR" altLang="ko-KR" baseline="-25000" dirty="0" smtClean="0"/>
              <a:t>A</a:t>
            </a:r>
            <a:r>
              <a:rPr lang="pt-BR" altLang="ko-KR" dirty="0" smtClean="0"/>
              <a:t> </a:t>
            </a:r>
            <a:r>
              <a:rPr lang="pt-BR" altLang="ko-KR" dirty="0"/>
              <a:t>- </a:t>
            </a:r>
            <a:r>
              <a:rPr lang="pt-BR" altLang="ko-KR" dirty="0" smtClean="0">
                <a:latin typeface="Symbol" pitchFamily="18" charset="2"/>
              </a:rPr>
              <a:t>c</a:t>
            </a:r>
            <a:r>
              <a:rPr lang="pt-BR" altLang="ko-KR" baseline="-25000" dirty="0" smtClean="0"/>
              <a:t>B</a:t>
            </a:r>
            <a:r>
              <a:rPr lang="pt-BR" altLang="ko-KR" dirty="0"/>
              <a:t>) + </a:t>
            </a:r>
            <a:r>
              <a:rPr lang="pt-BR" altLang="ko-KR" dirty="0" smtClean="0"/>
              <a:t>0.035(</a:t>
            </a:r>
            <a:r>
              <a:rPr lang="pt-BR" altLang="ko-KR" dirty="0" smtClean="0">
                <a:latin typeface="Symbol" pitchFamily="18" charset="2"/>
              </a:rPr>
              <a:t>c</a:t>
            </a:r>
            <a:r>
              <a:rPr lang="pt-BR" altLang="ko-KR" baseline="-25000" dirty="0" smtClean="0"/>
              <a:t>A</a:t>
            </a:r>
            <a:r>
              <a:rPr lang="pt-BR" altLang="ko-KR" dirty="0" smtClean="0"/>
              <a:t> </a:t>
            </a:r>
            <a:r>
              <a:rPr lang="pt-BR" altLang="ko-KR" dirty="0"/>
              <a:t>- </a:t>
            </a:r>
            <a:r>
              <a:rPr lang="pt-BR" altLang="ko-KR" dirty="0" smtClean="0">
                <a:latin typeface="Symbol" pitchFamily="18" charset="2"/>
              </a:rPr>
              <a:t>c</a:t>
            </a:r>
            <a:r>
              <a:rPr lang="pt-BR" altLang="ko-KR" baseline="-25000" dirty="0" smtClean="0"/>
              <a:t>B</a:t>
            </a:r>
            <a:r>
              <a:rPr lang="pt-BR" altLang="ko-KR" dirty="0" smtClean="0"/>
              <a:t>)</a:t>
            </a:r>
            <a:r>
              <a:rPr lang="pt-BR" altLang="ko-KR" baseline="30000" dirty="0" smtClean="0"/>
              <a:t>2</a:t>
            </a:r>
            <a:r>
              <a:rPr lang="pt-BR" altLang="ko-KR" dirty="0"/>
              <a:t>. </a:t>
            </a:r>
            <a:r>
              <a:rPr lang="pt-BR" altLang="ko-KR" dirty="0" smtClean="0"/>
              <a:t>     (</a:t>
            </a:r>
            <a:r>
              <a:rPr lang="pt-BR" altLang="ko-KR" dirty="0">
                <a:latin typeface="Symbol" pitchFamily="18" charset="2"/>
              </a:rPr>
              <a:t>c</a:t>
            </a:r>
            <a:r>
              <a:rPr lang="pt-BR" altLang="ko-KR" baseline="-25000" dirty="0"/>
              <a:t>A</a:t>
            </a:r>
            <a:r>
              <a:rPr lang="pt-BR" altLang="ko-KR" dirty="0"/>
              <a:t> </a:t>
            </a:r>
            <a:r>
              <a:rPr lang="pt-BR" altLang="ko-KR" dirty="0" smtClean="0"/>
              <a:t>should be always bigger than </a:t>
            </a:r>
            <a:r>
              <a:rPr lang="pt-BR" altLang="ko-KR" dirty="0">
                <a:latin typeface="Symbol" pitchFamily="18" charset="2"/>
              </a:rPr>
              <a:t>c</a:t>
            </a:r>
            <a:r>
              <a:rPr lang="pt-BR" altLang="ko-KR" baseline="-25000" dirty="0"/>
              <a:t>B</a:t>
            </a:r>
            <a:r>
              <a:rPr lang="pt-BR" altLang="ko-KR" dirty="0" smtClean="0"/>
              <a:t>)</a:t>
            </a:r>
          </a:p>
          <a:p>
            <a:pPr lvl="2"/>
            <a:r>
              <a:rPr lang="pt-BR" altLang="ko-KR" dirty="0" smtClean="0"/>
              <a:t>For a coordinated bonding</a:t>
            </a:r>
          </a:p>
          <a:p>
            <a:pPr lvl="3"/>
            <a:r>
              <a:rPr lang="en-US" altLang="ko-KR" dirty="0" err="1"/>
              <a:t>I</a:t>
            </a:r>
            <a:r>
              <a:rPr lang="en-US" altLang="ko-KR" baseline="-25000" dirty="0" err="1"/>
              <a:t>c</a:t>
            </a:r>
            <a:r>
              <a:rPr lang="en-US" altLang="ko-KR" dirty="0"/>
              <a:t> = (N/M)I + (1-N/M). 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Where N=number of valence electrons of the atom coordinated</a:t>
            </a:r>
            <a:r>
              <a:rPr lang="en-US" altLang="ko-KR" dirty="0"/>
              <a:t> </a:t>
            </a:r>
            <a:r>
              <a:rPr lang="en-US" altLang="ko-KR" dirty="0" smtClean="0"/>
              <a:t>and M=coordination number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412695"/>
              </p:ext>
            </p:extLst>
          </p:nvPr>
        </p:nvGraphicFramePr>
        <p:xfrm>
          <a:off x="827584" y="836711"/>
          <a:ext cx="7776863" cy="549523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376263"/>
                <a:gridCol w="2808312"/>
                <a:gridCol w="2592288"/>
              </a:tblGrid>
              <a:tr h="45938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000" dirty="0" smtClean="0"/>
                        <a:t>Bonding</a:t>
                      </a:r>
                      <a:endParaRPr lang="ko-KR" altLang="en-US" sz="2000" dirty="0"/>
                    </a:p>
                  </a:txBody>
                  <a:tcPr marL="8376" marR="8376" marT="8376" marB="8376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000" dirty="0" smtClean="0"/>
                        <a:t>M</a:t>
                      </a:r>
                      <a:endParaRPr lang="ko-KR" altLang="en-US" sz="2000" dirty="0"/>
                    </a:p>
                  </a:txBody>
                  <a:tcPr marL="8376" marR="8376" marT="8376" marB="8376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000" dirty="0" smtClean="0"/>
                        <a:t>I</a:t>
                      </a:r>
                      <a:endParaRPr lang="ko-KR" altLang="en-US" sz="2000" dirty="0"/>
                    </a:p>
                  </a:txBody>
                  <a:tcPr marL="8376" marR="8376" marT="8376" marB="8376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87373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Si-O</a:t>
                      </a:r>
                    </a:p>
                  </a:txBody>
                  <a:tcPr marL="8376" marR="8376" marT="8376" marB="8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000"/>
                        <a:t>4</a:t>
                      </a:r>
                    </a:p>
                  </a:txBody>
                  <a:tcPr marL="8376" marR="8376" marT="8376" marB="8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000" dirty="0"/>
                        <a:t>0.3294</a:t>
                      </a:r>
                    </a:p>
                  </a:txBody>
                  <a:tcPr marL="8376" marR="8376" marT="8376" marB="8376" anchor="ctr"/>
                </a:tc>
              </a:tr>
              <a:tr h="387373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Al-O</a:t>
                      </a:r>
                    </a:p>
                  </a:txBody>
                  <a:tcPr marL="8376" marR="8376" marT="8376" marB="8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000"/>
                        <a:t>4</a:t>
                      </a:r>
                    </a:p>
                  </a:txBody>
                  <a:tcPr marL="8376" marR="8376" marT="8376" marB="8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000" dirty="0"/>
                        <a:t>0.5575</a:t>
                      </a:r>
                    </a:p>
                  </a:txBody>
                  <a:tcPr marL="8376" marR="8376" marT="8376" marB="8376" anchor="ctr"/>
                </a:tc>
              </a:tr>
              <a:tr h="387373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Al-O</a:t>
                      </a:r>
                    </a:p>
                  </a:txBody>
                  <a:tcPr marL="8376" marR="8376" marT="8376" marB="8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000"/>
                        <a:t>6</a:t>
                      </a:r>
                    </a:p>
                  </a:txBody>
                  <a:tcPr marL="8376" marR="8376" marT="8376" marB="8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000" dirty="0"/>
                        <a:t>0.7050</a:t>
                      </a:r>
                    </a:p>
                  </a:txBody>
                  <a:tcPr marL="8376" marR="8376" marT="8376" marB="8376" anchor="ctr"/>
                </a:tc>
              </a:tr>
              <a:tr h="387373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Fe(III)i-O</a:t>
                      </a:r>
                    </a:p>
                  </a:txBody>
                  <a:tcPr marL="8376" marR="8376" marT="8376" marB="8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000"/>
                        <a:t>6</a:t>
                      </a:r>
                    </a:p>
                  </a:txBody>
                  <a:tcPr marL="8376" marR="8376" marT="8376" marB="8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000" dirty="0"/>
                        <a:t>0.6567</a:t>
                      </a:r>
                    </a:p>
                  </a:txBody>
                  <a:tcPr marL="8376" marR="8376" marT="8376" marB="8376" anchor="ctr"/>
                </a:tc>
              </a:tr>
              <a:tr h="387373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Fe(II)-O</a:t>
                      </a:r>
                    </a:p>
                  </a:txBody>
                  <a:tcPr marL="8376" marR="8376" marT="8376" marB="8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000"/>
                        <a:t>6</a:t>
                      </a:r>
                    </a:p>
                  </a:txBody>
                  <a:tcPr marL="8376" marR="8376" marT="8376" marB="8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000" dirty="0"/>
                        <a:t>0.7828</a:t>
                      </a:r>
                    </a:p>
                  </a:txBody>
                  <a:tcPr marL="8376" marR="8376" marT="8376" marB="8376" anchor="ctr"/>
                </a:tc>
              </a:tr>
              <a:tr h="387373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Mg-O</a:t>
                      </a:r>
                    </a:p>
                  </a:txBody>
                  <a:tcPr marL="8376" marR="8376" marT="8376" marB="8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000"/>
                        <a:t>6</a:t>
                      </a:r>
                    </a:p>
                  </a:txBody>
                  <a:tcPr marL="8376" marR="8376" marT="8376" marB="8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000" dirty="0"/>
                        <a:t>0.8332</a:t>
                      </a:r>
                    </a:p>
                  </a:txBody>
                  <a:tcPr marL="8376" marR="8376" marT="8376" marB="8376" anchor="ctr"/>
                </a:tc>
              </a:tr>
              <a:tr h="387373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K-O</a:t>
                      </a:r>
                    </a:p>
                  </a:txBody>
                  <a:tcPr marL="8376" marR="8376" marT="8376" marB="8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000"/>
                        <a:t>6</a:t>
                      </a:r>
                    </a:p>
                  </a:txBody>
                  <a:tcPr marL="8376" marR="8376" marT="8376" marB="8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000" dirty="0"/>
                        <a:t>0.9432</a:t>
                      </a:r>
                    </a:p>
                  </a:txBody>
                  <a:tcPr marL="8376" marR="8376" marT="8376" marB="8376" anchor="ctr"/>
                </a:tc>
              </a:tr>
              <a:tr h="387373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Na-O</a:t>
                      </a:r>
                    </a:p>
                  </a:txBody>
                  <a:tcPr marL="8376" marR="8376" marT="8376" marB="8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000"/>
                        <a:t>6</a:t>
                      </a:r>
                    </a:p>
                  </a:txBody>
                  <a:tcPr marL="8376" marR="8376" marT="8376" marB="8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000" dirty="0"/>
                        <a:t>0.9370</a:t>
                      </a:r>
                    </a:p>
                  </a:txBody>
                  <a:tcPr marL="8376" marR="8376" marT="8376" marB="8376" anchor="ctr"/>
                </a:tc>
              </a:tr>
              <a:tr h="387373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Ca-O</a:t>
                      </a:r>
                    </a:p>
                  </a:txBody>
                  <a:tcPr marL="8376" marR="8376" marT="8376" marB="8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000"/>
                        <a:t>6</a:t>
                      </a:r>
                    </a:p>
                  </a:txBody>
                  <a:tcPr marL="8376" marR="8376" marT="8376" marB="8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000" dirty="0"/>
                        <a:t>0.8663</a:t>
                      </a:r>
                    </a:p>
                  </a:txBody>
                  <a:tcPr marL="8376" marR="8376" marT="8376" marB="8376" anchor="ctr"/>
                </a:tc>
              </a:tr>
              <a:tr h="387373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K-O</a:t>
                      </a:r>
                    </a:p>
                  </a:txBody>
                  <a:tcPr marL="8376" marR="8376" marT="8376" marB="8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000"/>
                        <a:t>12</a:t>
                      </a:r>
                    </a:p>
                  </a:txBody>
                  <a:tcPr marL="8376" marR="8376" marT="8376" marB="8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000" dirty="0"/>
                        <a:t>0.9686</a:t>
                      </a:r>
                    </a:p>
                  </a:txBody>
                  <a:tcPr marL="8376" marR="8376" marT="8376" marB="8376" anchor="ctr"/>
                </a:tc>
              </a:tr>
              <a:tr h="387373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Na-O</a:t>
                      </a:r>
                    </a:p>
                  </a:txBody>
                  <a:tcPr marL="8376" marR="8376" marT="8376" marB="8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000"/>
                        <a:t>12</a:t>
                      </a:r>
                    </a:p>
                  </a:txBody>
                  <a:tcPr marL="8376" marR="8376" marT="8376" marB="8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000" dirty="0"/>
                        <a:t>0.9666</a:t>
                      </a:r>
                    </a:p>
                  </a:txBody>
                  <a:tcPr marL="8376" marR="8376" marT="8376" marB="8376" anchor="ctr"/>
                </a:tc>
              </a:tr>
              <a:tr h="387373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Ca-O</a:t>
                      </a:r>
                    </a:p>
                  </a:txBody>
                  <a:tcPr marL="8376" marR="8376" marT="8376" marB="8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000"/>
                        <a:t>12</a:t>
                      </a:r>
                    </a:p>
                  </a:txBody>
                  <a:tcPr marL="8376" marR="8376" marT="8376" marB="8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000" dirty="0"/>
                        <a:t>0.8754</a:t>
                      </a:r>
                    </a:p>
                  </a:txBody>
                  <a:tcPr marL="8376" marR="8376" marT="8376" marB="8376" anchor="ctr"/>
                </a:tc>
              </a:tr>
              <a:tr h="387373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H-O</a:t>
                      </a:r>
                    </a:p>
                  </a:txBody>
                  <a:tcPr marL="8376" marR="8376" marT="8376" marB="8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000"/>
                        <a:t>1</a:t>
                      </a:r>
                    </a:p>
                  </a:txBody>
                  <a:tcPr marL="8376" marR="8376" marT="8376" marB="83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000" dirty="0"/>
                        <a:t>0.2522</a:t>
                      </a:r>
                    </a:p>
                  </a:txBody>
                  <a:tcPr marL="8376" marR="8376" marT="8376" marB="8376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0582" y="332656"/>
            <a:ext cx="7959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Calculated </a:t>
            </a:r>
            <a:r>
              <a:rPr lang="en-US" altLang="ko-KR" sz="2800" dirty="0" err="1" smtClean="0"/>
              <a:t>ionicities</a:t>
            </a:r>
            <a:r>
              <a:rPr lang="en-US" altLang="ko-KR" sz="2800" dirty="0" smtClean="0"/>
              <a:t> of common </a:t>
            </a:r>
            <a:r>
              <a:rPr lang="en-US" altLang="ko-KR" sz="2800" dirty="0" err="1" smtClean="0"/>
              <a:t>bondings</a:t>
            </a:r>
            <a:r>
              <a:rPr lang="en-US" altLang="ko-KR" sz="2800" dirty="0" smtClean="0"/>
              <a:t> in silicates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12944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90887"/>
            <a:ext cx="2857500" cy="56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29772" y="1052736"/>
            <a:ext cx="159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Isolated atoms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32292" y="2348880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Ideal covalent bonding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36096" y="3861048"/>
            <a:ext cx="2400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Covalent-ionic bonding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92201" y="522920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Ideal ionic bonding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5184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altLang="ko-KR" dirty="0" smtClean="0"/>
              <a:t>Significance of the </a:t>
            </a:r>
            <a:r>
              <a:rPr lang="en-US" altLang="ko-KR" dirty="0" err="1" smtClean="0"/>
              <a:t>ionicity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Determine the crystallization sequence of the minerals in a magma.</a:t>
            </a:r>
          </a:p>
          <a:p>
            <a:pPr lvl="3"/>
            <a:r>
              <a:rPr lang="en-US" altLang="ko-KR" dirty="0" smtClean="0"/>
              <a:t>Affect the reactivity of the minerals, especially with water (weathering susceptibility?)</a:t>
            </a:r>
          </a:p>
          <a:p>
            <a:pPr lvl="3"/>
            <a:endParaRPr lang="en-US" altLang="ko-KR" dirty="0"/>
          </a:p>
          <a:p>
            <a:pPr lvl="2"/>
            <a:r>
              <a:rPr lang="en-US" altLang="ko-KR" dirty="0" smtClean="0"/>
              <a:t>Water: Polar substance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18146"/>
            <a:ext cx="5276528" cy="217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05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korearth.net/lecture/geochem/gchem_intro/ch04/Bowen_rx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489585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아래쪽 화살표 2"/>
          <p:cNvSpPr/>
          <p:nvPr/>
        </p:nvSpPr>
        <p:spPr>
          <a:xfrm>
            <a:off x="1259632" y="1628800"/>
            <a:ext cx="216024" cy="3600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39552" y="1196752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polymerization</a:t>
            </a:r>
            <a:endParaRPr lang="ko-KR" altLang="en-US" dirty="0"/>
          </a:p>
        </p:txBody>
      </p:sp>
      <p:sp>
        <p:nvSpPr>
          <p:cNvPr id="8" name="아래쪽 화살표 7"/>
          <p:cNvSpPr/>
          <p:nvPr/>
        </p:nvSpPr>
        <p:spPr>
          <a:xfrm>
            <a:off x="7308304" y="1628800"/>
            <a:ext cx="216024" cy="3672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7019578" y="1259468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covalency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5733256"/>
            <a:ext cx="8044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Can you tell the </a:t>
            </a:r>
            <a:r>
              <a:rPr lang="en-US" altLang="ko-KR" dirty="0" err="1" smtClean="0"/>
              <a:t>resitivity</a:t>
            </a:r>
            <a:r>
              <a:rPr lang="en-US" altLang="ko-KR" dirty="0" smtClean="0"/>
              <a:t> of the minerals against weathering in terms of </a:t>
            </a:r>
            <a:r>
              <a:rPr lang="en-US" altLang="ko-KR" dirty="0" err="1" smtClean="0"/>
              <a:t>covalency</a:t>
            </a:r>
            <a:r>
              <a:rPr lang="en-US" altLang="ko-KR" dirty="0" smtClean="0"/>
              <a:t>?</a:t>
            </a:r>
          </a:p>
          <a:p>
            <a:r>
              <a:rPr lang="en-US" altLang="ko-KR" dirty="0" smtClean="0"/>
              <a:t>Why do sandstones primarily consist of quartz?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0521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korearth.net/lecture/geochem/gchem_intro/ch04/r_rati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3039532" cy="3024336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4572000" y="1124744"/>
            <a:ext cx="216024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ko-KR" sz="3200" dirty="0" smtClean="0"/>
              <a:t>l = 2r</a:t>
            </a:r>
            <a:r>
              <a:rPr lang="pt-BR" altLang="ko-KR" sz="3200" baseline="-25000" dirty="0" smtClean="0"/>
              <a:t>-</a:t>
            </a:r>
            <a:r>
              <a:rPr lang="pt-BR" altLang="ko-KR" sz="3200" dirty="0" smtClean="0"/>
              <a:t/>
            </a:r>
            <a:br>
              <a:rPr lang="pt-BR" altLang="ko-KR" sz="3200" dirty="0" smtClean="0"/>
            </a:br>
            <a:r>
              <a:rPr lang="pt-BR" altLang="ko-KR" sz="3200" dirty="0" smtClean="0"/>
              <a:t>d = 2r</a:t>
            </a:r>
            <a:r>
              <a:rPr lang="pt-BR" altLang="ko-KR" sz="3200" baseline="-25000" dirty="0" smtClean="0"/>
              <a:t>-</a:t>
            </a:r>
            <a:r>
              <a:rPr lang="pt-BR" altLang="ko-KR" sz="3200" dirty="0" smtClean="0"/>
              <a:t> + 2r</a:t>
            </a:r>
            <a:r>
              <a:rPr lang="pt-BR" altLang="ko-KR" sz="3200" baseline="-25000" dirty="0" smtClean="0"/>
              <a:t>+</a:t>
            </a:r>
            <a:r>
              <a:rPr lang="pt-BR" altLang="ko-KR" sz="3200" dirty="0" smtClean="0"/>
              <a:t> </a:t>
            </a:r>
          </a:p>
          <a:p>
            <a:r>
              <a:rPr lang="en-US" altLang="ko-KR" sz="3200" dirty="0" smtClean="0"/>
              <a:t>d = √2 l </a:t>
            </a:r>
          </a:p>
          <a:p>
            <a:endParaRPr lang="en-US" altLang="ko-KR" sz="3200" dirty="0" smtClean="0"/>
          </a:p>
          <a:p>
            <a:r>
              <a:rPr lang="en-US" altLang="ko-KR" sz="3200" dirty="0" smtClean="0"/>
              <a:t>r</a:t>
            </a:r>
            <a:r>
              <a:rPr lang="en-US" altLang="ko-KR" sz="3200" baseline="-25000" dirty="0" smtClean="0"/>
              <a:t>+</a:t>
            </a:r>
            <a:r>
              <a:rPr lang="en-US" altLang="ko-KR" sz="3200" dirty="0" smtClean="0"/>
              <a:t>/r</a:t>
            </a:r>
            <a:r>
              <a:rPr lang="en-US" altLang="ko-KR" sz="3200" baseline="-25000" dirty="0" smtClean="0"/>
              <a:t>-</a:t>
            </a:r>
            <a:r>
              <a:rPr lang="en-US" altLang="ko-KR" sz="3200" dirty="0" smtClean="0"/>
              <a:t> = 0.414             </a:t>
            </a:r>
          </a:p>
          <a:p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31640" y="4725144"/>
            <a:ext cx="70963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Why is CN so significant?</a:t>
            </a:r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Would the ratio </a:t>
            </a:r>
            <a:r>
              <a:rPr lang="en-US" altLang="ko-KR" dirty="0" err="1" smtClean="0"/>
              <a:t>calaculated</a:t>
            </a:r>
            <a:r>
              <a:rPr lang="en-US" altLang="ko-KR" dirty="0" smtClean="0"/>
              <a:t> by the above way be maximum or minimum</a:t>
            </a:r>
          </a:p>
          <a:p>
            <a:r>
              <a:rPr lang="en-US" altLang="ko-KR" dirty="0" smtClean="0"/>
              <a:t>for the given CN? </a:t>
            </a:r>
            <a:endParaRPr lang="ko-KR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1043608" y="1700808"/>
          <a:ext cx="7200801" cy="38164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00267"/>
                <a:gridCol w="2400267"/>
                <a:gridCol w="2400267"/>
              </a:tblGrid>
              <a:tr h="47705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Radius</a:t>
                      </a:r>
                      <a:r>
                        <a:rPr lang="en-US" altLang="ko-KR" baseline="0" dirty="0" smtClean="0"/>
                        <a:t> ratio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CN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Geometry</a:t>
                      </a:r>
                      <a:endParaRPr lang="ko-KR" altLang="en-US" dirty="0"/>
                    </a:p>
                  </a:txBody>
                  <a:tcPr/>
                </a:tc>
              </a:tr>
              <a:tr h="47705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&lt;0.155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linear</a:t>
                      </a:r>
                      <a:endParaRPr lang="ko-KR" altLang="en-US" dirty="0"/>
                    </a:p>
                  </a:txBody>
                  <a:tcPr/>
                </a:tc>
              </a:tr>
              <a:tr h="47705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0.155 – 0.225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Triangular (</a:t>
                      </a:r>
                      <a:r>
                        <a:rPr lang="en-US" altLang="ko-KR" dirty="0" err="1" smtClean="0"/>
                        <a:t>trigonal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/>
                </a:tc>
              </a:tr>
              <a:tr h="47705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0.225-0.414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tetrahedral</a:t>
                      </a:r>
                      <a:endParaRPr lang="ko-KR" altLang="en-US" dirty="0"/>
                    </a:p>
                  </a:txBody>
                  <a:tcPr/>
                </a:tc>
              </a:tr>
              <a:tr h="47705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0.414-0.732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tetragonal</a:t>
                      </a:r>
                      <a:endParaRPr lang="ko-KR" altLang="en-US" dirty="0"/>
                    </a:p>
                  </a:txBody>
                  <a:tcPr/>
                </a:tc>
              </a:tr>
              <a:tr h="47705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0.414-0.732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octahedral</a:t>
                      </a:r>
                      <a:endParaRPr lang="ko-KR" altLang="en-US" dirty="0"/>
                    </a:p>
                  </a:txBody>
                  <a:tcPr/>
                </a:tc>
              </a:tr>
              <a:tr h="47705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0.732-1.0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cubic</a:t>
                      </a:r>
                      <a:endParaRPr lang="ko-KR" altLang="en-US" dirty="0"/>
                    </a:p>
                  </a:txBody>
                  <a:tcPr/>
                </a:tc>
              </a:tr>
              <a:tr h="47705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&gt;1.0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cubic</a:t>
                      </a:r>
                      <a:r>
                        <a:rPr lang="en-US" altLang="ko-KR" baseline="0" dirty="0" smtClean="0"/>
                        <a:t> (face centered)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15616" y="1052736"/>
            <a:ext cx="6695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Can you calculate the following radius ratios for the given CN?</a:t>
            </a:r>
            <a:endParaRPr lang="ko-KR" alt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4" name="Picture 18" descr="http://www4.nau.edu/meteorite/Meteorite/Images/Coordinationpo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8525" y="5076824"/>
            <a:ext cx="5705475" cy="1781176"/>
          </a:xfrm>
          <a:prstGeom prst="rect">
            <a:avLst/>
          </a:prstGeom>
          <a:noFill/>
        </p:spPr>
      </p:pic>
      <p:pic>
        <p:nvPicPr>
          <p:cNvPr id="19462" name="Picture 6" descr="http://i.ehow.com/images/a06/ir/r5/do-draw-tetrahedral-isomers_-800x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0"/>
            <a:ext cx="3295650" cy="3295651"/>
          </a:xfrm>
          <a:prstGeom prst="rect">
            <a:avLst/>
          </a:prstGeom>
          <a:noFill/>
        </p:spPr>
      </p:pic>
      <p:pic>
        <p:nvPicPr>
          <p:cNvPr id="19458" name="Picture 2" descr="http://www4.nau.edu/meteorite/Meteorite/Images/Coordination2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836712"/>
            <a:ext cx="2419350" cy="1390651"/>
          </a:xfrm>
          <a:prstGeom prst="rect">
            <a:avLst/>
          </a:prstGeom>
          <a:noFill/>
        </p:spPr>
      </p:pic>
      <p:pic>
        <p:nvPicPr>
          <p:cNvPr id="19460" name="Picture 4" descr="http://www.asiact.org/archive/numerology/img/seq_tetr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980728"/>
            <a:ext cx="2381250" cy="22764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8024" y="764704"/>
            <a:ext cx="1290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Tetrahedral</a:t>
            </a:r>
            <a:endParaRPr lang="ko-KR" altLang="en-US" dirty="0"/>
          </a:p>
        </p:txBody>
      </p:sp>
      <p:pic>
        <p:nvPicPr>
          <p:cNvPr id="19466" name="Picture 10" descr="https://encrypted-tbn1.google.com/images?q=tbn:ANd9GcRyin61vGYX2kCFb2U7oVE7ixrQ8Qne167hTN65FBh1dTWR8Tu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4509120"/>
            <a:ext cx="2181225" cy="2095501"/>
          </a:xfrm>
          <a:prstGeom prst="rect">
            <a:avLst/>
          </a:prstGeom>
          <a:noFill/>
        </p:spPr>
      </p:pic>
      <p:pic>
        <p:nvPicPr>
          <p:cNvPr id="19464" name="Picture 8" descr="http://upload.wikimedia.org/wikipedia/commons/thumb/0/07/Octahedron.svg/240px-Octahedron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212976"/>
            <a:ext cx="2286000" cy="2266951"/>
          </a:xfrm>
          <a:prstGeom prst="rect">
            <a:avLst/>
          </a:prstGeom>
          <a:noFill/>
        </p:spPr>
      </p:pic>
      <p:sp>
        <p:nvSpPr>
          <p:cNvPr id="19468" name="AutoShape 12" descr="data:image/jpeg;base64,/9j/4AAQSkZJRgABAQAAAQABAAD/2wBDAAkGBwgHBgkIBwgKCgkLDRYPDQwMDRsUFRAWIB0iIiAdHx8kKDQsJCYxJx8fLT0tMTU3Ojo6Iys/RD84QzQ5Ojf/2wBDAQoKCg0MDRoPDxo3JR8lNzc3Nzc3Nzc3Nzc3Nzc3Nzc3Nzc3Nzc3Nzc3Nzc3Nzc3Nzc3Nzc3Nzc3Nzc3Nzc3Nzf/wAARCACQAIcDASIAAhEBAxEB/8QAHAAAAQQDAQAAAAAAAAAAAAAAAAUGBwgBAwQC/8QAOxAAAQMDAgQEBAMGBQUAAAAAAQIDBAAFEQYhEjFBUQcTYXEUIjKhFYGRIzNCUpLRFiRTscGCorLh8P/EABsBAAEFAQEAAAAAAAAAAAAAAAACAwQFBgEH/8QAKxEAAgICAQMCBQQDAAAAAAAAAAECAwQRBRIhMSJBBhMyUXEUYbHRI6Hx/9oADAMBAAIRAxEAPwCcaKKKACiiigAooooAwetJd11BabQUpudwjxlKGUocX8yh6DnTX8UNaL07FbgWxxH4nJGQSAryW+RXjuTsM+p6VDpW5IeckSHFvPunLjjiuJSj6mo1+Qq+y8l1xnDyzfVJ6iToz4haZdfLQuPBj+NbS0pP5kYpwQLjDuUcPwJLMhonHG0sKGfyqt6UlRASN67LVdLhYphlW58sPbcQ5ocHZQ6j+/So8M179S7FxkfC8Oj/AAz7/uWPopH0vfWdQWhmcyOFRHC63nPlrHMf29MUsVYJpraMhOEq5OElpoKKKK6ICiiigAooooAKKKwTigDNFI1w1VYrc6tmXdojbzey2vNBWk9ikb1zQ9caamJBbu8dvP8Arktf+WKT1x8bHlj3Sj1KD1+GOKsGvKHELSFIUFJIyCDkGsq5UoZKy6zuJuWsrtJKlKHxKm0ZPJKPlA9tvvRGaBj+ZxD2rRraEq2awvEbBAEpa05/lUeIfZVcLM5Qb8vO3vVZdBybNtxmTGqEUvGhZjuJbcCueK23GUh9QUlITgYxSOmRtzry5I251GUH4LuWVX9XuSV4NXHy77NhKUcPxw4BnbKDjPvhVTGKhHwRjfFajnTMnEWME8tsrVt9kGptzVrjpqtJmC5mcZ5kpR/b+DNFclwucG2tB24TGIzZOAp5wIBPbekT/HumPiPJF2Z4sZ4uFXB/VjH3p1yivLIEKbbFuEW/whzUVx2+6Qbk2XLfMjykJOFKZcCwD2OOVdeaUnsbacXpmaKKKDhg1EviXruWi5OWOxv+UltPDLkI+riI+hJ6YHMjfJxtipJ1FPFrsNwnnP8Alo63NjvkJJFVdiLUpeXFqWtW6lKOSSeZJ71HyJuMdItuIxoW3dU/CFVsbcR3JOSTzJ71sQ2pecDOKypvy20kkb10QJDcdfEscQ7VUPe+56JFqNfpFvR+rp2npTTLzqnLYV4dZWSfLHdHbHPHKpyjvokModZWlba0hSVJOQoHkRVaZbqFuqUnABOcCpg8H7gqZpdbC1EqiSFtDJz8pwofl8xH5VYYdjfoZkfiPBrjFZFa0/f+zj8WtDuagioudoZ4rrHHCUDAL7e/y5PUE5H5ioBf82O6pp9txp5BwttxJSpJ7EHcGridKjzxlsVrf0rNujsFg3BoNpRJCAHAOMDHFzI3NS5wT7mex8icdQRXv4wgbmu2ywbnqGeiDZ4jkl9R3CR8qB3UrkkeprRAhMPTY6HElSVOpBSTsQSNqtfZLHbLJGLFpgx4jSjxKSygJ4j3J60iEISJORfkVJbfk4tEabY0tYWIDXCt8jjkvBOPMcPM+3QegFadeaob0vZVyAELmOny4zSv4l9z6Abn9OtOaq+eL9xVM1y8x5ilNQmUNJSScJURxKIHc8Q/QdqXZLoj2I2JV+ovSn49xInXKdeZhm3SSuS8d0lR+VA7JTySK8gbYFeILXmtFfFskVsbUlKgVHkaprNuW2elYsa4VJQWjqt82daJaZVvfcjPDqk7KHZQ5EehqbNDakTqO0h5zgRMZPlyG08groR6Eb/bpUKT5LTrSAhIBT1pa8MLiYmsozXGoIlIW0pOdiccQz/T96kY1jhNR9mU/N4VeRjO3Wpx7/lE7UVgcqKtTBCTqyAbppm6QR9T8VxCTjkojY/riqssu8PCvuBVvCMioE8W9DSLVcn71aYy3La/l2QGwMRl9SQN+E7nONt89KZth1IsMDJVMmn7jOE4uAJUdhWwSBjnSB5/Dgg9Kz8bjrUR4+zR18soLTYvtHz1EFfCB96lHwgu1st0WVbpUoNzZEkuIDgwlSeEAAHlnntUT6cs981Ap1dkt70ptn94tBSlKT2yogE+gyacGm5iYL7qLiyUSUKKFodRhTfoQdwT/alVVThYmiPnchi5OJKM2+r219/6LGLcQ22pbikpSkZJUcAVG3iNqe3XXTc63Q0OyErKB56QAjZQ5EnJ5cwKbE2+y7qUwkyXVW9ojDZVss/8gY2HLrShHjsvxyy82lbaxhSVDY1PMqm09ojq1w2EymXfmVwOJIGexqx9p1DCuK/JSVMvY2bdABV7Hkajm36XtbchCm2FKUFAgLWVAH2pUuMNTR+cYUN0muJJeBU7Jz+p7JDmS48KMuTLfQyygZU44rAA96rvrYQ7xq24XC3PrVGfKFJUUkZISAcA9NutPt64eenN0fW8GxhAdOQB6Dv60xX4M273aVF0tAdlJSONQbICW/QqUQB6DPtUfJU2koltw08SE5SvfdLt9v8AogiQ5EUpg4z78xXtMkd6SbgZMaa7HnNrZlNK4XG3BhSD2NaPi+HmajuhsuY8pGDfS+wuLkDHOnJ4YR/xDXMAHdMcLkKGM/SMD7qTTCjuPzZLUWI04/IdPC202kqUs+gFWK8K9HnTVm8+4NgXaWAp/cHyk9GwR25n19hTlWPp7Iefy/XU4RfnsPkcqKyKKmmZCsKAIwRms1jNADJvXhZpO8Lcdct6or7mSXIbhbwT1x9OfcVw23wZ0jCVxPszJ6uLiHxT+w9MICQR706bnq2w2t1xmbc46Hm/raSriWDjO6Rk1xRNf6ZlZAuaGiP9dCmwfzIpDnBPWyRHGyJR6lBtfhjggwotviNxIMdtiO2MIabSEpSPYU2vEa0WiTp6ZcLlEQp+KySy8k8LiVckgKG+CcbcjTojvtSWUPMOIcaWMpWg5Ch3BpC182zL0rOhuPIQ48j9ilR3WtJCgAPcClkfTIUtawkpGQKeMdIRGS5xZzTbVp6fEhfFngUpA4ltJzkDrjvRGuxU0lHFsO1ADxhTQysKO+DXVersiWhGAE8IxTQbn7c6wqapZCUkkqOBk0AKLSIs2dFjTwpUZ15CHAlRScEgcxvUt26BEtsRuJAjNx47YwhttOAKiKBbl/icBx51vyA+hTqt/lSCCf8AbFTG06h1AW2sLSRkKByDQAjak0lY9SpQLzb231IyEuZKVpHYKGDimgrwR0qZfnF25+VnPw3xI4PbPDxY/wCqn/crnBtjQduMtiM2TgKeWEgnsM0gK8Q9MJeDX4jnP8aWVlP64pMpRj5Y9XRdYvRFv8I7dN6QsOmQv8FtzUdxYwp0krWoduI5OPSl4Ck+2Xq23VKjbpzEnh+oNrBKfccxSjXU9+BqUXF6ktMKKKK6cME7VE3ifrmQzPVYrJJUyUDEt9vZQJH0JPTbmRvuBnnUnXaWiBa5cxxQSiOyt1RPQJBP/FVWiurdcU48ordWorWpR3Kickn86YyJuMdIteIx4W3dU/CFVpIxnqTkk8ya3IbKyQkdKz5QbZSrOcitsGQlh0KKc4qna2+56LFpV+hHdY9R3bTvGLZI4Wl54mXE8SM9wOh/+NcM67Sn5f4hNmuuSxul1St0+3QD0G1apryXHVrSAAo5wKeHhhpWy39yXMujZkuxXUhEdS/2YBGQopH1b52O23KpFKlZJQ32KrkLKMOuWR8tOT7PsIF21VNetTElEZbcd8+UH1IIaUvG6QrkTz2FNgSy39KtqtLJt8OZAXBlRWXYq0cCmFoBQU9sVDHiH4YQ7HbX7vaZ7zbCXEJEN0cYTxKA2XnPXrmrZLSPPJNOTaWhjpu4A3Vj868OXoI+cLG2/OuKDY5VwmMxy+20HHEtheCrmQOW1Tpo7wksunpCZk1xV0mIUFNqfQAhojqEcifU5x0xXThF8683GFDYYlsyI3xTfGgutlBU33Tkb/8Auttk1bcdPpK7XJw2o7x3PmbUfbp7jFWBvFogXqCuFc4rciOvmhY5eoPMH1G9V013Y4OnNUv223OuuMIQleHVBRbKt+HPUAY571Fvre+tMvuLy4fKeNKCaf3Cdcp16mGbdJCpD6uRVsEDskcgK8Ab+9eLe0HUFWfpGa2pUAsZ5VWWbcts22JGuFSjBaN8V6VbpTcmI64w+ndLiDgj09R6VM3h/qr/ABDb1NyilNwjkB1KdgoHksDsf96h6ZMQ9HQhKQCnqetd3h/cDC1lblcXCh9RYX6hQ2H9XDT+PY6569mVXM4cMnGdjWpx7p/j2LAiisDlRVsefnHeYSLlaZkF1OUSWFtKGcbKSR/zVTkKW0eFwFC0HCgRggjmDVvSMioU8X9By0z13+xxFvtOgmYy1upCgP3gT1BA3A679TTVsOpE/AyFTJp+5HiZylpSlSthWwSR3pC84jcVgTT3yfSobo2aGvluhabFtySO9TF4GRMWOfPUgAyJXAlWN1JQB9sqV96iPRmmbtq+4NswmHUwg4EyJmPkaHXBPNWOg7jNWctVvjWm3R4EJvy48dsNtp54AHU9TT9NPQ9sq+S5P9RD5aOvOKj/AMZrhGb0dJimWyiWtxpTbJcHGoBxJJCc5Ir14m61c0803b7WtH4m+OIqI4vJb3HFjuSNs+p6VDkoO3Auuy33Hn3TlbriuJRPrXbr1X2EcZxNmWvmeEv9nJZritF1hFxSGkCS2Vr5YHGM5q0sSUxLYS9FebfaUMpcbWFJV7EbVVuNaSHQS4FYOwANOawaguenJHmQXT5RP7SOv6HPy6H1FMxy4qWn4LKz4fssr3H0yXt9ywtV/wDGuGYutfiOHCJcVCwrGxUnKSP0Cf1qcLFdY15tjE+IvibdTnHVJ6g+oO1IviJpJvVliWwjgRPYy5EdVySrqk+igMHtselTJrrj2M7jzePd6l47MrtFmqaSUpViuhMkHrSbc4c60zVwrpFdiyW/qbdTg47joRtzGRXKJRT1qFKnZpaeUVa8i6uSMc6XfDqOblre1tcJUhpwvrx0CBkH+rhpkxnJE6U1EhMuSJDp4W2mklSlH0Aqw/hToxzTVrXLuTSU3aX+9AUFeUgfSgH7nHXbpS68fT2xjN5hTrcY+WPwcqKyKKmmYCsEZrNFADTvnh1pW9vrfm2hoPrJUp1hSmlKPc8JGT70nW/wh0bDcDi7e7KUk5HxL6lD2wCAfzFP2igNnNCgxbfFbiwY7UeO2MIaaQEpSPQCt6jgV6ryrcUAVcv9yN11LcpynPMS9JWUKzkFAOE49MAV0ss/5cOFW1Jd6h/hV8uEADhTGkrbQCc/KFHH2xXpqcotBvi2zVXdBtm643JhXBJeBXiuIbcClbgHpXu4yEPOFTaQkbUkpkDHOvK5A70x0PwW8smv6iVPBacsybpBU5lspQ82jPI5IUR7/L+lSv0qG/AyOJF1us1Sf3LKGkqx/OSSP+wfapkHKrXHTVaTMBy8ozzJyj+38CXfNO2e/spavFvYlJRngLifmTnseY/Kmivwb0aqQHRElhA5siWvgP6nP3qQ6KeK3bELT2kLBpwlVmtceM4U8BdAKnCntxHJxy69BS7RRQAUUUUAFFFFABRRRQAVjFZooAibxi0NIuCvx6xxlOygAmWw2PmdSBssDqocscyMdqhDzeHJzuDgj1q45Gaa+ofD3TGoJKpNwtqfiV/U+ystrUcYySnn+dNyrT7kunLnXHpKwiYRnPSu6ywblqC4IgWiK5IfUcHhHytj+ZSuSR61N0XwT0my+px9dylIP0tOyAEp/NKQf1NPixWC16fiGLZ4TURkniUGxuo9yeZPvXFTEXLPta0mc2jtOx9MWKPbWMKWkcTzuN3XD9Sv7emKXKKKcS0Qm23thRRRXTgUUUUAFFFFAH//2Q=="/>
          <p:cNvSpPr>
            <a:spLocks noChangeAspect="1" noChangeArrowheads="1"/>
          </p:cNvSpPr>
          <p:nvPr/>
        </p:nvSpPr>
        <p:spPr bwMode="auto">
          <a:xfrm>
            <a:off x="76200" y="-639763"/>
            <a:ext cx="1247775" cy="1333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9470" name="Picture 14" descr="http://chemlab.truman.edu/CHEM131Labs/MM1Files/Octahedral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3501008"/>
            <a:ext cx="1857375" cy="1981201"/>
          </a:xfrm>
          <a:prstGeom prst="rect">
            <a:avLst/>
          </a:prstGeom>
          <a:noFill/>
        </p:spPr>
      </p:pic>
      <p:pic>
        <p:nvPicPr>
          <p:cNvPr id="19472" name="Picture 16" descr="http://upload.wikimedia.org/wikipedia/commons/thumb/8/80/Cubic_Crystal_Shape.svg/400px-Cubic_Crystal_Shape.sv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6136" y="2996952"/>
            <a:ext cx="2339752" cy="1754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chem.queensu.ca/people/faculty/mombourquette/firstyrchem/Molecular/Solids/FCC.h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3400425" cy="4667251"/>
          </a:xfrm>
          <a:prstGeom prst="rect">
            <a:avLst/>
          </a:prstGeom>
          <a:noFill/>
        </p:spPr>
      </p:pic>
      <p:pic>
        <p:nvPicPr>
          <p:cNvPr id="22532" name="Picture 4" descr="http://chemwiki.ucdavis.edu/@api/deki/files/5566/=face_centered_cubic_jpe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484784"/>
            <a:ext cx="4086225" cy="3905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Ch.4. Crystal Chemistry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/>
              <a:t>Chemical Bonding and Physicochemical Properties of a Mineral</a:t>
            </a:r>
          </a:p>
          <a:p>
            <a:pPr lvl="1"/>
            <a:r>
              <a:rPr lang="en-US" altLang="ko-KR" dirty="0" smtClean="0"/>
              <a:t>Chemical bonding: </a:t>
            </a:r>
          </a:p>
          <a:p>
            <a:pPr lvl="2"/>
            <a:r>
              <a:rPr lang="en-US" altLang="ko-KR" dirty="0" smtClean="0"/>
              <a:t>Holding constituents with forces (energies)</a:t>
            </a:r>
          </a:p>
          <a:p>
            <a:pPr lvl="2"/>
            <a:r>
              <a:rPr lang="en-US" altLang="ko-KR" dirty="0" smtClean="0"/>
              <a:t>Types of chemical bonding</a:t>
            </a:r>
          </a:p>
          <a:p>
            <a:pPr lvl="3"/>
            <a:r>
              <a:rPr lang="en-US" altLang="ko-KR" dirty="0" smtClean="0"/>
              <a:t>Ionic: electron transfer, </a:t>
            </a:r>
            <a:r>
              <a:rPr lang="en-US" altLang="ko-KR" dirty="0" err="1" smtClean="0"/>
              <a:t>Coulombic</a:t>
            </a:r>
            <a:r>
              <a:rPr lang="en-US" altLang="ko-KR" dirty="0" smtClean="0"/>
              <a:t> (electrostatic) force</a:t>
            </a:r>
          </a:p>
          <a:p>
            <a:pPr lvl="3"/>
            <a:r>
              <a:rPr lang="en-US" altLang="ko-KR" dirty="0" smtClean="0"/>
              <a:t>Covalent: sharing electrons, </a:t>
            </a:r>
            <a:r>
              <a:rPr lang="en-US" altLang="ko-KR" dirty="0" err="1" smtClean="0"/>
              <a:t>covalency</a:t>
            </a:r>
            <a:endParaRPr lang="en-US" altLang="ko-KR" dirty="0" smtClean="0"/>
          </a:p>
          <a:p>
            <a:pPr lvl="3"/>
            <a:r>
              <a:rPr lang="en-US" altLang="ko-KR" dirty="0" err="1" smtClean="0"/>
              <a:t>Metalic</a:t>
            </a:r>
            <a:r>
              <a:rPr lang="en-US" altLang="ko-KR" dirty="0" smtClean="0"/>
              <a:t>: sharing free electron (delocalized)</a:t>
            </a:r>
          </a:p>
          <a:p>
            <a:pPr lvl="3"/>
            <a:r>
              <a:rPr lang="en-US" altLang="ko-KR" dirty="0" smtClean="0"/>
              <a:t>Van </a:t>
            </a:r>
            <a:r>
              <a:rPr lang="en-US" altLang="ko-KR" dirty="0" err="1" smtClean="0"/>
              <a:t>der</a:t>
            </a:r>
            <a:r>
              <a:rPr lang="en-US" altLang="ko-KR" dirty="0" smtClean="0"/>
              <a:t> Waals: bonding due to other weak forces (</a:t>
            </a:r>
            <a:r>
              <a:rPr lang="en-US" altLang="ko-KR" dirty="0" err="1" smtClean="0"/>
              <a:t>Keesom</a:t>
            </a:r>
            <a:r>
              <a:rPr lang="en-US" altLang="ko-KR" dirty="0" smtClean="0"/>
              <a:t>, Debye, London forces)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ko-KR" dirty="0" smtClean="0"/>
              <a:t>In minerals, often </a:t>
            </a:r>
          </a:p>
          <a:p>
            <a:pPr lvl="2"/>
            <a:r>
              <a:rPr lang="en-US" altLang="ko-KR" dirty="0" smtClean="0"/>
              <a:t>Covalent &gt; ionic &gt; metallic &gt; van </a:t>
            </a:r>
            <a:r>
              <a:rPr lang="en-US" altLang="ko-KR" dirty="0" err="1" smtClean="0"/>
              <a:t>der</a:t>
            </a:r>
            <a:r>
              <a:rPr lang="en-US" altLang="ko-KR" dirty="0" smtClean="0"/>
              <a:t> Waals      </a:t>
            </a:r>
          </a:p>
          <a:p>
            <a:pPr lvl="1"/>
            <a:r>
              <a:rPr lang="en-US" altLang="ko-KR" dirty="0" smtClean="0"/>
              <a:t>Bonding strengths (&amp; it’s </a:t>
            </a:r>
            <a:r>
              <a:rPr lang="en-US" altLang="ko-KR" dirty="0" err="1" smtClean="0"/>
              <a:t>heterogeity</a:t>
            </a:r>
            <a:r>
              <a:rPr lang="en-US" altLang="ko-KR" dirty="0" smtClean="0"/>
              <a:t>) controls</a:t>
            </a:r>
          </a:p>
          <a:p>
            <a:pPr lvl="2"/>
            <a:r>
              <a:rPr lang="en-US" altLang="ko-KR" dirty="0" smtClean="0"/>
              <a:t>Hardness</a:t>
            </a:r>
          </a:p>
          <a:p>
            <a:pPr lvl="2"/>
            <a:r>
              <a:rPr lang="en-US" altLang="ko-KR" dirty="0" smtClean="0"/>
              <a:t>Cleavage</a:t>
            </a:r>
          </a:p>
          <a:p>
            <a:pPr lvl="2"/>
            <a:r>
              <a:rPr lang="en-US" altLang="ko-KR" dirty="0" smtClean="0"/>
              <a:t>Fracture</a:t>
            </a:r>
          </a:p>
          <a:p>
            <a:pPr lvl="2"/>
            <a:r>
              <a:rPr lang="en-US" altLang="ko-KR" dirty="0" smtClean="0"/>
              <a:t>Texture (crystal form)</a:t>
            </a:r>
          </a:p>
          <a:p>
            <a:pPr lvl="2"/>
            <a:r>
              <a:rPr lang="en-US" altLang="ko-KR" dirty="0" smtClean="0"/>
              <a:t>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d/d7/Rough_diamond.jpg/240px-Rough_diamo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35359"/>
            <a:ext cx="2286000" cy="1724025"/>
          </a:xfrm>
          <a:prstGeom prst="rect">
            <a:avLst/>
          </a:prstGeom>
          <a:noFill/>
        </p:spPr>
      </p:pic>
      <p:pic>
        <p:nvPicPr>
          <p:cNvPr id="2052" name="Picture 4" descr="https://encrypted-tbn0.google.com/images?q=tbn:ANd9GcTxtj5vRBOEjlh-kT3Y7RR14BvcedxtCHWVdRtYdcKr-iboCWk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791343"/>
            <a:ext cx="2143125" cy="21336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92080" y="1295399"/>
            <a:ext cx="32255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C: Diamond – perfectly covalent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(What about graphite?)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332656"/>
            <a:ext cx="4174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/>
              <a:t>Chemical Bonding &amp; Hardness</a:t>
            </a:r>
            <a:endParaRPr lang="ko-KR" altLang="en-US" sz="2400" b="1" dirty="0"/>
          </a:p>
        </p:txBody>
      </p:sp>
      <p:sp>
        <p:nvSpPr>
          <p:cNvPr id="2054" name="AutoShape 6" descr="data:image/jpeg;base64,/9j/4AAQSkZJRgABAQAAAQABAAD/2wCEAAkGBhQQEBAUEBIPFBQQFA8PFBQQFBUQDxAUFRAVFBQQFRQXHSYeFxkjGRQWHy8gIycpLCwsGB4xNTEqNSYrLCkBCQoKDgwOFw8PGikcHBwpKSkpKSkpKSkpKSkpKSwpLCkpKSwpKSkpLCwsKSkpKSwpKSkpLCwpKSwpLCwpLCwpKf/AABEIAMIBAwMBIgACEQEDEQH/xAAcAAACAgMBAQAAAAAAAAAAAAAAAQIHAwUGBAj/xABEEAACAQIEBAQEAgYIAwkAAAABAgADEQQSITEFBkFREyJhcQcygZEjoRRCUrHB0TNTYnKCksLxssPwFhckNENUY4Oi/8QAFwEBAQEBAAAAAAAAAAAAAAAAAAECA//EAB8RAQEAAgICAwEAAAAAAAAAAAABAhEhMRJBAxNRYf/aAAwDAQACEQMRAD8ArYCMCMRibcxaSiEcKYjtEJIQHaAgI4BHaFoQpwhHeQK0doxCURtACOOAssCsYkoEAsMskBC0giRIzJaK0CFoESdorQMdoWkyIrSiNorSZEiYRG0UkYoETImTIkYEMsJIiEOZCSEjJCGzjEAIxAQkhCBEKayUiBJQCEcIDgYrxwpgwvFHALRgQhAcLQAkgICEI7QtAVorSYELQIGRmQiRIgRMjaTIigRIkbSZEiYETIyd5EwhESBkzIwFaOAhDCIjvEI4aSvGDIiMQqUIo4DEd4hHAcYigIBaMRGSgAMdpEiMQqRhFGDAkIzICTEAkgIpveTOBjGYylTcXpjNVqi5F6aDVbjUXJUfWRWLgHK2Jx1/0almUX/Fc+Hh7g2K+IfmPooMXMHK2IwDIuJRB4gOV6TGpSYjdQ5UeYdiPvL/AMNTAWyqFVRYBAFVRvYKNAJh4lw2niqT0q6B0cag6H+8pGqsOhGonH7K14vm8rFOj5u5PqcOqakvRc2pVrWuf6upbRX3t+0BcdQOcM7S7Zs0UjJGRlQpFhJmRgRIkbSdojCIESMmZjIgF4SMcMEI7R2hDYjEIxAcLxWjtAleEBAQGIo4GFOERjtAcIAQtIHHACGYXAuLnYE6n2lDEkIrRwGJ0/JvMicOY1KlJn8f8IspAenTUgllU6NdraXHy7zmDMnGCQUp9aaqv1PmP5tb6SXk3pe/DuYsDjBSKV6DNcVKa1G8KurA2+RiG3G3X1m7r09tWFtdDa+hFj6a3+k+dqxFwLCyhVAPmHlUC+vtf6yxvh1zC1VGwrG7UyalMn+rPzqfZiD7N6Tjfj4bmTtsbQp10elXUNTqDKwbVSD6/qnsRt3lDcf4O2ExNWi+vht5W6PTbzU3B63Ui/qD2l58WZlTyWv+f0HWVRz6LnDMfmIroSd7BlZQR6Xb7xhNcxa5KIyUiZ3c0TItJyJEBSBkzImBAyMmZAiEK8I7wkZKMCKOGjhCMCUFo1itPVw3ANXrUqSWDVnSkpOwLsBc+gveQYBCdlxnkOhQKovEA1W3mVsOxpX9alInwx6EN62nK47h70HKVALjqpz02t1VraiJdjBAiF4QohGIShiBgIXgMS4+SuTqNDBf+MoUqlXFZajJWRSaaEWSl5tQRqTbW59JX3IHA/0rG0gyhqdP8WoDtYXyg97tbT3lvYvhLvWWrUNwoANiBa17XG/UznnfTUjjeO/CVCC+BqFGtpQrtnRjfZaxOZfZgw9pXeMwj0aj06qMj0zlZWFmU/uPuN5fHFeM4egqitVpUy5AQObXN/y95W/P/FMDiVV6NdGxCAKPDSoy1ad/kLgZQQTcEnuOszhauUclwygr1qSubIWXOeyDV/yBmCqxqV8x1LMXP3Jmz5fwXiNUtf5CgPYuQP8AhDT3cQwi0VCqttze3mJA0u31v9J0rFjTZOs9HD+JPhaqVqRs9M3F7lWvoVYAi6kbi8wsCJ58WSQB9ZRu8R8R8e2vi0B7YdT9s5a01WO45XxVv0ipnyElbIiWuLH5AOwmrdTM9EaSSSJLbU4mEleJjNNIRSUVoETImTMgTCImQkzFaQQhHCGQICKOUO8ZivJQpTecm1kp4ym9S34YqVFBbJmcIcq5jtvNLaZ8HQZ6iJTF3dkRB3dmAQfciS9LO3RcxY01KzFAArMSFS5Ujr5v1rm5Og3nkfCeKjp+tT86j0Hz+1tD7X7S3K3w8wVWnTpvmWogDM+HqFHZsoDMRqLE9CJpqnwkZKoqYbF3C65MRTDZv7BqUyvlIuDdToZmVKqArb6QnT87ctNhaxJUKGykgMGtfY6akXuL2G05i00sEYgBCARxRyjacv8AFWw7tkIHiBVLH9TK4cMPXS31M7rlnitfiFRKb16pIQkWZguZRuwvrvuZWlLce4llfDTAFMUrAGx8S9iPKClxeZsiW2NpieLUKtILUo+IcuniAOysRlJBN7MLnWVBXwRRip+ZGZCOtwbS3+I8IyVq+W4C1GI0sLOc/wDqnBc0cNIxVW2gqFaw6DzLY/mDMyapbubbTlDg7mijra7u1W52Cj8JSe+oc2ns4jh84OZH8Qh2sflOtgF+x1tN5yxh8uBw5UjzU1GgsBqe/XQ/nPNxI0xnu5ZmD2y9OgW4uNhJby3Ir2rTNzcTBVobaTb1sATUyDclUFupNlv957+K8FYU890srZGABLC2l77Te2bHJeDe/pIATZ4vyIbfreX1sd5rJYkhwIkqVIuyqguzsqKO7MwVR9yJaOP5Xw2ApopwmHxA8q1KlfO1Y1CupD38q3vYCS3TUVURIzpeauF0wErYakaSMTSdAzOiONVYM37QJ06ZfWc0ZZdlhGRIk5EmVEYrRxEwI2hCEjG0BHJ4ajnZVuFzEC5FwPW3WWDi/hVRwuQYriBJe9loUAGsN28zmw9ZN6aV5aO87Hi3w1q0wWwtVcUts4UJ4dbLrqPNlY6bCxmL4acMp1+IKtZEdaaVXK1VDLmGVVzI3W7jQiN8bWTblRrt+W07j4T8E8fG+Iy3TCr4lzsKreWl/rb/AAibLi9Xhpq4mlisClF6ebIcGvhViQNEZqdlLNe4J0AOs33w5ajheHYqvTVh+LVYh2D1DlRfCplgBmPmtsNSZm5cLG14hzbgsExRqgNUFm8OgviODc3DFfKn+Iiamp8RPxVcYceGbXy1LVtxY30Ui1/L+crvF4dlqVA2+ZqjH9ouS5a3ckmerB1gy5b5iOg0Nv8AeNJHS88cfw2Lq0ciVScpSozKFVqbWIFr5iynUG1tW7yuOIYNqNRkbdToejL+qw9xrNzxANoxIQJpbdmBOk9GLwIxWENSnmL4YKT3NNgSdNzYj7+8s4T25eK0l9CLgMAQVJBFwwvuD32iM2oEkYhGYDEt7kHDMUo4gE5QuRr6i406nTS2sqKmhYgKCWYhVA1JJNgB9TL75e5W/RMMlEV2Z8oZr2C57alAADlvprfQbzGQz8w07kEXsQGOXdsp2/MTheduHhv0erYnNmw/lGtxeoN/8UswYYsihrErof8AozTcb4EatEqiqXDo6BjZbg2JPYZWMxvlZONNJwquKeDwynTyNfMNhmfcTnsUgRgUGt7sLGydLWM6jm7gzUaFPKMyLZWYADJ2uOxJOvTSa7g3CEqUqtSoruEFlSkwVma3r2HfuZeuWo1HCEFSqugHhlqt7aix7X2uQfeanirXaoWJ8zG5LWB9bnbQTtOEcJXzsmYqxAs3zqq6mnmsAxLFRcd/SdTgeUsKqqxo03e+bPVUVHzdxmBy+lgJdsZbUDjKgJABvbW1xfXrpJ8MwArVFVqtOkGIGeqGKAnQLZRcky6PibwNcRgHYDz4cpVQ2FwAQtRe9ihJsOwnDcvHD4GlSxNVTUqOwFEsoZKCGsU/Scp3e9NmGt7DSWZEjccpfDylSxaO+KFZ8MRUNNKWRFax8MklidDrbuJ2nGcKKpZGynOgYAi9iNAbe9pPgVCkBVrUb2xLeIdLA2FswHYnM31nLLxGo+MxtdQzLRFNPDvYsqkqAt9ibMfci855XfDcmuWt5xwwocHKOFD1a6ZQO+e5I9kQysCstnm/h643GYajX8anRw6Xc07Z2rYjLlpKzAjyqouQD847zHzByJgqGAxYoUia1FPEFWq7VKvkcFrEmw0uCABvLjlrml56VQYjJMJAzsyiREY7xQhQheEjCNM2Ms3jivisPSxaFj+EhqqSTYKpBZe1iDcD3lYidbwnjjPhVw4awXPmUfNUQnNl/u6m46yWc7b3wnwPnGth3upDUzvTf5bf2T0b1li8G4jgsXUGIw6qmJyeHU0CV8pKmz9HtkFmF7babSpMTgbsfD09CbnbXWQw+JelUFmKOhuGU+ZT3B7yXHfSzL9WT8QuXDWT9Jpjz0V/EAPmKDZvUj+c5Dg+PdXpUw3lqVEBDXZUJIU1Al7XtbW152PLXOgqBVrhgT5fEAup9Kijv3Gk8fG+RmpP4+CHiqD4hok3qJ+tmpnTOo/Z+b+9My+qWa59OZ5oQs2cvmILKStwCuaykX1tNXg8SVbyi3cmw/PSWTxTgbYqktRfB89EMc1lqWK9gPmBta+xmn4T8PG8RPHuaa+e6n+l18q3I0FwcwsDbaa3JGZt4BwnxFzaMGA8w6Zha/0PpMvKdCpRxYGW+rU3Qa3RrgsB2Fs1/SWHwnglOkhRFspYtlJLKL7gX6THj+X/AMVa1MgMltMuZX0ta4GYG1xcd5jy21465YsXyseIUAMeoNSkXWm1FsiZdMtWnuRmXLdWJ22nIcS+EFQLmw1XNe9krDzt28yaD6j7S18EfKANhsLWsp2H02nrETLRY+a+LcuYnB5P0ug9EVCQrFqdRGI3GamzAH0NrzwWn03jsAlZGp1UV6bgqyMMyMD0Ilc4v4PqKyvh6itS8xNDEFwflbKoqp5gubLvrYbzcyjPKscFiWpVKdVc16T03BANgVYNa422n0NheEIK1WsETxKqqnigDOUUllF97XInJcG5JdcK1BWoKlVi2IQu+Iz3p5CiMVUqFIDLfNrOu4GjrhqAqENUWlTDsARmZQFY2YAi9r66zNu19PcDZr2PmGva46TVcZ5jGFrYdDSdxiHFLxFZctM63zDc6C+k2yPnFx0OhHUW3/Oc3zNgwH4fYaLjaO3UuGJZvUzHVVvqmIDKQyAqykG5zAg6EEW7fvnj4TwhKNMKMtzuVGjetgNp6vD0AGgDAAel1mdKe2wtpoOl9RE5Xprhw4K2igC5IAAAJvq3vqZlxFZqdCpkVmanTqMFFs7sFJCr69JsCv5bekxn933kvB20P/ahKmHpVLMPEps7W/8ATZQbgj0IP2nC8y8NNWthKQNgyqzZbBUyhVUBegzvV0Hczt+KYNVekCQDiHNAIAP10bO30XMfrPXV5appVavqzWprlexpIFYtmRQBZrsxuSdTLO9n8YqzGjh6Srfyqq9jZVJ/hNZw1/ErVaw0Wk5UDo+dFzg+vlU+l5tXV3rG5QUkRWtfzFySSx9PLb1vMFVUpCoR5VJesxOtyBdn+wmbWo4rmXjNWgc7AhjUzIGOemXzBsy9gLDQ67bzBytxKriMNxFK1SpVIpsQXOZh4tKtmue10vb7TLzDiVxSOdMtLzgWs1jlXxD3yMVJ9GPac1huIVcFTqupZWxKGitzo4v5qhHXKCQCerH1nSTcS3Vc0huAe4B/KJoDT6aQJnVmoxGELyoUIQhjSAk6dQqQVJBBuCDYg9xIARw03uF40rIVqJ+JcWqg2UjW/iDqdtR2nuxXCFcDJYPpc9Hvsfc9LTlLzZ8K409EjqBe190J/WXsZDTd8Hwb06uSpdf2gdrHYA6g37iWby1jrr4VRznQkA9Mt9COx2mg4HjqOPpJRrVHY2YJUU5atIm1wt9jtuLaCYuO8OxWAqirRzGiuV2encJfQZaig/wtqZzym25x276phQWuyL18wABYm1z/AHtBqZOnhijVDd2DFWALfKbZSBfpYA+pvJcC4iuKoq4KkMAfLqJsGpzHcOnlSl6iTNE6aH7gTIRYajTvsP8AeTWsLHXuf+rSQtQBs21tTbtY2v8AwnpmJHDAEEEHY7gyd5uz8ZlSMgRJRWjGRMkDSF72F9r9ZMwhN6jOyAni4jgmqGhlNhTrJVaxtdVVtNjfUjTT3nuMJLNrKxkHS319ZkAhHEi7RPSY6u49T+XUzLIncad9e0WJtg8PzglATYkPYeXUDLfcX3+kMQxuBrY29t5mraKT6SLU73A6XH3sZzs4bnbWYLD3zDtkGu/lW2vvv9ZDG8NFRWVrEOGUglx5SDmF01sZtKxyjTTMbDsCesg1IMLWGjX7fX13j2tvCu+I8nE1Up0GqCk+bxG0IohdcoJ18wuovr01nMcZ5PxdfF1AKapTGVKbuwSklNRZVsCWZu9hvLjrZbldBtcm127a+kw1cLnt6XN/ff8AdLvVJOFacP8AhggX8apWqN/8RFGkPa4LN9x7Tnua+TKmCZ3UFsPnVEcsGfzLmAYWB9L2HTSXbRAC3y2UaZj1Pc9zOTxOH/SeG41KjE3bGVQdyvh12KWv0BQfSXzsqySqYMjHm/PWRInVkXhFaErCMlIyUimIxIxiB7OH8Qei6vTYhlIPcaHYjqJdPJfOlDHBabAJXUG9Koc4qEWu9NjuPTQi/XeUbTIv5s1uuW2a3XLfS/vLgX4WYGslJ6NXG0vKjBkqqzE2BDnOrZW6+Ww7TGVk7a1bHe0sJkYlNATe2igE20sPr956qb9DNVw2oaCJTqVatbKLeNWyGq2ptnyKFsBYXtfTWbA7aW7i23uJztm10zKtvaAQCOm9xf7+8AZbU08GJwBzZ6DZHvdl3o1tLede/wDaFj3uNJ66bkhcy2J3Cm4U++mky2iyyxmwxAwhaaiUo4wIS79J4lCOEeRooQMU0ycWbW3peDe+28dpm9tQnOh9jI0zq1+4/wCEScLTFjcpOgO/ofqNpjqaXNx2FzYC8zSFWkGFiLgzNlWaeQ4fvrsQd5NaGb2636/zEzjy2GoG0mDJP61a1PEuEs5DI3y3GVjZbdlsLD/bWcjgVrJUxGHrKwpvggRTew/FZqwcoQdzmF7aaCWKReebEUgy2YA7HXT6/bSW8k4fLgGg9h+6RJlgc/8AIRovRbBYd/DZMjU6YerUV0DO1Vt9CpHmvuNpX287Y3cSjNFCE05hRHaIRyKIxCMQGJveA844nBhVpODTBJ8JwGpm5udfmX6GaGSBksl7als6Wpwr4n0aumJVqB/aF6tH2uBmH1H1nX8E47TrKWoVEqoDY5T8ptsb6qfefPwM9WB4jUoOHo1HpsOqG33Gx+t5zvx/jcz/AF9K0MQCLjYzNnlc/DbnFsSHpYhw1Vbup8qmqp3so6r1sNiDO+WpOfXFWx67wEwLUmQVhNzNzuCZgYg4ivLconileO8iDACYmTWko5EGO8u+UEIrwBnSdMHCKEaNiEJHxB3EbNJRE23mN8R2nmL9/wA5zvyfjpPjvt6y95A1bbTC9a+w/OYi0xvbpMXqFaYq9SQWpaQq4gQaFarZWIGqhmsOpCkgflPmPxSwDHdvMfc6n98t/wCJfOIo02w1IsK1VVLFdBSpsTcXvo5C29Ab9pUJnX457Zy44IGEVoTq4M5pL0Z/8oH8Yii92+w/nEI4aAQd2+w/nJeGvdvsP5xQJgSFJe7fYfzkjSXozH3UD+MxiO8DJ4a92+w/nH4a/tN/lH85jvHeFZqJykFXqKQbhkurKe4IYETpaPxAxyJkXF3ts1ShTeqANAMx3763PrOVjvM2S9rLY6uj8QuIAgnGFgCCVNChlax+UkAEA7aTpcJ8XyCPHw6EHUnDu2ZdNstQAH6H7ysA0eaZ+vEmVXAPi9hf6rGf5aJ/5sg3xgw36tHF/wCJaY/dUMqO8V5PqjXmtv8A73qP9XW/yX/1wb4rUbg5qgHUCib++plS5oBpPqn6ea2j8VKI2bEE728Nco9z3nLcW+IOMrVG8HErRpXsoVQKmXoXcodT6WnH5zDNNT44edbx+ZMcT/5+vob6VmA/dtPQecOIqbDHufY0ain6mmZzgNoBprxjPlXSYnnTiNQJfFgZNR4YpoWOur6ebfbb0kDztxG1v0v/APFAf6Zoc8lS1IvoOp3sOptJcMb6PKuy4Z8QXuoxVMNsDUouM+3zeHf8gfpOnrc94anRLiuajCwFKmfx2J2BUkZR3J2lSM+py3t0vvImp7faZvxz01Pkq2uW+faddWOINLDMGIVWrBsy2HmJYCxPp2M36cw4c7YnDH/7U/nKFzSOnYfaS/FFnyfq/m43RA/paR9qiH+M0XF/iDQoNlu7Hr4KGpl9yNJTo9h9o80fUv2RZb/E2iP/AHB9BSP8SBNFxX4m13DLh18IHTO3mqj2Gyn1uZyGcxZzNfXGfOsVQkkkkkkkksSWJPUk7mY7T0ZzEXM6M7efSEz5oSOTCIGOErYEDHCAxFCEFSElT6+xhCApIQhAI4QkAYGOEoRjWEIUxCEIBeSMIQHPS39Cvqx+ukUIHmkYQgMxQhAJGOEBGKEIQNMZihCnCEIc3//Z"/>
          <p:cNvSpPr>
            <a:spLocks noChangeAspect="1" noChangeArrowheads="1"/>
          </p:cNvSpPr>
          <p:nvPr/>
        </p:nvSpPr>
        <p:spPr bwMode="auto">
          <a:xfrm>
            <a:off x="7620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56" name="AutoShape 8" descr="data:image/jpeg;base64,/9j/4AAQSkZJRgABAQAAAQABAAD/2wCEAAkGBhQQEBAUEBIPFBQQFA8PFBQQFBUQDxAUFRAVFBQQFRQXHSYeFxkjGRQWHy8gIycpLCwsGB4xNTEqNSYrLCkBCQoKDgwOFw8PGikcHBwpKSkpKSkpKSkpKSkpKSwpLCkpKSwpKSkpLCwsKSkpKSwpKSkpLCwpKSwpLCwpLCwpKf/AABEIAMIBAwMBIgACEQEDEQH/xAAcAAACAgMBAQAAAAAAAAAAAAAAAQIHAwUGBAj/xABEEAACAQIEBAQEAgYIAwkAAAABAgADEQQSITEFBkFREyJhcQcygZEjoRRCUrHB0TNTYnKCksLxssPwFhckNENUY4Oi/8QAFwEBAQEBAAAAAAAAAAAAAAAAAAECA//EAB8RAQEAAgICAwEAAAAAAAAAAAABAhEhMRJBAxNRYf/aAAwDAQACEQMRAD8ArYCMCMRibcxaSiEcKYjtEJIQHaAgI4BHaFoQpwhHeQK0doxCURtACOOAssCsYkoEAsMskBC0giRIzJaK0CFoESdorQMdoWkyIrSiNorSZEiYRG0UkYoETImTIkYEMsJIiEOZCSEjJCGzjEAIxAQkhCBEKayUiBJQCEcIDgYrxwpgwvFHALRgQhAcLQAkgICEI7QtAVorSYELQIGRmQiRIgRMjaTIigRIkbSZEiYETIyd5EwhESBkzIwFaOAhDCIjvEI4aSvGDIiMQqUIo4DEd4hHAcYigIBaMRGSgAMdpEiMQqRhFGDAkIzICTEAkgIpveTOBjGYylTcXpjNVqi5F6aDVbjUXJUfWRWLgHK2Jx1/0almUX/Fc+Hh7g2K+IfmPooMXMHK2IwDIuJRB4gOV6TGpSYjdQ5UeYdiPvL/AMNTAWyqFVRYBAFVRvYKNAJh4lw2niqT0q6B0cag6H+8pGqsOhGonH7K14vm8rFOj5u5PqcOqakvRc2pVrWuf6upbRX3t+0BcdQOcM7S7Zs0UjJGRlQpFhJmRgRIkbSdojCIESMmZjIgF4SMcMEI7R2hDYjEIxAcLxWjtAleEBAQGIo4GFOERjtAcIAQtIHHACGYXAuLnYE6n2lDEkIrRwGJ0/JvMicOY1KlJn8f8IspAenTUgllU6NdraXHy7zmDMnGCQUp9aaqv1PmP5tb6SXk3pe/DuYsDjBSKV6DNcVKa1G8KurA2+RiG3G3X1m7r09tWFtdDa+hFj6a3+k+dqxFwLCyhVAPmHlUC+vtf6yxvh1zC1VGwrG7UyalMn+rPzqfZiD7N6Tjfj4bmTtsbQp10elXUNTqDKwbVSD6/qnsRt3lDcf4O2ExNWi+vht5W6PTbzU3B63Ui/qD2l58WZlTyWv+f0HWVRz6LnDMfmIroSd7BlZQR6Xb7xhNcxa5KIyUiZ3c0TItJyJEBSBkzImBAyMmZAiEK8I7wkZKMCKOGjhCMCUFo1itPVw3ANXrUqSWDVnSkpOwLsBc+gveQYBCdlxnkOhQKovEA1W3mVsOxpX9alInwx6EN62nK47h70HKVALjqpz02t1VraiJdjBAiF4QohGIShiBgIXgMS4+SuTqNDBf+MoUqlXFZajJWRSaaEWSl5tQRqTbW59JX3IHA/0rG0gyhqdP8WoDtYXyg97tbT3lvYvhLvWWrUNwoANiBa17XG/UznnfTUjjeO/CVCC+BqFGtpQrtnRjfZaxOZfZgw9pXeMwj0aj06qMj0zlZWFmU/uPuN5fHFeM4egqitVpUy5AQObXN/y95W/P/FMDiVV6NdGxCAKPDSoy1ad/kLgZQQTcEnuOszhauUclwygr1qSubIWXOeyDV/yBmCqxqV8x1LMXP3Jmz5fwXiNUtf5CgPYuQP8AhDT3cQwi0VCqttze3mJA0u31v9J0rFjTZOs9HD+JPhaqVqRs9M3F7lWvoVYAi6kbi8wsCJ58WSQB9ZRu8R8R8e2vi0B7YdT9s5a01WO45XxVv0ipnyElbIiWuLH5AOwmrdTM9EaSSSJLbU4mEleJjNNIRSUVoETImTMgTCImQkzFaQQhHCGQICKOUO8ZivJQpTecm1kp4ym9S34YqVFBbJmcIcq5jtvNLaZ8HQZ6iJTF3dkRB3dmAQfciS9LO3RcxY01KzFAArMSFS5Ujr5v1rm5Og3nkfCeKjp+tT86j0Hz+1tD7X7S3K3w8wVWnTpvmWogDM+HqFHZsoDMRqLE9CJpqnwkZKoqYbF3C65MRTDZv7BqUyvlIuDdToZmVKqArb6QnT87ctNhaxJUKGykgMGtfY6akXuL2G05i00sEYgBCARxRyjacv8AFWw7tkIHiBVLH9TK4cMPXS31M7rlnitfiFRKb16pIQkWZguZRuwvrvuZWlLce4llfDTAFMUrAGx8S9iPKClxeZsiW2NpieLUKtILUo+IcuniAOysRlJBN7MLnWVBXwRRip+ZGZCOtwbS3+I8IyVq+W4C1GI0sLOc/wDqnBc0cNIxVW2gqFaw6DzLY/mDMyapbubbTlDg7mijra7u1W52Cj8JSe+oc2ns4jh84OZH8Qh2sflOtgF+x1tN5yxh8uBw5UjzU1GgsBqe/XQ/nPNxI0xnu5ZmD2y9OgW4uNhJby3Ir2rTNzcTBVobaTb1sATUyDclUFupNlv957+K8FYU890srZGABLC2l77Te2bHJeDe/pIATZ4vyIbfreX1sd5rJYkhwIkqVIuyqguzsqKO7MwVR9yJaOP5Xw2ApopwmHxA8q1KlfO1Y1CupD38q3vYCS3TUVURIzpeauF0wErYakaSMTSdAzOiONVYM37QJ06ZfWc0ZZdlhGRIk5EmVEYrRxEwI2hCEjG0BHJ4ajnZVuFzEC5FwPW3WWDi/hVRwuQYriBJe9loUAGsN28zmw9ZN6aV5aO87Hi3w1q0wWwtVcUts4UJ4dbLrqPNlY6bCxmL4acMp1+IKtZEdaaVXK1VDLmGVVzI3W7jQiN8bWTblRrt+W07j4T8E8fG+Iy3TCr4lzsKreWl/rb/AAibLi9Xhpq4mlisClF6ebIcGvhViQNEZqdlLNe4J0AOs33w5ajheHYqvTVh+LVYh2D1DlRfCplgBmPmtsNSZm5cLG14hzbgsExRqgNUFm8OgviODc3DFfKn+Iiamp8RPxVcYceGbXy1LVtxY30Ui1/L+crvF4dlqVA2+ZqjH9ouS5a3ckmerB1gy5b5iOg0Nv8AeNJHS88cfw2Lq0ciVScpSozKFVqbWIFr5iynUG1tW7yuOIYNqNRkbdToejL+qw9xrNzxANoxIQJpbdmBOk9GLwIxWENSnmL4YKT3NNgSdNzYj7+8s4T25eK0l9CLgMAQVJBFwwvuD32iM2oEkYhGYDEt7kHDMUo4gE5QuRr6i406nTS2sqKmhYgKCWYhVA1JJNgB9TL75e5W/RMMlEV2Z8oZr2C57alAADlvprfQbzGQz8w07kEXsQGOXdsp2/MTheduHhv0erYnNmw/lGtxeoN/8UswYYsihrErof8AozTcb4EatEqiqXDo6BjZbg2JPYZWMxvlZONNJwquKeDwynTyNfMNhmfcTnsUgRgUGt7sLGydLWM6jm7gzUaFPKMyLZWYADJ2uOxJOvTSa7g3CEqUqtSoruEFlSkwVma3r2HfuZeuWo1HCEFSqugHhlqt7aix7X2uQfeanirXaoWJ8zG5LWB9bnbQTtOEcJXzsmYqxAs3zqq6mnmsAxLFRcd/SdTgeUsKqqxo03e+bPVUVHzdxmBy+lgJdsZbUDjKgJABvbW1xfXrpJ8MwArVFVqtOkGIGeqGKAnQLZRcky6PibwNcRgHYDz4cpVQ2FwAQtRe9ihJsOwnDcvHD4GlSxNVTUqOwFEsoZKCGsU/Scp3e9NmGt7DSWZEjccpfDylSxaO+KFZ8MRUNNKWRFax8MklidDrbuJ2nGcKKpZGynOgYAi9iNAbe9pPgVCkBVrUb2xLeIdLA2FswHYnM31nLLxGo+MxtdQzLRFNPDvYsqkqAt9ibMfci855XfDcmuWt5xwwocHKOFD1a6ZQO+e5I9kQysCstnm/h643GYajX8anRw6Xc07Z2rYjLlpKzAjyqouQD847zHzByJgqGAxYoUia1FPEFWq7VKvkcFrEmw0uCABvLjlrml56VQYjJMJAzsyiREY7xQhQheEjCNM2Ms3jivisPSxaFj+EhqqSTYKpBZe1iDcD3lYidbwnjjPhVw4awXPmUfNUQnNl/u6m46yWc7b3wnwPnGth3upDUzvTf5bf2T0b1li8G4jgsXUGIw6qmJyeHU0CV8pKmz9HtkFmF7babSpMTgbsfD09CbnbXWQw+JelUFmKOhuGU+ZT3B7yXHfSzL9WT8QuXDWT9Jpjz0V/EAPmKDZvUj+c5Dg+PdXpUw3lqVEBDXZUJIU1Al7XtbW152PLXOgqBVrhgT5fEAup9Kijv3Gk8fG+RmpP4+CHiqD4hok3qJ+tmpnTOo/Z+b+9My+qWa59OZ5oQs2cvmILKStwCuaykX1tNXg8SVbyi3cmw/PSWTxTgbYqktRfB89EMc1lqWK9gPmBta+xmn4T8PG8RPHuaa+e6n+l18q3I0FwcwsDbaa3JGZt4BwnxFzaMGA8w6Zha/0PpMvKdCpRxYGW+rU3Qa3RrgsB2Fs1/SWHwnglOkhRFspYtlJLKL7gX6THj+X/AMVa1MgMltMuZX0ta4GYG1xcd5jy21465YsXyseIUAMeoNSkXWm1FsiZdMtWnuRmXLdWJ22nIcS+EFQLmw1XNe9krDzt28yaD6j7S18EfKANhsLWsp2H02nrETLRY+a+LcuYnB5P0ug9EVCQrFqdRGI3GamzAH0NrzwWn03jsAlZGp1UV6bgqyMMyMD0Ilc4v4PqKyvh6itS8xNDEFwflbKoqp5gubLvrYbzcyjPKscFiWpVKdVc16T03BANgVYNa422n0NheEIK1WsETxKqqnigDOUUllF97XInJcG5JdcK1BWoKlVi2IQu+Iz3p5CiMVUqFIDLfNrOu4GjrhqAqENUWlTDsARmZQFY2YAi9r66zNu19PcDZr2PmGva46TVcZ5jGFrYdDSdxiHFLxFZctM63zDc6C+k2yPnFx0OhHUW3/Oc3zNgwH4fYaLjaO3UuGJZvUzHVVvqmIDKQyAqykG5zAg6EEW7fvnj4TwhKNMKMtzuVGjetgNp6vD0AGgDAAel1mdKe2wtpoOl9RE5Xprhw4K2igC5IAAAJvq3vqZlxFZqdCpkVmanTqMFFs7sFJCr69JsCv5bekxn933kvB20P/ahKmHpVLMPEps7W/8ATZQbgj0IP2nC8y8NNWthKQNgyqzZbBUyhVUBegzvV0Hczt+KYNVekCQDiHNAIAP10bO30XMfrPXV5appVavqzWprlexpIFYtmRQBZrsxuSdTLO9n8YqzGjh6Srfyqq9jZVJ/hNZw1/ErVaw0Wk5UDo+dFzg+vlU+l5tXV3rG5QUkRWtfzFySSx9PLb1vMFVUpCoR5VJesxOtyBdn+wmbWo4rmXjNWgc7AhjUzIGOemXzBsy9gLDQ67bzBytxKriMNxFK1SpVIpsQXOZh4tKtmue10vb7TLzDiVxSOdMtLzgWs1jlXxD3yMVJ9GPac1huIVcFTqupZWxKGitzo4v5qhHXKCQCerH1nSTcS3Vc0huAe4B/KJoDT6aQJnVmoxGELyoUIQhjSAk6dQqQVJBBuCDYg9xIARw03uF40rIVqJ+JcWqg2UjW/iDqdtR2nuxXCFcDJYPpc9Hvsfc9LTlLzZ8K409EjqBe190J/WXsZDTd8Hwb06uSpdf2gdrHYA6g37iWby1jrr4VRznQkA9Mt9COx2mg4HjqOPpJRrVHY2YJUU5atIm1wt9jtuLaCYuO8OxWAqirRzGiuV2encJfQZaig/wtqZzym25x276phQWuyL18wABYm1z/AHtBqZOnhijVDd2DFWALfKbZSBfpYA+pvJcC4iuKoq4KkMAfLqJsGpzHcOnlSl6iTNE6aH7gTIRYajTvsP8AeTWsLHXuf+rSQtQBs21tTbtY2v8AwnpmJHDAEEEHY7gyd5uz8ZlSMgRJRWjGRMkDSF72F9r9ZMwhN6jOyAni4jgmqGhlNhTrJVaxtdVVtNjfUjTT3nuMJLNrKxkHS319ZkAhHEi7RPSY6u49T+XUzLIncad9e0WJtg8PzglATYkPYeXUDLfcX3+kMQxuBrY29t5mraKT6SLU73A6XH3sZzs4bnbWYLD3zDtkGu/lW2vvv9ZDG8NFRWVrEOGUglx5SDmF01sZtKxyjTTMbDsCesg1IMLWGjX7fX13j2tvCu+I8nE1Up0GqCk+bxG0IohdcoJ18wuovr01nMcZ5PxdfF1AKapTGVKbuwSklNRZVsCWZu9hvLjrZbldBtcm127a+kw1cLnt6XN/ff8AdLvVJOFacP8AhggX8apWqN/8RFGkPa4LN9x7Tnua+TKmCZ3UFsPnVEcsGfzLmAYWB9L2HTSXbRAC3y2UaZj1Pc9zOTxOH/SeG41KjE3bGVQdyvh12KWv0BQfSXzsqySqYMjHm/PWRInVkXhFaErCMlIyUimIxIxiB7OH8Qei6vTYhlIPcaHYjqJdPJfOlDHBabAJXUG9Koc4qEWu9NjuPTQi/XeUbTIv5s1uuW2a3XLfS/vLgX4WYGslJ6NXG0vKjBkqqzE2BDnOrZW6+Ww7TGVk7a1bHe0sJkYlNATe2igE20sPr956qb9DNVw2oaCJTqVatbKLeNWyGq2ptnyKFsBYXtfTWbA7aW7i23uJztm10zKtvaAQCOm9xf7+8AZbU08GJwBzZ6DZHvdl3o1tLede/wDaFj3uNJ66bkhcy2J3Cm4U++mky2iyyxmwxAwhaaiUo4wIS79J4lCOEeRooQMU0ycWbW3peDe+28dpm9tQnOh9jI0zq1+4/wCEScLTFjcpOgO/ofqNpjqaXNx2FzYC8zSFWkGFiLgzNlWaeQ4fvrsQd5NaGb2636/zEzjy2GoG0mDJP61a1PEuEs5DI3y3GVjZbdlsLD/bWcjgVrJUxGHrKwpvggRTew/FZqwcoQdzmF7aaCWKReebEUgy2YA7HXT6/bSW8k4fLgGg9h+6RJlgc/8AIRovRbBYd/DZMjU6YerUV0DO1Vt9CpHmvuNpX287Y3cSjNFCE05hRHaIRyKIxCMQGJveA844nBhVpODTBJ8JwGpm5udfmX6GaGSBksl7als6Wpwr4n0aumJVqB/aF6tH2uBmH1H1nX8E47TrKWoVEqoDY5T8ptsb6qfefPwM9WB4jUoOHo1HpsOqG33Gx+t5zvx/jcz/AF9K0MQCLjYzNnlc/DbnFsSHpYhw1Vbup8qmqp3so6r1sNiDO+WpOfXFWx67wEwLUmQVhNzNzuCZgYg4ivLconileO8iDACYmTWko5EGO8u+UEIrwBnSdMHCKEaNiEJHxB3EbNJRE23mN8R2nmL9/wA5zvyfjpPjvt6y95A1bbTC9a+w/OYi0xvbpMXqFaYq9SQWpaQq4gQaFarZWIGqhmsOpCkgflPmPxSwDHdvMfc6n98t/wCJfOIo02w1IsK1VVLFdBSpsTcXvo5C29Ab9pUJnX457Zy44IGEVoTq4M5pL0Z/8oH8Yii92+w/nEI4aAQd2+w/nJeGvdvsP5xQJgSFJe7fYfzkjSXozH3UD+MxiO8DJ4a92+w/nH4a/tN/lH85jvHeFZqJykFXqKQbhkurKe4IYETpaPxAxyJkXF3ts1ShTeqANAMx3763PrOVjvM2S9rLY6uj8QuIAgnGFgCCVNChlax+UkAEA7aTpcJ8XyCPHw6EHUnDu2ZdNstQAH6H7ysA0eaZ+vEmVXAPi9hf6rGf5aJ/5sg3xgw36tHF/wCJaY/dUMqO8V5PqjXmtv8A73qP9XW/yX/1wb4rUbg5qgHUCib++plS5oBpPqn6ea2j8VKI2bEE728Nco9z3nLcW+IOMrVG8HErRpXsoVQKmXoXcodT6WnH5zDNNT44edbx+ZMcT/5+vob6VmA/dtPQecOIqbDHufY0ain6mmZzgNoBprxjPlXSYnnTiNQJfFgZNR4YpoWOur6ebfbb0kDztxG1v0v/APFAf6Zoc8lS1IvoOp3sOptJcMb6PKuy4Z8QXuoxVMNsDUouM+3zeHf8gfpOnrc94anRLiuajCwFKmfx2J2BUkZR3J2lSM+py3t0vvImp7faZvxz01Pkq2uW+faddWOINLDMGIVWrBsy2HmJYCxPp2M36cw4c7YnDH/7U/nKFzSOnYfaS/FFnyfq/m43RA/paR9qiH+M0XF/iDQoNlu7Hr4KGpl9yNJTo9h9o80fUv2RZb/E2iP/AHB9BSP8SBNFxX4m13DLh18IHTO3mqj2Gyn1uZyGcxZzNfXGfOsVQkkkkkkkksSWJPUk7mY7T0ZzEXM6M7efSEz5oSOTCIGOErYEDHCAxFCEFSElT6+xhCApIQhAI4QkAYGOEoRjWEIUxCEIBeSMIQHPS39Cvqx+ukUIHmkYQgMxQhAJGOEBGKEIQNMZihCnCEIc3//Z"/>
          <p:cNvSpPr>
            <a:spLocks noChangeAspect="1" noChangeArrowheads="1"/>
          </p:cNvSpPr>
          <p:nvPr/>
        </p:nvSpPr>
        <p:spPr bwMode="auto">
          <a:xfrm>
            <a:off x="7620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058" name="Picture 10" descr="http://www.galleries.com/minerals/gemstone/rock_cry/roc-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708920"/>
            <a:ext cx="2376264" cy="178219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987824" y="2708920"/>
            <a:ext cx="17107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SiO2; quartz –</a:t>
            </a:r>
          </a:p>
          <a:p>
            <a:r>
              <a:rPr lang="en-US" altLang="ko-KR" dirty="0" smtClean="0"/>
              <a:t>partly covalent, </a:t>
            </a:r>
          </a:p>
          <a:p>
            <a:r>
              <a:rPr lang="en-US" altLang="ko-KR" dirty="0" smtClean="0"/>
              <a:t>partly ionic</a:t>
            </a:r>
          </a:p>
          <a:p>
            <a:r>
              <a:rPr lang="en-US" altLang="ko-KR" dirty="0" smtClean="0"/>
              <a:t>Covalent&gt;&gt;ionic</a:t>
            </a:r>
            <a:endParaRPr lang="ko-KR" altLang="en-US" dirty="0"/>
          </a:p>
        </p:txBody>
      </p:sp>
      <p:pic>
        <p:nvPicPr>
          <p:cNvPr id="2060" name="Picture 12" descr="http://skywalker.cochise.edu/wellerr/mineral/calcite/6calcite-cleavag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7" y="2675089"/>
            <a:ext cx="2160240" cy="176202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020272" y="2732727"/>
            <a:ext cx="17203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CaCO3; calcite</a:t>
            </a:r>
          </a:p>
          <a:p>
            <a:r>
              <a:rPr lang="en-US" altLang="ko-KR" dirty="0" smtClean="0"/>
              <a:t>Partly covalent, </a:t>
            </a:r>
          </a:p>
          <a:p>
            <a:r>
              <a:rPr lang="en-US" altLang="ko-KR" dirty="0" smtClean="0"/>
              <a:t>Partly ionic</a:t>
            </a:r>
          </a:p>
          <a:p>
            <a:r>
              <a:rPr lang="en-US" altLang="ko-KR" dirty="0" smtClean="0"/>
              <a:t>Ionic&gt;&gt;covalent</a:t>
            </a:r>
            <a:endParaRPr lang="ko-KR" altLang="en-US" dirty="0"/>
          </a:p>
        </p:txBody>
      </p:sp>
      <p:pic>
        <p:nvPicPr>
          <p:cNvPr id="2062" name="Picture 14" descr="http://4.bp.blogspot.com/-vU5J8w4P09g/T5U2HZaPJ2I/AAAAAAAAAFA/Z63mlf4ljck/s1600/gold-nugget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653136"/>
            <a:ext cx="2465851" cy="184938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059832" y="4725144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Au; gold</a:t>
            </a:r>
          </a:p>
          <a:p>
            <a:r>
              <a:rPr lang="en-US" altLang="ko-KR" dirty="0" smtClean="0"/>
              <a:t>metallic</a:t>
            </a:r>
            <a:endParaRPr lang="ko-KR" altLang="en-US" dirty="0"/>
          </a:p>
        </p:txBody>
      </p:sp>
      <p:pic>
        <p:nvPicPr>
          <p:cNvPr id="2064" name="Picture 16" descr="http://upload.wikimedia.org/wikipedia/commons/thumb/f/fd/Talc_block.jpg/220px-Talc_bloc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4581128"/>
            <a:ext cx="2095500" cy="198120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948264" y="4725144"/>
            <a:ext cx="19196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Mg3Si4O10(OH)2;</a:t>
            </a:r>
          </a:p>
          <a:p>
            <a:r>
              <a:rPr lang="en-US" altLang="ko-KR" dirty="0" smtClean="0"/>
              <a:t>Talc</a:t>
            </a:r>
          </a:p>
          <a:p>
            <a:r>
              <a:rPr lang="en-US" altLang="ko-KR" dirty="0" smtClean="0"/>
              <a:t>Covalent + ionic +</a:t>
            </a:r>
          </a:p>
          <a:p>
            <a:r>
              <a:rPr lang="en-US" altLang="ko-KR" b="1" dirty="0" smtClean="0"/>
              <a:t>Van </a:t>
            </a:r>
            <a:r>
              <a:rPr lang="en-US" altLang="ko-KR" b="1" dirty="0" err="1" smtClean="0"/>
              <a:t>der</a:t>
            </a:r>
            <a:r>
              <a:rPr lang="en-US" altLang="ko-KR" b="1" dirty="0" smtClean="0"/>
              <a:t> Waals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staff.aist.go.jp/nomura-k/common/STRUCIMAGES/Biot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-171400"/>
            <a:ext cx="4361627" cy="38164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9552" y="332656"/>
            <a:ext cx="4130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/>
              <a:t>Chemical Bonding &amp; Cleavage</a:t>
            </a:r>
            <a:endParaRPr lang="ko-KR" altLang="en-US" sz="2400" b="1" dirty="0"/>
          </a:p>
        </p:txBody>
      </p:sp>
      <p:sp>
        <p:nvSpPr>
          <p:cNvPr id="2054" name="AutoShape 6" descr="data:image/jpeg;base64,/9j/4AAQSkZJRgABAQAAAQABAAD/2wCEAAkGBhQQEBAUEBIPFBQQFA8PFBQQFBUQDxAUFRAVFBQQFRQXHSYeFxkjGRQWHy8gIycpLCwsGB4xNTEqNSYrLCkBCQoKDgwOFw8PGikcHBwpKSkpKSkpKSkpKSkpKSwpLCkpKSwpKSkpLCwsKSkpKSwpKSkpLCwpKSwpLCwpLCwpKf/AABEIAMIBAwMBIgACEQEDEQH/xAAcAAACAgMBAQAAAAAAAAAAAAAAAQIHAwUGBAj/xABEEAACAQIEBAQEAgYIAwkAAAABAgADEQQSITEFBkFREyJhcQcygZEjoRRCUrHB0TNTYnKCksLxssPwFhckNENUY4Oi/8QAFwEBAQEBAAAAAAAAAAAAAAAAAAECA//EAB8RAQEAAgICAwEAAAAAAAAAAAABAhEhMRJBAxNRYf/aAAwDAQACEQMRAD8ArYCMCMRibcxaSiEcKYjtEJIQHaAgI4BHaFoQpwhHeQK0doxCURtACOOAssCsYkoEAsMskBC0giRIzJaK0CFoESdorQMdoWkyIrSiNorSZEiYRG0UkYoETImTIkYEMsJIiEOZCSEjJCGzjEAIxAQkhCBEKayUiBJQCEcIDgYrxwpgwvFHALRgQhAcLQAkgICEI7QtAVorSYELQIGRmQiRIgRMjaTIigRIkbSZEiYETIyd5EwhESBkzIwFaOAhDCIjvEI4aSvGDIiMQqUIo4DEd4hHAcYigIBaMRGSgAMdpEiMQqRhFGDAkIzICTEAkgIpveTOBjGYylTcXpjNVqi5F6aDVbjUXJUfWRWLgHK2Jx1/0almUX/Fc+Hh7g2K+IfmPooMXMHK2IwDIuJRB4gOV6TGpSYjdQ5UeYdiPvL/AMNTAWyqFVRYBAFVRvYKNAJh4lw2niqT0q6B0cag6H+8pGqsOhGonH7K14vm8rFOj5u5PqcOqakvRc2pVrWuf6upbRX3t+0BcdQOcM7S7Zs0UjJGRlQpFhJmRgRIkbSdojCIESMmZjIgF4SMcMEI7R2hDYjEIxAcLxWjtAleEBAQGIo4GFOERjtAcIAQtIHHACGYXAuLnYE6n2lDEkIrRwGJ0/JvMicOY1KlJn8f8IspAenTUgllU6NdraXHy7zmDMnGCQUp9aaqv1PmP5tb6SXk3pe/DuYsDjBSKV6DNcVKa1G8KurA2+RiG3G3X1m7r09tWFtdDa+hFj6a3+k+dqxFwLCyhVAPmHlUC+vtf6yxvh1zC1VGwrG7UyalMn+rPzqfZiD7N6Tjfj4bmTtsbQp10elXUNTqDKwbVSD6/qnsRt3lDcf4O2ExNWi+vht5W6PTbzU3B63Ui/qD2l58WZlTyWv+f0HWVRz6LnDMfmIroSd7BlZQR6Xb7xhNcxa5KIyUiZ3c0TItJyJEBSBkzImBAyMmZAiEK8I7wkZKMCKOGjhCMCUFo1itPVw3ANXrUqSWDVnSkpOwLsBc+gveQYBCdlxnkOhQKovEA1W3mVsOxpX9alInwx6EN62nK47h70HKVALjqpz02t1VraiJdjBAiF4QohGIShiBgIXgMS4+SuTqNDBf+MoUqlXFZajJWRSaaEWSl5tQRqTbW59JX3IHA/0rG0gyhqdP8WoDtYXyg97tbT3lvYvhLvWWrUNwoANiBa17XG/UznnfTUjjeO/CVCC+BqFGtpQrtnRjfZaxOZfZgw9pXeMwj0aj06qMj0zlZWFmU/uPuN5fHFeM4egqitVpUy5AQObXN/y95W/P/FMDiVV6NdGxCAKPDSoy1ad/kLgZQQTcEnuOszhauUclwygr1qSubIWXOeyDV/yBmCqxqV8x1LMXP3Jmz5fwXiNUtf5CgPYuQP8AhDT3cQwi0VCqttze3mJA0u31v9J0rFjTZOs9HD+JPhaqVqRs9M3F7lWvoVYAi6kbi8wsCJ58WSQB9ZRu8R8R8e2vi0B7YdT9s5a01WO45XxVv0ipnyElbIiWuLH5AOwmrdTM9EaSSSJLbU4mEleJjNNIRSUVoETImTMgTCImQkzFaQQhHCGQICKOUO8ZivJQpTecm1kp4ym9S34YqVFBbJmcIcq5jtvNLaZ8HQZ6iJTF3dkRB3dmAQfciS9LO3RcxY01KzFAArMSFS5Ujr5v1rm5Og3nkfCeKjp+tT86j0Hz+1tD7X7S3K3w8wVWnTpvmWogDM+HqFHZsoDMRqLE9CJpqnwkZKoqYbF3C65MRTDZv7BqUyvlIuDdToZmVKqArb6QnT87ctNhaxJUKGykgMGtfY6akXuL2G05i00sEYgBCARxRyjacv8AFWw7tkIHiBVLH9TK4cMPXS31M7rlnitfiFRKb16pIQkWZguZRuwvrvuZWlLce4llfDTAFMUrAGx8S9iPKClxeZsiW2NpieLUKtILUo+IcuniAOysRlJBN7MLnWVBXwRRip+ZGZCOtwbS3+I8IyVq+W4C1GI0sLOc/wDqnBc0cNIxVW2gqFaw6DzLY/mDMyapbubbTlDg7mijra7u1W52Cj8JSe+oc2ns4jh84OZH8Qh2sflOtgF+x1tN5yxh8uBw5UjzU1GgsBqe/XQ/nPNxI0xnu5ZmD2y9OgW4uNhJby3Ir2rTNzcTBVobaTb1sATUyDclUFupNlv957+K8FYU890srZGABLC2l77Te2bHJeDe/pIATZ4vyIbfreX1sd5rJYkhwIkqVIuyqguzsqKO7MwVR9yJaOP5Xw2ApopwmHxA8q1KlfO1Y1CupD38q3vYCS3TUVURIzpeauF0wErYakaSMTSdAzOiONVYM37QJ06ZfWc0ZZdlhGRIk5EmVEYrRxEwI2hCEjG0BHJ4ajnZVuFzEC5FwPW3WWDi/hVRwuQYriBJe9loUAGsN28zmw9ZN6aV5aO87Hi3w1q0wWwtVcUts4UJ4dbLrqPNlY6bCxmL4acMp1+IKtZEdaaVXK1VDLmGVVzI3W7jQiN8bWTblRrt+W07j4T8E8fG+Iy3TCr4lzsKreWl/rb/AAibLi9Xhpq4mlisClF6ebIcGvhViQNEZqdlLNe4J0AOs33w5ajheHYqvTVh+LVYh2D1DlRfCplgBmPmtsNSZm5cLG14hzbgsExRqgNUFm8OgviODc3DFfKn+Iiamp8RPxVcYceGbXy1LVtxY30Ui1/L+crvF4dlqVA2+ZqjH9ouS5a3ckmerB1gy5b5iOg0Nv8AeNJHS88cfw2Lq0ciVScpSozKFVqbWIFr5iynUG1tW7yuOIYNqNRkbdToejL+qw9xrNzxANoxIQJpbdmBOk9GLwIxWENSnmL4YKT3NNgSdNzYj7+8s4T25eK0l9CLgMAQVJBFwwvuD32iM2oEkYhGYDEt7kHDMUo4gE5QuRr6i406nTS2sqKmhYgKCWYhVA1JJNgB9TL75e5W/RMMlEV2Z8oZr2C57alAADlvprfQbzGQz8w07kEXsQGOXdsp2/MTheduHhv0erYnNmw/lGtxeoN/8UswYYsihrErof8AozTcb4EatEqiqXDo6BjZbg2JPYZWMxvlZONNJwquKeDwynTyNfMNhmfcTnsUgRgUGt7sLGydLWM6jm7gzUaFPKMyLZWYADJ2uOxJOvTSa7g3CEqUqtSoruEFlSkwVma3r2HfuZeuWo1HCEFSqugHhlqt7aix7X2uQfeanirXaoWJ8zG5LWB9bnbQTtOEcJXzsmYqxAs3zqq6mnmsAxLFRcd/SdTgeUsKqqxo03e+bPVUVHzdxmBy+lgJdsZbUDjKgJABvbW1xfXrpJ8MwArVFVqtOkGIGeqGKAnQLZRcky6PibwNcRgHYDz4cpVQ2FwAQtRe9ihJsOwnDcvHD4GlSxNVTUqOwFEsoZKCGsU/Scp3e9NmGt7DSWZEjccpfDylSxaO+KFZ8MRUNNKWRFax8MklidDrbuJ2nGcKKpZGynOgYAi9iNAbe9pPgVCkBVrUb2xLeIdLA2FswHYnM31nLLxGo+MxtdQzLRFNPDvYsqkqAt9ibMfci855XfDcmuWt5xwwocHKOFD1a6ZQO+e5I9kQysCstnm/h643GYajX8anRw6Xc07Z2rYjLlpKzAjyqouQD847zHzByJgqGAxYoUia1FPEFWq7VKvkcFrEmw0uCABvLjlrml56VQYjJMJAzsyiREY7xQhQheEjCNM2Ms3jivisPSxaFj+EhqqSTYKpBZe1iDcD3lYidbwnjjPhVw4awXPmUfNUQnNl/u6m46yWc7b3wnwPnGth3upDUzvTf5bf2T0b1li8G4jgsXUGIw6qmJyeHU0CV8pKmz9HtkFmF7babSpMTgbsfD09CbnbXWQw+JelUFmKOhuGU+ZT3B7yXHfSzL9WT8QuXDWT9Jpjz0V/EAPmKDZvUj+c5Dg+PdXpUw3lqVEBDXZUJIU1Al7XtbW152PLXOgqBVrhgT5fEAup9Kijv3Gk8fG+RmpP4+CHiqD4hok3qJ+tmpnTOo/Z+b+9My+qWa59OZ5oQs2cvmILKStwCuaykX1tNXg8SVbyi3cmw/PSWTxTgbYqktRfB89EMc1lqWK9gPmBta+xmn4T8PG8RPHuaa+e6n+l18q3I0FwcwsDbaa3JGZt4BwnxFzaMGA8w6Zha/0PpMvKdCpRxYGW+rU3Qa3RrgsB2Fs1/SWHwnglOkhRFspYtlJLKL7gX6THj+X/AMVa1MgMltMuZX0ta4GYG1xcd5jy21465YsXyseIUAMeoNSkXWm1FsiZdMtWnuRmXLdWJ22nIcS+EFQLmw1XNe9krDzt28yaD6j7S18EfKANhsLWsp2H02nrETLRY+a+LcuYnB5P0ug9EVCQrFqdRGI3GamzAH0NrzwWn03jsAlZGp1UV6bgqyMMyMD0Ilc4v4PqKyvh6itS8xNDEFwflbKoqp5gubLvrYbzcyjPKscFiWpVKdVc16T03BANgVYNa422n0NheEIK1WsETxKqqnigDOUUllF97XInJcG5JdcK1BWoKlVi2IQu+Iz3p5CiMVUqFIDLfNrOu4GjrhqAqENUWlTDsARmZQFY2YAi9r66zNu19PcDZr2PmGva46TVcZ5jGFrYdDSdxiHFLxFZctM63zDc6C+k2yPnFx0OhHUW3/Oc3zNgwH4fYaLjaO3UuGJZvUzHVVvqmIDKQyAqykG5zAg6EEW7fvnj4TwhKNMKMtzuVGjetgNp6vD0AGgDAAel1mdKe2wtpoOl9RE5Xprhw4K2igC5IAAAJvq3vqZlxFZqdCpkVmanTqMFFs7sFJCr69JsCv5bekxn933kvB20P/ahKmHpVLMPEps7W/8ATZQbgj0IP2nC8y8NNWthKQNgyqzZbBUyhVUBegzvV0Hczt+KYNVekCQDiHNAIAP10bO30XMfrPXV5appVavqzWprlexpIFYtmRQBZrsxuSdTLO9n8YqzGjh6Srfyqq9jZVJ/hNZw1/ErVaw0Wk5UDo+dFzg+vlU+l5tXV3rG5QUkRWtfzFySSx9PLb1vMFVUpCoR5VJesxOtyBdn+wmbWo4rmXjNWgc7AhjUzIGOemXzBsy9gLDQ67bzBytxKriMNxFK1SpVIpsQXOZh4tKtmue10vb7TLzDiVxSOdMtLzgWs1jlXxD3yMVJ9GPac1huIVcFTqupZWxKGitzo4v5qhHXKCQCerH1nSTcS3Vc0huAe4B/KJoDT6aQJnVmoxGELyoUIQhjSAk6dQqQVJBBuCDYg9xIARw03uF40rIVqJ+JcWqg2UjW/iDqdtR2nuxXCFcDJYPpc9Hvsfc9LTlLzZ8K409EjqBe190J/WXsZDTd8Hwb06uSpdf2gdrHYA6g37iWby1jrr4VRznQkA9Mt9COx2mg4HjqOPpJRrVHY2YJUU5atIm1wt9jtuLaCYuO8OxWAqirRzGiuV2encJfQZaig/wtqZzym25x276phQWuyL18wABYm1z/AHtBqZOnhijVDd2DFWALfKbZSBfpYA+pvJcC4iuKoq4KkMAfLqJsGpzHcOnlSl6iTNE6aH7gTIRYajTvsP8AeTWsLHXuf+rSQtQBs21tTbtY2v8AwnpmJHDAEEEHY7gyd5uz8ZlSMgRJRWjGRMkDSF72F9r9ZMwhN6jOyAni4jgmqGhlNhTrJVaxtdVVtNjfUjTT3nuMJLNrKxkHS319ZkAhHEi7RPSY6u49T+XUzLIncad9e0WJtg8PzglATYkPYeXUDLfcX3+kMQxuBrY29t5mraKT6SLU73A6XH3sZzs4bnbWYLD3zDtkGu/lW2vvv9ZDG8NFRWVrEOGUglx5SDmF01sZtKxyjTTMbDsCesg1IMLWGjX7fX13j2tvCu+I8nE1Up0GqCk+bxG0IohdcoJ18wuovr01nMcZ5PxdfF1AKapTGVKbuwSklNRZVsCWZu9hvLjrZbldBtcm127a+kw1cLnt6XN/ff8AdLvVJOFacP8AhggX8apWqN/8RFGkPa4LN9x7Tnua+TKmCZ3UFsPnVEcsGfzLmAYWB9L2HTSXbRAC3y2UaZj1Pc9zOTxOH/SeG41KjE3bGVQdyvh12KWv0BQfSXzsqySqYMjHm/PWRInVkXhFaErCMlIyUimIxIxiB7OH8Qei6vTYhlIPcaHYjqJdPJfOlDHBabAJXUG9Koc4qEWu9NjuPTQi/XeUbTIv5s1uuW2a3XLfS/vLgX4WYGslJ6NXG0vKjBkqqzE2BDnOrZW6+Ww7TGVk7a1bHe0sJkYlNATe2igE20sPr956qb9DNVw2oaCJTqVatbKLeNWyGq2ptnyKFsBYXtfTWbA7aW7i23uJztm10zKtvaAQCOm9xf7+8AZbU08GJwBzZ6DZHvdl3o1tLede/wDaFj3uNJ66bkhcy2J3Cm4U++mky2iyyxmwxAwhaaiUo4wIS79J4lCOEeRooQMU0ycWbW3peDe+28dpm9tQnOh9jI0zq1+4/wCEScLTFjcpOgO/ofqNpjqaXNx2FzYC8zSFWkGFiLgzNlWaeQ4fvrsQd5NaGb2636/zEzjy2GoG0mDJP61a1PEuEs5DI3y3GVjZbdlsLD/bWcjgVrJUxGHrKwpvggRTew/FZqwcoQdzmF7aaCWKReebEUgy2YA7HXT6/bSW8k4fLgGg9h+6RJlgc/8AIRovRbBYd/DZMjU6YerUV0DO1Vt9CpHmvuNpX287Y3cSjNFCE05hRHaIRyKIxCMQGJveA844nBhVpODTBJ8JwGpm5udfmX6GaGSBksl7als6Wpwr4n0aumJVqB/aF6tH2uBmH1H1nX8E47TrKWoVEqoDY5T8ptsb6qfefPwM9WB4jUoOHo1HpsOqG33Gx+t5zvx/jcz/AF9K0MQCLjYzNnlc/DbnFsSHpYhw1Vbup8qmqp3so6r1sNiDO+WpOfXFWx67wEwLUmQVhNzNzuCZgYg4ivLconileO8iDACYmTWko5EGO8u+UEIrwBnSdMHCKEaNiEJHxB3EbNJRE23mN8R2nmL9/wA5zvyfjpPjvt6y95A1bbTC9a+w/OYi0xvbpMXqFaYq9SQWpaQq4gQaFarZWIGqhmsOpCkgflPmPxSwDHdvMfc6n98t/wCJfOIo02w1IsK1VVLFdBSpsTcXvo5C29Ab9pUJnX457Zy44IGEVoTq4M5pL0Z/8oH8Yii92+w/nEI4aAQd2+w/nJeGvdvsP5xQJgSFJe7fYfzkjSXozH3UD+MxiO8DJ4a92+w/nH4a/tN/lH85jvHeFZqJykFXqKQbhkurKe4IYETpaPxAxyJkXF3ts1ShTeqANAMx3763PrOVjvM2S9rLY6uj8QuIAgnGFgCCVNChlax+UkAEA7aTpcJ8XyCPHw6EHUnDu2ZdNstQAH6H7ysA0eaZ+vEmVXAPi9hf6rGf5aJ/5sg3xgw36tHF/wCJaY/dUMqO8V5PqjXmtv8A73qP9XW/yX/1wb4rUbg5qgHUCib++plS5oBpPqn6ea2j8VKI2bEE728Nco9z3nLcW+IOMrVG8HErRpXsoVQKmXoXcodT6WnH5zDNNT44edbx+ZMcT/5+vob6VmA/dtPQecOIqbDHufY0ain6mmZzgNoBprxjPlXSYnnTiNQJfFgZNR4YpoWOur6ebfbb0kDztxG1v0v/APFAf6Zoc8lS1IvoOp3sOptJcMb6PKuy4Z8QXuoxVMNsDUouM+3zeHf8gfpOnrc94anRLiuajCwFKmfx2J2BUkZR3J2lSM+py3t0vvImp7faZvxz01Pkq2uW+faddWOINLDMGIVWrBsy2HmJYCxPp2M36cw4c7YnDH/7U/nKFzSOnYfaS/FFnyfq/m43RA/paR9qiH+M0XF/iDQoNlu7Hr4KGpl9yNJTo9h9o80fUv2RZb/E2iP/AHB9BSP8SBNFxX4m13DLh18IHTO3mqj2Gyn1uZyGcxZzNfXGfOsVQkkkkkkkksSWJPUk7mY7T0ZzEXM6M7efSEz5oSOTCIGOErYEDHCAxFCEFSElT6+xhCApIQhAI4QkAYGOEoRjWEIUxCEIBeSMIQHPS39Cvqx+ukUIHmkYQgMxQhAJGOEBGKEIQNMZihCnCEIc3//Z"/>
          <p:cNvSpPr>
            <a:spLocks noChangeAspect="1" noChangeArrowheads="1"/>
          </p:cNvSpPr>
          <p:nvPr/>
        </p:nvSpPr>
        <p:spPr bwMode="auto">
          <a:xfrm>
            <a:off x="7620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56" name="AutoShape 8" descr="data:image/jpeg;base64,/9j/4AAQSkZJRgABAQAAAQABAAD/2wCEAAkGBhQQEBAUEBIPFBQQFA8PFBQQFBUQDxAUFRAVFBQQFRQXHSYeFxkjGRQWHy8gIycpLCwsGB4xNTEqNSYrLCkBCQoKDgwOFw8PGikcHBwpKSkpKSkpKSkpKSkpKSwpLCkpKSwpKSkpLCwsKSkpKSwpKSkpLCwpKSwpLCwpLCwpKf/AABEIAMIBAwMBIgACEQEDEQH/xAAcAAACAgMBAQAAAAAAAAAAAAAAAQIHAwUGBAj/xABEEAACAQIEBAQEAgYIAwkAAAABAgADEQQSITEFBkFREyJhcQcygZEjoRRCUrHB0TNTYnKCksLxssPwFhckNENUY4Oi/8QAFwEBAQEBAAAAAAAAAAAAAAAAAAECA//EAB8RAQEAAgICAwEAAAAAAAAAAAABAhEhMRJBAxNRYf/aAAwDAQACEQMRAD8ArYCMCMRibcxaSiEcKYjtEJIQHaAgI4BHaFoQpwhHeQK0doxCURtACOOAssCsYkoEAsMskBC0giRIzJaK0CFoESdorQMdoWkyIrSiNorSZEiYRG0UkYoETImTIkYEMsJIiEOZCSEjJCGzjEAIxAQkhCBEKayUiBJQCEcIDgYrxwpgwvFHALRgQhAcLQAkgICEI7QtAVorSYELQIGRmQiRIgRMjaTIigRIkbSZEiYETIyd5EwhESBkzIwFaOAhDCIjvEI4aSvGDIiMQqUIo4DEd4hHAcYigIBaMRGSgAMdpEiMQqRhFGDAkIzICTEAkgIpveTOBjGYylTcXpjNVqi5F6aDVbjUXJUfWRWLgHK2Jx1/0almUX/Fc+Hh7g2K+IfmPooMXMHK2IwDIuJRB4gOV6TGpSYjdQ5UeYdiPvL/AMNTAWyqFVRYBAFVRvYKNAJh4lw2niqT0q6B0cag6H+8pGqsOhGonH7K14vm8rFOj5u5PqcOqakvRc2pVrWuf6upbRX3t+0BcdQOcM7S7Zs0UjJGRlQpFhJmRgRIkbSdojCIESMmZjIgF4SMcMEI7R2hDYjEIxAcLxWjtAleEBAQGIo4GFOERjtAcIAQtIHHACGYXAuLnYE6n2lDEkIrRwGJ0/JvMicOY1KlJn8f8IspAenTUgllU6NdraXHy7zmDMnGCQUp9aaqv1PmP5tb6SXk3pe/DuYsDjBSKV6DNcVKa1G8KurA2+RiG3G3X1m7r09tWFtdDa+hFj6a3+k+dqxFwLCyhVAPmHlUC+vtf6yxvh1zC1VGwrG7UyalMn+rPzqfZiD7N6Tjfj4bmTtsbQp10elXUNTqDKwbVSD6/qnsRt3lDcf4O2ExNWi+vht5W6PTbzU3B63Ui/qD2l58WZlTyWv+f0HWVRz6LnDMfmIroSd7BlZQR6Xb7xhNcxa5KIyUiZ3c0TItJyJEBSBkzImBAyMmZAiEK8I7wkZKMCKOGjhCMCUFo1itPVw3ANXrUqSWDVnSkpOwLsBc+gveQYBCdlxnkOhQKovEA1W3mVsOxpX9alInwx6EN62nK47h70HKVALjqpz02t1VraiJdjBAiF4QohGIShiBgIXgMS4+SuTqNDBf+MoUqlXFZajJWRSaaEWSl5tQRqTbW59JX3IHA/0rG0gyhqdP8WoDtYXyg97tbT3lvYvhLvWWrUNwoANiBa17XG/UznnfTUjjeO/CVCC+BqFGtpQrtnRjfZaxOZfZgw9pXeMwj0aj06qMj0zlZWFmU/uPuN5fHFeM4egqitVpUy5AQObXN/y95W/P/FMDiVV6NdGxCAKPDSoy1ad/kLgZQQTcEnuOszhauUclwygr1qSubIWXOeyDV/yBmCqxqV8x1LMXP3Jmz5fwXiNUtf5CgPYuQP8AhDT3cQwi0VCqttze3mJA0u31v9J0rFjTZOs9HD+JPhaqVqRs9M3F7lWvoVYAi6kbi8wsCJ58WSQB9ZRu8R8R8e2vi0B7YdT9s5a01WO45XxVv0ipnyElbIiWuLH5AOwmrdTM9EaSSSJLbU4mEleJjNNIRSUVoETImTMgTCImQkzFaQQhHCGQICKOUO8ZivJQpTecm1kp4ym9S34YqVFBbJmcIcq5jtvNLaZ8HQZ6iJTF3dkRB3dmAQfciS9LO3RcxY01KzFAArMSFS5Ujr5v1rm5Og3nkfCeKjp+tT86j0Hz+1tD7X7S3K3w8wVWnTpvmWogDM+HqFHZsoDMRqLE9CJpqnwkZKoqYbF3C65MRTDZv7BqUyvlIuDdToZmVKqArb6QnT87ctNhaxJUKGykgMGtfY6akXuL2G05i00sEYgBCARxRyjacv8AFWw7tkIHiBVLH9TK4cMPXS31M7rlnitfiFRKb16pIQkWZguZRuwvrvuZWlLce4llfDTAFMUrAGx8S9iPKClxeZsiW2NpieLUKtILUo+IcuniAOysRlJBN7MLnWVBXwRRip+ZGZCOtwbS3+I8IyVq+W4C1GI0sLOc/wDqnBc0cNIxVW2gqFaw6DzLY/mDMyapbubbTlDg7mijra7u1W52Cj8JSe+oc2ns4jh84OZH8Qh2sflOtgF+x1tN5yxh8uBw5UjzU1GgsBqe/XQ/nPNxI0xnu5ZmD2y9OgW4uNhJby3Ir2rTNzcTBVobaTb1sATUyDclUFupNlv957+K8FYU890srZGABLC2l77Te2bHJeDe/pIATZ4vyIbfreX1sd5rJYkhwIkqVIuyqguzsqKO7MwVR9yJaOP5Xw2ApopwmHxA8q1KlfO1Y1CupD38q3vYCS3TUVURIzpeauF0wErYakaSMTSdAzOiONVYM37QJ06ZfWc0ZZdlhGRIk5EmVEYrRxEwI2hCEjG0BHJ4ajnZVuFzEC5FwPW3WWDi/hVRwuQYriBJe9loUAGsN28zmw9ZN6aV5aO87Hi3w1q0wWwtVcUts4UJ4dbLrqPNlY6bCxmL4acMp1+IKtZEdaaVXK1VDLmGVVzI3W7jQiN8bWTblRrt+W07j4T8E8fG+Iy3TCr4lzsKreWl/rb/AAibLi9Xhpq4mlisClF6ebIcGvhViQNEZqdlLNe4J0AOs33w5ajheHYqvTVh+LVYh2D1DlRfCplgBmPmtsNSZm5cLG14hzbgsExRqgNUFm8OgviODc3DFfKn+Iiamp8RPxVcYceGbXy1LVtxY30Ui1/L+crvF4dlqVA2+ZqjH9ouS5a3ckmerB1gy5b5iOg0Nv8AeNJHS88cfw2Lq0ciVScpSozKFVqbWIFr5iynUG1tW7yuOIYNqNRkbdToejL+qw9xrNzxANoxIQJpbdmBOk9GLwIxWENSnmL4YKT3NNgSdNzYj7+8s4T25eK0l9CLgMAQVJBFwwvuD32iM2oEkYhGYDEt7kHDMUo4gE5QuRr6i406nTS2sqKmhYgKCWYhVA1JJNgB9TL75e5W/RMMlEV2Z8oZr2C57alAADlvprfQbzGQz8w07kEXsQGOXdsp2/MTheduHhv0erYnNmw/lGtxeoN/8UswYYsihrErof8AozTcb4EatEqiqXDo6BjZbg2JPYZWMxvlZONNJwquKeDwynTyNfMNhmfcTnsUgRgUGt7sLGydLWM6jm7gzUaFPKMyLZWYADJ2uOxJOvTSa7g3CEqUqtSoruEFlSkwVma3r2HfuZeuWo1HCEFSqugHhlqt7aix7X2uQfeanirXaoWJ8zG5LWB9bnbQTtOEcJXzsmYqxAs3zqq6mnmsAxLFRcd/SdTgeUsKqqxo03e+bPVUVHzdxmBy+lgJdsZbUDjKgJABvbW1xfXrpJ8MwArVFVqtOkGIGeqGKAnQLZRcky6PibwNcRgHYDz4cpVQ2FwAQtRe9ihJsOwnDcvHD4GlSxNVTUqOwFEsoZKCGsU/Scp3e9NmGt7DSWZEjccpfDylSxaO+KFZ8MRUNNKWRFax8MklidDrbuJ2nGcKKpZGynOgYAi9iNAbe9pPgVCkBVrUb2xLeIdLA2FswHYnM31nLLxGo+MxtdQzLRFNPDvYsqkqAt9ibMfci855XfDcmuWt5xwwocHKOFD1a6ZQO+e5I9kQysCstnm/h643GYajX8anRw6Xc07Z2rYjLlpKzAjyqouQD847zHzByJgqGAxYoUia1FPEFWq7VKvkcFrEmw0uCABvLjlrml56VQYjJMJAzsyiREY7xQhQheEjCNM2Ms3jivisPSxaFj+EhqqSTYKpBZe1iDcD3lYidbwnjjPhVw4awXPmUfNUQnNl/u6m46yWc7b3wnwPnGth3upDUzvTf5bf2T0b1li8G4jgsXUGIw6qmJyeHU0CV8pKmz9HtkFmF7babSpMTgbsfD09CbnbXWQw+JelUFmKOhuGU+ZT3B7yXHfSzL9WT8QuXDWT9Jpjz0V/EAPmKDZvUj+c5Dg+PdXpUw3lqVEBDXZUJIU1Al7XtbW152PLXOgqBVrhgT5fEAup9Kijv3Gk8fG+RmpP4+CHiqD4hok3qJ+tmpnTOo/Z+b+9My+qWa59OZ5oQs2cvmILKStwCuaykX1tNXg8SVbyi3cmw/PSWTxTgbYqktRfB89EMc1lqWK9gPmBta+xmn4T8PG8RPHuaa+e6n+l18q3I0FwcwsDbaa3JGZt4BwnxFzaMGA8w6Zha/0PpMvKdCpRxYGW+rU3Qa3RrgsB2Fs1/SWHwnglOkhRFspYtlJLKL7gX6THj+X/AMVa1MgMltMuZX0ta4GYG1xcd5jy21465YsXyseIUAMeoNSkXWm1FsiZdMtWnuRmXLdWJ22nIcS+EFQLmw1XNe9krDzt28yaD6j7S18EfKANhsLWsp2H02nrETLRY+a+LcuYnB5P0ug9EVCQrFqdRGI3GamzAH0NrzwWn03jsAlZGp1UV6bgqyMMyMD0Ilc4v4PqKyvh6itS8xNDEFwflbKoqp5gubLvrYbzcyjPKscFiWpVKdVc16T03BANgVYNa422n0NheEIK1WsETxKqqnigDOUUllF97XInJcG5JdcK1BWoKlVi2IQu+Iz3p5CiMVUqFIDLfNrOu4GjrhqAqENUWlTDsARmZQFY2YAi9r66zNu19PcDZr2PmGva46TVcZ5jGFrYdDSdxiHFLxFZctM63zDc6C+k2yPnFx0OhHUW3/Oc3zNgwH4fYaLjaO3UuGJZvUzHVVvqmIDKQyAqykG5zAg6EEW7fvnj4TwhKNMKMtzuVGjetgNp6vD0AGgDAAel1mdKe2wtpoOl9RE5Xprhw4K2igC5IAAAJvq3vqZlxFZqdCpkVmanTqMFFs7sFJCr69JsCv5bekxn933kvB20P/ahKmHpVLMPEps7W/8ATZQbgj0IP2nC8y8NNWthKQNgyqzZbBUyhVUBegzvV0Hczt+KYNVekCQDiHNAIAP10bO30XMfrPXV5appVavqzWprlexpIFYtmRQBZrsxuSdTLO9n8YqzGjh6Srfyqq9jZVJ/hNZw1/ErVaw0Wk5UDo+dFzg+vlU+l5tXV3rG5QUkRWtfzFySSx9PLb1vMFVUpCoR5VJesxOtyBdn+wmbWo4rmXjNWgc7AhjUzIGOemXzBsy9gLDQ67bzBytxKriMNxFK1SpVIpsQXOZh4tKtmue10vb7TLzDiVxSOdMtLzgWs1jlXxD3yMVJ9GPac1huIVcFTqupZWxKGitzo4v5qhHXKCQCerH1nSTcS3Vc0huAe4B/KJoDT6aQJnVmoxGELyoUIQhjSAk6dQqQVJBBuCDYg9xIARw03uF40rIVqJ+JcWqg2UjW/iDqdtR2nuxXCFcDJYPpc9Hvsfc9LTlLzZ8K409EjqBe190J/WXsZDTd8Hwb06uSpdf2gdrHYA6g37iWby1jrr4VRznQkA9Mt9COx2mg4HjqOPpJRrVHY2YJUU5atIm1wt9jtuLaCYuO8OxWAqirRzGiuV2encJfQZaig/wtqZzym25x276phQWuyL18wABYm1z/AHtBqZOnhijVDd2DFWALfKbZSBfpYA+pvJcC4iuKoq4KkMAfLqJsGpzHcOnlSl6iTNE6aH7gTIRYajTvsP8AeTWsLHXuf+rSQtQBs21tTbtY2v8AwnpmJHDAEEEHY7gyd5uz8ZlSMgRJRWjGRMkDSF72F9r9ZMwhN6jOyAni4jgmqGhlNhTrJVaxtdVVtNjfUjTT3nuMJLNrKxkHS319ZkAhHEi7RPSY6u49T+XUzLIncad9e0WJtg8PzglATYkPYeXUDLfcX3+kMQxuBrY29t5mraKT6SLU73A6XH3sZzs4bnbWYLD3zDtkGu/lW2vvv9ZDG8NFRWVrEOGUglx5SDmF01sZtKxyjTTMbDsCesg1IMLWGjX7fX13j2tvCu+I8nE1Up0GqCk+bxG0IohdcoJ18wuovr01nMcZ5PxdfF1AKapTGVKbuwSklNRZVsCWZu9hvLjrZbldBtcm127a+kw1cLnt6XN/ff8AdLvVJOFacP8AhggX8apWqN/8RFGkPa4LN9x7Tnua+TKmCZ3UFsPnVEcsGfzLmAYWB9L2HTSXbRAC3y2UaZj1Pc9zOTxOH/SeG41KjE3bGVQdyvh12KWv0BQfSXzsqySqYMjHm/PWRInVkXhFaErCMlIyUimIxIxiB7OH8Qei6vTYhlIPcaHYjqJdPJfOlDHBabAJXUG9Koc4qEWu9NjuPTQi/XeUbTIv5s1uuW2a3XLfS/vLgX4WYGslJ6NXG0vKjBkqqzE2BDnOrZW6+Ww7TGVk7a1bHe0sJkYlNATe2igE20sPr956qb9DNVw2oaCJTqVatbKLeNWyGq2ptnyKFsBYXtfTWbA7aW7i23uJztm10zKtvaAQCOm9xf7+8AZbU08GJwBzZ6DZHvdl3o1tLede/wDaFj3uNJ66bkhcy2J3Cm4U++mky2iyyxmwxAwhaaiUo4wIS79J4lCOEeRooQMU0ycWbW3peDe+28dpm9tQnOh9jI0zq1+4/wCEScLTFjcpOgO/ofqNpjqaXNx2FzYC8zSFWkGFiLgzNlWaeQ4fvrsQd5NaGb2636/zEzjy2GoG0mDJP61a1PEuEs5DI3y3GVjZbdlsLD/bWcjgVrJUxGHrKwpvggRTew/FZqwcoQdzmF7aaCWKReebEUgy2YA7HXT6/bSW8k4fLgGg9h+6RJlgc/8AIRovRbBYd/DZMjU6YerUV0DO1Vt9CpHmvuNpX287Y3cSjNFCE05hRHaIRyKIxCMQGJveA844nBhVpODTBJ8JwGpm5udfmX6GaGSBksl7als6Wpwr4n0aumJVqB/aF6tH2uBmH1H1nX8E47TrKWoVEqoDY5T8ptsb6qfefPwM9WB4jUoOHo1HpsOqG33Gx+t5zvx/jcz/AF9K0MQCLjYzNnlc/DbnFsSHpYhw1Vbup8qmqp3so6r1sNiDO+WpOfXFWx67wEwLUmQVhNzNzuCZgYg4ivLconileO8iDACYmTWko5EGO8u+UEIrwBnSdMHCKEaNiEJHxB3EbNJRE23mN8R2nmL9/wA5zvyfjpPjvt6y95A1bbTC9a+w/OYi0xvbpMXqFaYq9SQWpaQq4gQaFarZWIGqhmsOpCkgflPmPxSwDHdvMfc6n98t/wCJfOIo02w1IsK1VVLFdBSpsTcXvo5C29Ab9pUJnX457Zy44IGEVoTq4M5pL0Z/8oH8Yii92+w/nEI4aAQd2+w/nJeGvdvsP5xQJgSFJe7fYfzkjSXozH3UD+MxiO8DJ4a92+w/nH4a/tN/lH85jvHeFZqJykFXqKQbhkurKe4IYETpaPxAxyJkXF3ts1ShTeqANAMx3763PrOVjvM2S9rLY6uj8QuIAgnGFgCCVNChlax+UkAEA7aTpcJ8XyCPHw6EHUnDu2ZdNstQAH6H7ysA0eaZ+vEmVXAPi9hf6rGf5aJ/5sg3xgw36tHF/wCJaY/dUMqO8V5PqjXmtv8A73qP9XW/yX/1wb4rUbg5qgHUCib++plS5oBpPqn6ea2j8VKI2bEE728Nco9z3nLcW+IOMrVG8HErRpXsoVQKmXoXcodT6WnH5zDNNT44edbx+ZMcT/5+vob6VmA/dtPQecOIqbDHufY0ain6mmZzgNoBprxjPlXSYnnTiNQJfFgZNR4YpoWOur6ebfbb0kDztxG1v0v/APFAf6Zoc8lS1IvoOp3sOptJcMb6PKuy4Z8QXuoxVMNsDUouM+3zeHf8gfpOnrc94anRLiuajCwFKmfx2J2BUkZR3J2lSM+py3t0vvImp7faZvxz01Pkq2uW+faddWOINLDMGIVWrBsy2HmJYCxPp2M36cw4c7YnDH/7U/nKFzSOnYfaS/FFnyfq/m43RA/paR9qiH+M0XF/iDQoNlu7Hr4KGpl9yNJTo9h9o80fUv2RZb/E2iP/AHB9BSP8SBNFxX4m13DLh18IHTO3mqj2Gyn1uZyGcxZzNfXGfOsVQkkkkkkkksSWJPUk7mY7T0ZzEXM6M7efSEz5oSOTCIGOErYEDHCAxFCEFSElT6+xhCApIQhAI4QkAYGOEoRjWEIUxCEIBeSMIQHPS39Cvqx+ukUIHmkYQgMxQhAJGOEBGKEIQNMZihCnCEIc3//Z"/>
          <p:cNvSpPr>
            <a:spLocks noChangeAspect="1" noChangeArrowheads="1"/>
          </p:cNvSpPr>
          <p:nvPr/>
        </p:nvSpPr>
        <p:spPr bwMode="auto">
          <a:xfrm>
            <a:off x="7620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3554" name="Picture 2" descr="http://www.korearth.net/lecture/geochem/gchem_intro/ch04/bt_thins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80729"/>
            <a:ext cx="3759209" cy="2304256"/>
          </a:xfrm>
          <a:prstGeom prst="rect">
            <a:avLst/>
          </a:prstGeom>
          <a:noFill/>
        </p:spPr>
      </p:pic>
      <p:sp>
        <p:nvSpPr>
          <p:cNvPr id="18" name="직사각형 17"/>
          <p:cNvSpPr/>
          <p:nvPr/>
        </p:nvSpPr>
        <p:spPr>
          <a:xfrm>
            <a:off x="4788024" y="3140968"/>
            <a:ext cx="35821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 smtClean="0"/>
              <a:t>From http://staff.aist.go.jp/nomura-k/english/itscgallary-e.htm</a:t>
            </a:r>
            <a:endParaRPr lang="ko-KR" altLang="en-US" sz="1000" dirty="0"/>
          </a:p>
        </p:txBody>
      </p:sp>
      <p:pic>
        <p:nvPicPr>
          <p:cNvPr id="23558" name="Picture 6" descr="http://www.science.smith.edu/geosciences/Petrology/Petrography/Hornblende/P101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861048"/>
            <a:ext cx="3322712" cy="2492035"/>
          </a:xfrm>
          <a:prstGeom prst="rect">
            <a:avLst/>
          </a:prstGeom>
          <a:noFill/>
        </p:spPr>
      </p:pic>
      <p:pic>
        <p:nvPicPr>
          <p:cNvPr id="23560" name="Picture 8" descr="http://www.earth.ox.ac.uk/~davewa/pt/amphibo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861048"/>
            <a:ext cx="4661371" cy="2088232"/>
          </a:xfrm>
          <a:prstGeom prst="rect">
            <a:avLst/>
          </a:prstGeom>
          <a:noFill/>
        </p:spPr>
      </p:pic>
      <p:sp>
        <p:nvSpPr>
          <p:cNvPr id="21" name="직사각형 20"/>
          <p:cNvSpPr/>
          <p:nvPr/>
        </p:nvSpPr>
        <p:spPr>
          <a:xfrm>
            <a:off x="4355976" y="616530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000" dirty="0" smtClean="0"/>
              <a:t>From http://www.earth.ox.ac.uk/~davewa/pt/pt02_amp.html</a:t>
            </a:r>
            <a:endParaRPr lang="ko-KR" altLang="en-US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755576" y="335699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Biotite</a:t>
            </a:r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55576" y="6453336"/>
            <a:ext cx="251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Amphibole (hornblende)</a:t>
            </a:r>
            <a:endParaRPr lang="ko-KR" alt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1692</TotalTime>
  <Words>537</Words>
  <Application>Microsoft Office PowerPoint</Application>
  <PresentationFormat>화면 슬라이드 쇼(4:3)</PresentationFormat>
  <Paragraphs>156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모듈</vt:lpstr>
      <vt:lpstr>Ch.4. Crystal Chemistry </vt:lpstr>
      <vt:lpstr>PowerPoint 프레젠테이션</vt:lpstr>
      <vt:lpstr>PowerPoint 프레젠테이션</vt:lpstr>
      <vt:lpstr>PowerPoint 프레젠테이션</vt:lpstr>
      <vt:lpstr>PowerPoint 프레젠테이션</vt:lpstr>
      <vt:lpstr>Ch.4. Crystal Chemistry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Geochemistry &amp; Lab</dc:title>
  <dc:creator>user</dc:creator>
  <cp:lastModifiedBy>jyy</cp:lastModifiedBy>
  <cp:revision>152</cp:revision>
  <dcterms:created xsi:type="dcterms:W3CDTF">2012-03-04T11:34:30Z</dcterms:created>
  <dcterms:modified xsi:type="dcterms:W3CDTF">2012-05-22T13:52:03Z</dcterms:modified>
</cp:coreProperties>
</file>