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83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84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FFFFF"/>
    <a:srgbClr val="999999"/>
    <a:srgbClr val="FF9D2D"/>
    <a:srgbClr val="C2F2D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8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63FA0-CFD2-47F8-B1B9-8741085C8152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02CD9-0E0F-4914-AE4D-05785BDEAC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3256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649B-2B3F-4B3F-B34C-B6165FFF26D5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D022A2-6164-4CAE-BCF8-BFF723002F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649B-2B3F-4B3F-B34C-B6165FFF26D5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22A2-6164-4CAE-BCF8-BFF723002F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649B-2B3F-4B3F-B34C-B6165FFF26D5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22A2-6164-4CAE-BCF8-BFF723002F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649B-2B3F-4B3F-B34C-B6165FFF26D5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22A2-6164-4CAE-BCF8-BFF723002F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649B-2B3F-4B3F-B34C-B6165FFF26D5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D022A2-6164-4CAE-BCF8-BFF723002F8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649B-2B3F-4B3F-B34C-B6165FFF26D5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22A2-6164-4CAE-BCF8-BFF723002F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649B-2B3F-4B3F-B34C-B6165FFF26D5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22A2-6164-4CAE-BCF8-BFF723002F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649B-2B3F-4B3F-B34C-B6165FFF26D5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22A2-6164-4CAE-BCF8-BFF723002F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649B-2B3F-4B3F-B34C-B6165FFF26D5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22A2-6164-4CAE-BCF8-BFF723002F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649B-2B3F-4B3F-B34C-B6165FFF26D5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022A2-6164-4CAE-BCF8-BFF723002F8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649B-2B3F-4B3F-B34C-B6165FFF26D5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D022A2-6164-4CAE-BCF8-BFF723002F8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E50649B-2B3F-4B3F-B34C-B6165FFF26D5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AD022A2-6164-4CAE-BCF8-BFF723002F8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1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5-5. </a:t>
            </a:r>
            <a:r>
              <a:rPr lang="ko-KR" altLang="en-US" dirty="0" smtClean="0"/>
              <a:t>지구 온난화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5-5-1. </a:t>
            </a:r>
            <a:r>
              <a:rPr lang="ko-KR" altLang="en-US" dirty="0" smtClean="0"/>
              <a:t>지구 온난화란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pPr marL="342900" indent="-342900">
              <a:buFontTx/>
              <a:buChar char="-"/>
            </a:pPr>
            <a:r>
              <a:rPr lang="ko-KR" altLang="en-US" dirty="0" smtClean="0"/>
              <a:t>일반적 의미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지구가 따뜻해지는 것</a:t>
            </a:r>
            <a:endParaRPr lang="en-US" altLang="ko-KR" dirty="0" smtClean="0"/>
          </a:p>
          <a:p>
            <a:pPr marL="342900" indent="-342900">
              <a:buFontTx/>
              <a:buChar char="-"/>
            </a:pPr>
            <a:r>
              <a:rPr lang="ko-KR" altLang="en-US" dirty="0" smtClean="0"/>
              <a:t>지구환경학적 의미</a:t>
            </a:r>
            <a:r>
              <a:rPr lang="en-US" altLang="ko-KR" dirty="0" smtClean="0"/>
              <a:t>: </a:t>
            </a:r>
            <a:r>
              <a:rPr lang="ko-KR" altLang="en-US" dirty="0" smtClean="0"/>
              <a:t>대기 오염으로 인한 온실 가스의 증가로 대기의 온도가 상승하는 것</a:t>
            </a:r>
            <a:endParaRPr lang="en-US" altLang="ko-KR" dirty="0" smtClean="0"/>
          </a:p>
          <a:p>
            <a:pPr marL="342900" indent="-342900">
              <a:buFontTx/>
              <a:buChar char="-"/>
            </a:pPr>
            <a:r>
              <a:rPr lang="ko-KR" altLang="en-US" dirty="0" smtClean="0"/>
              <a:t>대기 온도 상승은 밤낮의 변화나 계절 변화에 의한 것이 아니라 과거 </a:t>
            </a:r>
            <a:r>
              <a:rPr lang="en-US" altLang="ko-KR" dirty="0" smtClean="0"/>
              <a:t>100</a:t>
            </a:r>
            <a:r>
              <a:rPr lang="ko-KR" altLang="en-US" dirty="0" smtClean="0"/>
              <a:t>년 정도에 걸쳐 지표 부근 대기 평균 기온의 증가를 의미</a:t>
            </a:r>
            <a:endParaRPr lang="en-US" altLang="ko-KR" dirty="0" smtClean="0"/>
          </a:p>
          <a:p>
            <a:pPr marL="342900" indent="-342900">
              <a:buFontTx/>
              <a:buChar char="-"/>
            </a:pPr>
            <a:r>
              <a:rPr lang="ko-KR" altLang="en-US" dirty="0" smtClean="0"/>
              <a:t>원인</a:t>
            </a:r>
            <a:r>
              <a:rPr lang="en-US" altLang="ko-KR" dirty="0" smtClean="0"/>
              <a:t>: </a:t>
            </a:r>
            <a:r>
              <a:rPr lang="ko-KR" altLang="en-US" dirty="0" smtClean="0"/>
              <a:t>대기 오염으로 온실가스가 증가하기 때문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533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16632"/>
            <a:ext cx="6140237" cy="6190803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555776" y="188640"/>
            <a:ext cx="5112568" cy="36004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</a:rPr>
              <a:t>대기를 통과하는 전자기파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444208" y="2996952"/>
            <a:ext cx="1368152" cy="576064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전체 흡수 산란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555776" y="836712"/>
            <a:ext cx="1944216" cy="36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태양광선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70-75% </a:t>
            </a:r>
            <a:r>
              <a:rPr lang="ko-KR" altLang="en-US" sz="1200" dirty="0" smtClean="0">
                <a:solidFill>
                  <a:schemeClr val="tx1"/>
                </a:solidFill>
              </a:rPr>
              <a:t>투과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301858" y="842750"/>
            <a:ext cx="1944216" cy="36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복사열선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15-30% </a:t>
            </a:r>
            <a:r>
              <a:rPr lang="ko-KR" altLang="en-US" sz="1200" dirty="0" smtClean="0">
                <a:solidFill>
                  <a:schemeClr val="tx1"/>
                </a:solidFill>
              </a:rPr>
              <a:t>투과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876256" y="4005064"/>
            <a:ext cx="864096" cy="144016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solidFill>
                  <a:schemeClr val="tx1"/>
                </a:solidFill>
              </a:rPr>
              <a:t>수증기</a:t>
            </a:r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696236" y="4293096"/>
            <a:ext cx="1044116" cy="2160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이산화탄소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516216" y="4581128"/>
            <a:ext cx="1224136" cy="26209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산소 및 오존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724016" y="4928200"/>
            <a:ext cx="1044116" cy="2160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메탄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727368" y="5229200"/>
            <a:ext cx="1044116" cy="2160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산화질소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516216" y="5563304"/>
            <a:ext cx="1251916" cy="241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 smtClean="0">
                <a:solidFill>
                  <a:schemeClr val="tx1"/>
                </a:solidFill>
              </a:rPr>
              <a:t>레일리</a:t>
            </a:r>
            <a:r>
              <a:rPr lang="ko-KR" altLang="en-US" sz="1200" dirty="0" smtClean="0">
                <a:solidFill>
                  <a:schemeClr val="tx1"/>
                </a:solidFill>
              </a:rPr>
              <a:t> 산란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5976" y="5954831"/>
            <a:ext cx="1152128" cy="369332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mtClean="0"/>
              <a:t>파장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540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온실 가스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지구의 복사열을 흡수했다가 다시 방출하는 가스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u="sng" dirty="0" smtClean="0"/>
              <a:t>주요 온실 가스</a:t>
            </a:r>
            <a:r>
              <a:rPr lang="en-US" altLang="ko-KR" u="sng" dirty="0" smtClean="0"/>
              <a:t>		</a:t>
            </a:r>
            <a:r>
              <a:rPr lang="ko-KR" altLang="en-US" u="sng" dirty="0" smtClean="0"/>
              <a:t>온실 효과 기여 정도</a:t>
            </a:r>
            <a:endParaRPr lang="en-US" altLang="ko-KR" u="sng" dirty="0" smtClean="0"/>
          </a:p>
          <a:p>
            <a:r>
              <a:rPr lang="ko-KR" altLang="en-US" dirty="0" smtClean="0"/>
              <a:t>수증기</a:t>
            </a:r>
            <a:r>
              <a:rPr lang="en-US" altLang="ko-KR" dirty="0" smtClean="0"/>
              <a:t>(H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O)		36-72%</a:t>
            </a:r>
          </a:p>
          <a:p>
            <a:r>
              <a:rPr lang="ko-KR" altLang="en-US" dirty="0" smtClean="0"/>
              <a:t>이산화탄소</a:t>
            </a:r>
            <a:r>
              <a:rPr lang="en-US" altLang="ko-KR" dirty="0" smtClean="0"/>
              <a:t>(CO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)    	9-26%</a:t>
            </a:r>
          </a:p>
          <a:p>
            <a:r>
              <a:rPr lang="ko-KR" altLang="en-US" dirty="0" smtClean="0"/>
              <a:t>메탄</a:t>
            </a:r>
            <a:r>
              <a:rPr lang="en-US" altLang="ko-KR" dirty="0" smtClean="0"/>
              <a:t>(CH</a:t>
            </a:r>
            <a:r>
              <a:rPr lang="en-US" altLang="ko-KR" baseline="-25000" dirty="0" smtClean="0"/>
              <a:t>4</a:t>
            </a:r>
            <a:r>
              <a:rPr lang="en-US" altLang="ko-KR" dirty="0" smtClean="0"/>
              <a:t>)		4-9%</a:t>
            </a:r>
          </a:p>
          <a:p>
            <a:r>
              <a:rPr lang="ko-KR" altLang="en-US" dirty="0" smtClean="0"/>
              <a:t>오존</a:t>
            </a:r>
            <a:r>
              <a:rPr lang="en-US" altLang="ko-KR" dirty="0" smtClean="0"/>
              <a:t>(O</a:t>
            </a:r>
            <a:r>
              <a:rPr lang="en-US" altLang="ko-KR" baseline="-25000" dirty="0" smtClean="0"/>
              <a:t>3</a:t>
            </a:r>
            <a:r>
              <a:rPr lang="en-US" altLang="ko-KR" dirty="0" smtClean="0"/>
              <a:t>)		3-7%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671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81012"/>
            <a:ext cx="7620000" cy="5895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03848" y="119450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태양과 지구의 </a:t>
            </a:r>
            <a:r>
              <a:rPr lang="ko-KR" altLang="en-US" dirty="0" err="1" smtClean="0"/>
              <a:t>흑채</a:t>
            </a:r>
            <a:r>
              <a:rPr lang="ko-KR" altLang="en-US" dirty="0" smtClean="0"/>
              <a:t> 방사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99792" y="328498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태양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652120" y="515719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지구</a:t>
            </a:r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1475656" y="6525219"/>
            <a:ext cx="56703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http://www.azimuthproject.org/azimuth/show/Blog+-+a+quantum+of+warmth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5617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838200"/>
            <a:ext cx="6781800" cy="5181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3648" y="476672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온실 효과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340768" y="6403968"/>
            <a:ext cx="6462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https://commons.wikimedia.org/wiki/File:Der_nat%C3%BCrliche_Treibhauseffekt.png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34290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태양광</a:t>
            </a:r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211960" y="429309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복사파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379833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온실가스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12160" y="25649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투과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58162" y="410768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재방출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86507" y="4477018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수증기 증발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753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3457" y="1389110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온실 효과</a:t>
            </a:r>
            <a:r>
              <a:rPr lang="en-US" altLang="ko-KR" dirty="0" smtClean="0"/>
              <a:t>: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33717" y="2114098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복사파</a:t>
            </a:r>
            <a:r>
              <a:rPr lang="ko-KR" altLang="en-US" dirty="0" smtClean="0"/>
              <a:t> 반사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61805" y="1389110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온도 증가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7762" y="2140919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수증기 증가</a:t>
            </a:r>
            <a:endParaRPr lang="ko-KR" altLang="en-US" dirty="0"/>
          </a:p>
        </p:txBody>
      </p:sp>
      <p:sp>
        <p:nvSpPr>
          <p:cNvPr id="6" name="굽은 화살표 5"/>
          <p:cNvSpPr/>
          <p:nvPr/>
        </p:nvSpPr>
        <p:spPr>
          <a:xfrm>
            <a:off x="4499992" y="1410428"/>
            <a:ext cx="585853" cy="6584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굽은 화살표 6"/>
          <p:cNvSpPr/>
          <p:nvPr/>
        </p:nvSpPr>
        <p:spPr>
          <a:xfrm rot="5400000">
            <a:off x="6370849" y="1553715"/>
            <a:ext cx="643869" cy="53053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왼쪽으로 구부러진 화살표 7"/>
          <p:cNvSpPr/>
          <p:nvPr/>
        </p:nvSpPr>
        <p:spPr>
          <a:xfrm rot="5400000">
            <a:off x="5249701" y="1717485"/>
            <a:ext cx="792622" cy="23423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83457" y="4079272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냉각 효과</a:t>
            </a:r>
            <a:r>
              <a:rPr lang="en-US" altLang="ko-KR" dirty="0" smtClean="0"/>
              <a:t>: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33717" y="4782942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태양 반사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61805" y="4057954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온도 감소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50593" y="4800819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구름 및 눈 증가</a:t>
            </a:r>
            <a:endParaRPr lang="ko-KR" altLang="en-US" dirty="0"/>
          </a:p>
        </p:txBody>
      </p:sp>
      <p:sp>
        <p:nvSpPr>
          <p:cNvPr id="13" name="굽은 화살표 12"/>
          <p:cNvSpPr/>
          <p:nvPr/>
        </p:nvSpPr>
        <p:spPr>
          <a:xfrm>
            <a:off x="4499992" y="4079272"/>
            <a:ext cx="585853" cy="6584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굽은 화살표 13"/>
          <p:cNvSpPr/>
          <p:nvPr/>
        </p:nvSpPr>
        <p:spPr>
          <a:xfrm rot="5400000">
            <a:off x="6370849" y="4222559"/>
            <a:ext cx="643869" cy="53053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왼쪽으로 구부러진 화살표 14"/>
          <p:cNvSpPr/>
          <p:nvPr/>
        </p:nvSpPr>
        <p:spPr>
          <a:xfrm rot="5400000">
            <a:off x="5249701" y="4386329"/>
            <a:ext cx="792622" cy="23423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위쪽/아래쪽 화살표 15"/>
          <p:cNvSpPr/>
          <p:nvPr/>
        </p:nvSpPr>
        <p:spPr>
          <a:xfrm>
            <a:off x="2699792" y="2068912"/>
            <a:ext cx="304187" cy="172012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659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1081087"/>
            <a:ext cx="5934075" cy="469582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060847" y="6093296"/>
            <a:ext cx="50223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http://www.the-m-factory.com/portfolio/illustrated/illustrated_08.html</a:t>
            </a:r>
            <a:endParaRPr lang="ko-KR" alt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060847" y="40466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냉각효과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68843" y="1081087"/>
            <a:ext cx="31325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눈이나 얼음으로 덮인 </a:t>
            </a:r>
            <a:endParaRPr lang="en-US" altLang="ko-KR" dirty="0" smtClean="0"/>
          </a:p>
          <a:p>
            <a:r>
              <a:rPr lang="ko-KR" altLang="en-US" dirty="0" smtClean="0"/>
              <a:t>지면이 태양 빛을 좀 더 반사</a:t>
            </a:r>
            <a:endParaRPr lang="en-US" altLang="ko-KR" dirty="0" smtClean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ko-KR" altLang="en-US" dirty="0" smtClean="0">
                <a:sym typeface="Wingdings" panose="05000000000000000000" pitchFamily="2" charset="2"/>
              </a:rPr>
              <a:t>지면이 덜 데워짐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0656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334778"/>
              </p:ext>
            </p:extLst>
          </p:nvPr>
        </p:nvGraphicFramePr>
        <p:xfrm>
          <a:off x="899592" y="1916832"/>
          <a:ext cx="7632849" cy="2592284"/>
        </p:xfrm>
        <a:graphic>
          <a:graphicData uri="http://schemas.openxmlformats.org/drawingml/2006/table">
            <a:tbl>
              <a:tblPr firstRow="1" firstCol="1" bandRow="1"/>
              <a:tblGrid>
                <a:gridCol w="1159875"/>
                <a:gridCol w="1005886"/>
                <a:gridCol w="778054"/>
                <a:gridCol w="1149070"/>
                <a:gridCol w="778054"/>
                <a:gridCol w="1786641"/>
                <a:gridCol w="975269"/>
              </a:tblGrid>
              <a:tr h="504054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온실 가스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화학식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산업화 </a:t>
                      </a: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이전 농도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2012</a:t>
                      </a:r>
                      <a:r>
                        <a:rPr lang="ko-KR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년 </a:t>
                      </a: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농도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대기체류 </a:t>
                      </a: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시간</a:t>
                      </a:r>
                      <a:r>
                        <a:rPr lang="en-US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년</a:t>
                      </a:r>
                      <a:r>
                        <a:rPr lang="en-US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1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오염원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온난화 </a:t>
                      </a: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잠재력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98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이산화탄소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CO2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280 ppmv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395.4 ppmv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50-200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화석연료연소</a:t>
                      </a: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토지개간</a:t>
                      </a: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시멘트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ko-KR" sz="11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메탄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CH4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700 ppbv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1762 ppbv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12-17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화석 연료</a:t>
                      </a: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논</a:t>
                      </a: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쓰레기</a:t>
                      </a: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가축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21</a:t>
                      </a:r>
                      <a:endParaRPr lang="ko-KR" sz="11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아산화질소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N2O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275 ppbv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324 ppbv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120-150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비료</a:t>
                      </a: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산업</a:t>
                      </a: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연소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310</a:t>
                      </a:r>
                      <a:endParaRPr lang="ko-KR" sz="11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1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CFCs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CFC12 </a:t>
                      </a: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527 pptv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102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액체냉매</a:t>
                      </a: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포장재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125-152</a:t>
                      </a:r>
                      <a:endParaRPr lang="ko-KR" sz="11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1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HCFC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HCFC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210 pptv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13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액체냉매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125</a:t>
                      </a:r>
                      <a:endParaRPr lang="ko-KR" sz="11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1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과불화탄소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CF4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110 pptv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50000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알루미늄 제련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6500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1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육불화황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SF6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7.39 pptv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1000</a:t>
                      </a:r>
                      <a:endParaRPr lang="ko-KR" sz="11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100" kern="10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마그네슘 제련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23900</a:t>
                      </a:r>
                      <a:endParaRPr lang="ko-KR" sz="11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608" y="1340768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주요 온실 가스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896191" y="486916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200" dirty="0"/>
              <a:t>http://maps.grida.no/go/graphic/main-greenhouse-gases</a:t>
            </a:r>
            <a:endParaRPr lang="ko-KR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896191" y="764704"/>
            <a:ext cx="5670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5-5-2. </a:t>
            </a:r>
            <a:r>
              <a:rPr lang="ko-KR" altLang="en-US" sz="2400" dirty="0" smtClean="0"/>
              <a:t>온실 가스의 종류 및 기온의 변화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56124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5" y="278472"/>
            <a:ext cx="6191250" cy="5743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43676" y="44624"/>
            <a:ext cx="351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부문별 </a:t>
            </a:r>
            <a:r>
              <a:rPr lang="ko-KR" altLang="en-US" smtClean="0"/>
              <a:t>연간 온실가스 배출 비율</a:t>
            </a: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300192" y="127805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발전</a:t>
            </a: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516216" y="2358172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폐기물 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75133" y="2827093"/>
            <a:ext cx="1189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토지 및 </a:t>
            </a:r>
            <a:endParaRPr lang="en-US" altLang="ko-KR" dirty="0" smtClean="0"/>
          </a:p>
          <a:p>
            <a:r>
              <a:rPr lang="ko-KR" altLang="en-US" dirty="0" smtClean="0"/>
              <a:t>생체 소각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92280" y="3726324"/>
            <a:ext cx="1835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주거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상업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기타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3654316"/>
            <a:ext cx="1189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화석 연료</a:t>
            </a:r>
            <a:endParaRPr lang="en-US" altLang="ko-KR" dirty="0" smtClean="0"/>
          </a:p>
          <a:p>
            <a:r>
              <a:rPr lang="ko-KR" altLang="en-US" dirty="0" smtClean="0"/>
              <a:t>가공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285293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농업부산물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760346" y="1998132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운송수단 연료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411760" y="106202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산업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95736" y="602204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이산화탄소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211960" y="602204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메탄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868144" y="602204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아산화질소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267744" y="6513523"/>
            <a:ext cx="59584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https://commons.wikimedia.org/wiki/File:Greenhouse_Gas_by_Sector.png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395149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700087"/>
            <a:ext cx="4762500" cy="54578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188640"/>
            <a:ext cx="6691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여러 요인들을 고려한 모사 대기 온도와 실제 대기 온도의 비교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475656" y="6300027"/>
            <a:ext cx="52942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Robert A. </a:t>
            </a:r>
            <a:r>
              <a:rPr lang="en-US" altLang="ko-KR" dirty="0" smtClean="0"/>
              <a:t>Rohde</a:t>
            </a:r>
          </a:p>
          <a:p>
            <a:r>
              <a:rPr lang="en-US" altLang="ko-KR" sz="1200" dirty="0"/>
              <a:t>https://commons.wikimedia.org/wiki/File:Climate_Change_Attribution.png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1988840"/>
            <a:ext cx="461665" cy="11551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dirty="0" smtClean="0"/>
              <a:t>온도 변화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2317" y="1306375"/>
            <a:ext cx="461665" cy="26266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dirty="0" err="1" smtClean="0"/>
              <a:t>요인별</a:t>
            </a:r>
            <a:r>
              <a:rPr lang="ko-KR" altLang="en-US" dirty="0" smtClean="0"/>
              <a:t> 작동 기온 변화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91510" y="1484784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기후 변화 원인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 rot="19915728">
            <a:off x="3086121" y="1988840"/>
            <a:ext cx="837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모사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 rot="19771470">
            <a:off x="3748458" y="349829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관측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 rot="18070686">
            <a:off x="4139952" y="33477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온실가스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732240" y="399577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태양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19091" y="442782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오존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48733" y="475460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화산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 rot="1516597">
            <a:off x="3730071" y="531838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황산가스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8417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필수">
  <a:themeElements>
    <a:clrScheme name="필수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필수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2603</TotalTime>
  <Words>322</Words>
  <Application>Microsoft Office PowerPoint</Application>
  <PresentationFormat>화면 슬라이드 쇼(4:3)</PresentationFormat>
  <Paragraphs>145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맑은 고딕</vt:lpstr>
      <vt:lpstr>Arial</vt:lpstr>
      <vt:lpstr>Times New Roman</vt:lpstr>
      <vt:lpstr>Wingdings</vt:lpstr>
      <vt:lpstr>필수</vt:lpstr>
      <vt:lpstr>5-5. 지구 온난화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지구의 선물, 그 빛과 그림자 제 1장 행성 지구</dc:title>
  <dc:creator>jyy</dc:creator>
  <cp:lastModifiedBy>Jae-Young Yu</cp:lastModifiedBy>
  <cp:revision>125</cp:revision>
  <dcterms:created xsi:type="dcterms:W3CDTF">2013-09-03T00:41:18Z</dcterms:created>
  <dcterms:modified xsi:type="dcterms:W3CDTF">2017-11-21T00:13:34Z</dcterms:modified>
</cp:coreProperties>
</file>