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8" r:id="rId5"/>
    <p:sldId id="291" r:id="rId6"/>
    <p:sldId id="292" r:id="rId7"/>
    <p:sldId id="293" r:id="rId8"/>
    <p:sldId id="294" r:id="rId9"/>
    <p:sldId id="295" r:id="rId10"/>
    <p:sldId id="296" r:id="rId11"/>
    <p:sldId id="297" r:id="rId12"/>
    <p:sldId id="298" r:id="rId13"/>
    <p:sldId id="289" r:id="rId14"/>
    <p:sldId id="290" r:id="rId15"/>
    <p:sldId id="299" r:id="rId16"/>
    <p:sldId id="300" r:id="rId17"/>
    <p:sldId id="301" r:id="rId18"/>
    <p:sldId id="302" r:id="rId1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28"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2">
        <a:schemeClr val="bg2"/>
      </p:bgRef>
    </p:bg>
    <p:spTree>
      <p:nvGrpSpPr>
        <p:cNvPr id="1" name=""/>
        <p:cNvGrpSpPr/>
        <p:nvPr/>
      </p:nvGrpSpPr>
      <p:grpSpPr>
        <a:xfrm>
          <a:off x="0" y="0"/>
          <a:ext cx="0" cy="0"/>
          <a:chOff x="0" y="0"/>
          <a:chExt cx="0" cy="0"/>
        </a:xfrm>
      </p:grpSpPr>
      <p:sp>
        <p:nvSpPr>
          <p:cNvPr id="7" name="자유형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자유형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제목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30" name="날짜 개체 틀 29"/>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19" name="바닥글 개체 틀 18"/>
          <p:cNvSpPr>
            <a:spLocks noGrp="1"/>
          </p:cNvSpPr>
          <p:nvPr>
            <p:ph type="ftr" sz="quarter" idx="11"/>
          </p:nvPr>
        </p:nvSpPr>
        <p:spPr/>
        <p:txBody>
          <a:bodyPr/>
          <a:lstStyle/>
          <a:p>
            <a:endParaRPr lang="ko-KR" altLang="en-US"/>
          </a:p>
        </p:txBody>
      </p:sp>
      <p:sp>
        <p:nvSpPr>
          <p:cNvPr id="27" name="슬라이드 번호 개체 틀 2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lgn="l">
              <a:defRPr/>
            </a:lvl1pPr>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bg>
      <p:bgRef idx="1002">
        <a:schemeClr val="bg2"/>
      </p:bgRef>
    </p:bg>
    <p:spTree>
      <p:nvGrpSpPr>
        <p:cNvPr id="1" name=""/>
        <p:cNvGrpSpPr/>
        <p:nvPr/>
      </p:nvGrpSpPr>
      <p:grpSpPr>
        <a:xfrm>
          <a:off x="0" y="0"/>
          <a:ext cx="0" cy="0"/>
          <a:chOff x="0" y="0"/>
          <a:chExt cx="0" cy="0"/>
        </a:xfrm>
      </p:grpSpPr>
      <p:sp>
        <p:nvSpPr>
          <p:cNvPr id="7" name="자유형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자유형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제목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7467600" cy="1143000"/>
          </a:xfrm>
        </p:spPr>
        <p:txBody>
          <a:bodyPr/>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320"/>
            <a:ext cx="7470648" cy="1143000"/>
          </a:xfrm>
        </p:spPr>
        <p:txBody>
          <a:bodyPr anchor="ctr"/>
          <a:lstStyle>
            <a:lvl1pPr algn="l">
              <a:defRPr sz="4600"/>
            </a:lvl1pPr>
          </a:lstStyle>
          <a:p>
            <a:r>
              <a:rPr kumimoji="0" lang="ko-KR" altLang="en-US" smtClean="0"/>
              <a:t>마스터 제목 스타일 편집</a:t>
            </a:r>
            <a:endParaRPr kumimoji="0" lang="en-US"/>
          </a:p>
        </p:txBody>
      </p:sp>
      <p:sp>
        <p:nvSpPr>
          <p:cNvPr id="7" name="날짜 개체 틀 6"/>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8" name="슬라이드 번호 개체 틀 7"/>
          <p:cNvSpPr>
            <a:spLocks noGrp="1"/>
          </p:cNvSpPr>
          <p:nvPr>
            <p:ph type="sldNum" sz="quarter" idx="11"/>
          </p:nvPr>
        </p:nvSpPr>
        <p:spPr/>
        <p:txBody>
          <a:bodyPr/>
          <a:lstStyle/>
          <a:p>
            <a:fld id="{3EFA4FC9-8125-412F-9E05-5BA08FB0660C}" type="slidenum">
              <a:rPr lang="ko-KR" altLang="en-US" smtClean="0"/>
              <a:pPr/>
              <a:t>‹#›</a:t>
            </a:fld>
            <a:endParaRPr lang="ko-KR" altLang="en-US"/>
          </a:p>
        </p:txBody>
      </p:sp>
      <p:sp>
        <p:nvSpPr>
          <p:cNvPr id="9" name="바닥글 개체 틀 8"/>
          <p:cNvSpPr>
            <a:spLocks noGrp="1"/>
          </p:cNvSpPr>
          <p:nvPr>
            <p:ph type="ftr" sz="quarter" idx="12"/>
          </p:nvPr>
        </p:nvSpPr>
        <p:spPr/>
        <p:txBody>
          <a:bodyPr/>
          <a:lstStyle/>
          <a:p>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3919582-F3C0-4667-B17A-E0329B089A3B}" type="datetimeFigureOut">
              <a:rPr lang="ko-KR" altLang="en-US" smtClean="0"/>
              <a:pPr/>
              <a:t>2012-04-13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a:xfrm>
            <a:off x="8156448" y="6422064"/>
            <a:ext cx="762000" cy="365125"/>
          </a:xfrm>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ko-KR" altLang="en-US" smtClean="0"/>
              <a:t>마스터 제목 스타일 편집</a:t>
            </a:r>
            <a:endParaRPr kumimoji="0" lang="en-US"/>
          </a:p>
        </p:txBody>
      </p:sp>
      <p:sp>
        <p:nvSpPr>
          <p:cNvPr id="3" name="그림 개체 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ko-KR" altLang="en-US" smtClean="0"/>
              <a:t>그림을 추가하려면 아이콘을 클릭하십시오</a:t>
            </a:r>
            <a:endParaRPr kumimoji="0" lang="en-US" dirty="0"/>
          </a:p>
        </p:txBody>
      </p:sp>
      <p:sp>
        <p:nvSpPr>
          <p:cNvPr id="4" name="텍스트 개체 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a:xfrm>
            <a:off x="457200" y="6422064"/>
            <a:ext cx="2133600" cy="365125"/>
          </a:xfrm>
        </p:spPr>
        <p:txBody>
          <a:bodyPr/>
          <a:lstStyle/>
          <a:p>
            <a:fld id="{63919582-F3C0-4667-B17A-E0329B089A3B}" type="datetimeFigureOut">
              <a:rPr lang="ko-KR" altLang="en-US" smtClean="0"/>
              <a:pPr/>
              <a:t>2012-04-13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자유형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자유형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제목 개체 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3919582-F3C0-4667-B17A-E0329B089A3B}" type="datetimeFigureOut">
              <a:rPr lang="ko-KR" altLang="en-US" smtClean="0"/>
              <a:pPr/>
              <a:t>2012-04-13</a:t>
            </a:fld>
            <a:endParaRPr lang="ko-KR" altLang="en-US"/>
          </a:p>
        </p:txBody>
      </p:sp>
      <p:sp>
        <p:nvSpPr>
          <p:cNvPr id="22" name="바닥글 개체 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ko-KR" altLang="en-US"/>
          </a:p>
        </p:txBody>
      </p:sp>
      <p:sp>
        <p:nvSpPr>
          <p:cNvPr id="18" name="슬라이드 번호 개체 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EFA4FC9-8125-412F-9E05-5BA08FB0660C}" type="slidenum">
              <a:rPr lang="ko-KR" altLang="en-US" smtClean="0"/>
              <a:pPr/>
              <a:t>‹#›</a:t>
            </a:fld>
            <a:endParaRPr lang="ko-KR"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1"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1"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1"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1"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1"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1"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1"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1"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1"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1"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aea.or.at/programs/ri/gnip/gnipmain.ht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normAutofit/>
          </a:bodyPr>
          <a:lstStyle/>
          <a:p>
            <a:r>
              <a:rPr lang="en-US" altLang="ko-KR" dirty="0" smtClean="0"/>
              <a:t>Ch.2. </a:t>
            </a:r>
            <a:endParaRPr lang="ko-KR" altLang="en-US" dirty="0"/>
          </a:p>
        </p:txBody>
      </p:sp>
      <p:sp>
        <p:nvSpPr>
          <p:cNvPr id="5" name="내용 개체 틀 4"/>
          <p:cNvSpPr>
            <a:spLocks noGrp="1"/>
          </p:cNvSpPr>
          <p:nvPr>
            <p:ph idx="1"/>
          </p:nvPr>
        </p:nvSpPr>
        <p:spPr/>
        <p:txBody>
          <a:bodyPr>
            <a:normAutofit fontScale="92500"/>
          </a:bodyPr>
          <a:lstStyle/>
          <a:p>
            <a:r>
              <a:rPr lang="en-US" altLang="ko-KR" dirty="0" smtClean="0"/>
              <a:t>Condensation, precipitation and the meteoric water line</a:t>
            </a:r>
          </a:p>
          <a:p>
            <a:pPr lvl="1"/>
            <a:r>
              <a:rPr lang="en-US" altLang="ko-KR" dirty="0" smtClean="0"/>
              <a:t>Evaporation – kinetically controlled</a:t>
            </a:r>
          </a:p>
          <a:p>
            <a:pPr lvl="1"/>
            <a:r>
              <a:rPr lang="en-US" altLang="ko-KR" dirty="0" smtClean="0"/>
              <a:t>Condensation - (mostly) equilibrium fractionation</a:t>
            </a:r>
          </a:p>
          <a:p>
            <a:pPr lvl="1"/>
            <a:r>
              <a:rPr lang="en-US" altLang="ko-KR" dirty="0" smtClean="0"/>
              <a:t>Data from Global Network of Isotopes in </a:t>
            </a:r>
            <a:r>
              <a:rPr lang="en-US" altLang="ko-KR" dirty="0" err="1" smtClean="0"/>
              <a:t>Precipiatation</a:t>
            </a:r>
            <a:r>
              <a:rPr lang="en-US" altLang="ko-KR" dirty="0" smtClean="0"/>
              <a:t> (GNIP) by IAEA</a:t>
            </a:r>
          </a:p>
          <a:p>
            <a:pPr lvl="2"/>
            <a:r>
              <a:rPr lang="en-US" altLang="ko-KR" dirty="0" smtClean="0"/>
              <a:t>Available at </a:t>
            </a:r>
            <a:r>
              <a:rPr lang="en-US" altLang="ko-KR" dirty="0" smtClean="0">
                <a:hlinkClick r:id="rId2"/>
              </a:rPr>
              <a:t>www.iaea.or.at:80/programs/ri/gnip/gnipmain.htm</a:t>
            </a:r>
            <a:endParaRPr lang="en-US" altLang="ko-KR" dirty="0" smtClean="0"/>
          </a:p>
          <a:p>
            <a:pPr lvl="2"/>
            <a:r>
              <a:rPr lang="en-US" altLang="ko-KR" dirty="0" smtClean="0"/>
              <a:t>The regression of the data gives (</a:t>
            </a:r>
            <a:r>
              <a:rPr lang="en-US" altLang="ko-KR" dirty="0" err="1" smtClean="0"/>
              <a:t>Rozanski</a:t>
            </a:r>
            <a:r>
              <a:rPr lang="en-US" altLang="ko-KR" dirty="0" smtClean="0"/>
              <a:t> et al., 1993)</a:t>
            </a:r>
          </a:p>
          <a:p>
            <a:pPr lvl="3"/>
            <a:r>
              <a:rPr lang="en-US" altLang="ko-KR" dirty="0" err="1" smtClean="0">
                <a:latin typeface="Symbol" pitchFamily="18" charset="2"/>
              </a:rPr>
              <a:t>d</a:t>
            </a:r>
            <a:r>
              <a:rPr lang="en-US" altLang="ko-KR" dirty="0" err="1" smtClean="0"/>
              <a:t>D</a:t>
            </a:r>
            <a:r>
              <a:rPr lang="en-US" altLang="ko-KR" dirty="0" smtClean="0"/>
              <a:t>=8.17(+/-0.07)</a:t>
            </a:r>
            <a:r>
              <a:rPr lang="en-US" altLang="ko-KR" dirty="0" smtClean="0">
                <a:latin typeface="Symbol" pitchFamily="18" charset="2"/>
              </a:rPr>
              <a:t>d</a:t>
            </a:r>
            <a:r>
              <a:rPr lang="en-US" altLang="ko-KR" baseline="30000" dirty="0" smtClean="0"/>
              <a:t>18</a:t>
            </a:r>
            <a:r>
              <a:rPr lang="en-US" altLang="ko-KR" dirty="0" smtClean="0"/>
              <a:t>O + 11.27 (+/-0.65) ‰ VSMOW</a:t>
            </a:r>
          </a:p>
          <a:p>
            <a:pPr lvl="1"/>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강의\Env_Iso_GC\fig2-19.gif"/>
          <p:cNvPicPr>
            <a:picLocks noChangeAspect="1" noChangeArrowheads="1"/>
          </p:cNvPicPr>
          <p:nvPr/>
        </p:nvPicPr>
        <p:blipFill>
          <a:blip r:embed="rId2" cstate="print"/>
          <a:srcRect/>
          <a:stretch>
            <a:fillRect/>
          </a:stretch>
        </p:blipFill>
        <p:spPr bwMode="auto">
          <a:xfrm>
            <a:off x="2051720" y="116632"/>
            <a:ext cx="6006270" cy="665769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D:\강의\Env_Iso_GC\fig2-20.gif"/>
          <p:cNvPicPr>
            <a:picLocks noChangeAspect="1" noChangeArrowheads="1"/>
          </p:cNvPicPr>
          <p:nvPr/>
        </p:nvPicPr>
        <p:blipFill>
          <a:blip r:embed="rId2" cstate="print"/>
          <a:srcRect/>
          <a:stretch>
            <a:fillRect/>
          </a:stretch>
        </p:blipFill>
        <p:spPr bwMode="auto">
          <a:xfrm>
            <a:off x="683568" y="116632"/>
            <a:ext cx="7956376" cy="667390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836712"/>
            <a:ext cx="7467600" cy="5688632"/>
          </a:xfrm>
        </p:spPr>
        <p:txBody>
          <a:bodyPr>
            <a:normAutofit fontScale="92500" lnSpcReduction="10000"/>
          </a:bodyPr>
          <a:lstStyle/>
          <a:p>
            <a:r>
              <a:rPr lang="en-US" altLang="ko-KR" dirty="0" smtClean="0"/>
              <a:t>A Closer Look at Rayleigh Distillation</a:t>
            </a:r>
          </a:p>
          <a:p>
            <a:endParaRPr lang="en-US" altLang="ko-KR" dirty="0" smtClean="0"/>
          </a:p>
          <a:p>
            <a:pPr lvl="2"/>
            <a:r>
              <a:rPr lang="en-US" altLang="ko-KR" dirty="0" smtClean="0"/>
              <a:t>R=</a:t>
            </a:r>
            <a:r>
              <a:rPr lang="en-US" altLang="ko-KR" dirty="0" err="1" smtClean="0"/>
              <a:t>R</a:t>
            </a:r>
            <a:r>
              <a:rPr lang="en-US" altLang="ko-KR" baseline="-25000" dirty="0" err="1" smtClean="0"/>
              <a:t>o</a:t>
            </a:r>
            <a:r>
              <a:rPr lang="en-US" altLang="ko-KR" i="1" dirty="0" err="1" smtClean="0"/>
              <a:t>f</a:t>
            </a:r>
            <a:r>
              <a:rPr lang="en-US" altLang="ko-KR" baseline="30000" dirty="0" smtClean="0"/>
              <a:t>(</a:t>
            </a:r>
            <a:r>
              <a:rPr lang="en-US" altLang="ko-KR" baseline="30000" dirty="0" smtClean="0">
                <a:latin typeface="Symbol" pitchFamily="18" charset="2"/>
              </a:rPr>
              <a:t>a</a:t>
            </a:r>
            <a:r>
              <a:rPr lang="en-US" altLang="ko-KR" baseline="30000" dirty="0" smtClean="0"/>
              <a:t>-1)</a:t>
            </a:r>
          </a:p>
          <a:p>
            <a:pPr lvl="2"/>
            <a:r>
              <a:rPr lang="en-US" altLang="ko-KR" dirty="0" smtClean="0"/>
              <a:t>For </a:t>
            </a:r>
            <a:r>
              <a:rPr lang="en-US" altLang="ko-KR" dirty="0" smtClean="0"/>
              <a:t>the example of </a:t>
            </a:r>
            <a:r>
              <a:rPr lang="en-US" altLang="ko-KR" baseline="30000" dirty="0" smtClean="0"/>
              <a:t>18</a:t>
            </a:r>
            <a:r>
              <a:rPr lang="en-US" altLang="ko-KR" dirty="0" smtClean="0"/>
              <a:t>O in evaporating water, this would be: </a:t>
            </a:r>
          </a:p>
          <a:p>
            <a:pPr lvl="2"/>
            <a:r>
              <a:rPr lang="en-US" altLang="ko-KR" dirty="0" smtClean="0"/>
              <a:t> </a:t>
            </a:r>
          </a:p>
          <a:p>
            <a:pPr lvl="2"/>
            <a:r>
              <a:rPr lang="en-US" altLang="ko-KR" dirty="0" smtClean="0"/>
              <a:t> This form of the Rayleigh equation is more easily used when expressed in </a:t>
            </a:r>
            <a:r>
              <a:rPr lang="en-US" altLang="ko-KR" dirty="0" smtClean="0">
                <a:latin typeface="Symbol" pitchFamily="18" charset="2"/>
              </a:rPr>
              <a:t>d</a:t>
            </a:r>
            <a:r>
              <a:rPr lang="en-US" altLang="ko-KR" dirty="0" smtClean="0"/>
              <a:t>–‰ notation. Converting the isotope ratios to </a:t>
            </a:r>
            <a:r>
              <a:rPr lang="en-US" altLang="ko-KR" dirty="0" smtClean="0">
                <a:latin typeface="Symbol" pitchFamily="18" charset="2"/>
              </a:rPr>
              <a:t>d</a:t>
            </a:r>
            <a:r>
              <a:rPr lang="en-US" altLang="ko-KR" dirty="0" smtClean="0"/>
              <a:t> values gives: </a:t>
            </a:r>
          </a:p>
          <a:p>
            <a:pPr lvl="2"/>
            <a:r>
              <a:rPr lang="en-US" altLang="ko-KR" dirty="0" smtClean="0"/>
              <a:t> </a:t>
            </a:r>
          </a:p>
          <a:p>
            <a:pPr lvl="2"/>
            <a:r>
              <a:rPr lang="en-US" altLang="ko-KR" dirty="0" smtClean="0"/>
              <a:t>When the </a:t>
            </a:r>
            <a:r>
              <a:rPr lang="en-US" altLang="ko-KR" dirty="0" smtClean="0">
                <a:latin typeface="Symbol" pitchFamily="18" charset="2"/>
              </a:rPr>
              <a:t>d</a:t>
            </a:r>
            <a:r>
              <a:rPr lang="en-US" altLang="ko-KR" dirty="0" smtClean="0"/>
              <a:t>-values are small (i.e. close to the reference VSMOW), this equation can be simplified to: </a:t>
            </a:r>
          </a:p>
          <a:p>
            <a:pPr lvl="2"/>
            <a:r>
              <a:rPr lang="en-US" altLang="ko-KR" dirty="0" smtClean="0">
                <a:latin typeface="Symbol" pitchFamily="18" charset="2"/>
              </a:rPr>
              <a:t>d</a:t>
            </a:r>
            <a:r>
              <a:rPr lang="en-US" altLang="ko-KR" dirty="0" smtClean="0"/>
              <a:t> – </a:t>
            </a:r>
            <a:r>
              <a:rPr lang="en-US" altLang="ko-KR" dirty="0" smtClean="0">
                <a:latin typeface="Symbol" pitchFamily="18" charset="2"/>
              </a:rPr>
              <a:t>d</a:t>
            </a:r>
            <a:r>
              <a:rPr lang="en-US" altLang="ko-KR" baseline="-25000" dirty="0" smtClean="0"/>
              <a:t>o</a:t>
            </a:r>
            <a:r>
              <a:rPr lang="en-US" altLang="ko-KR" dirty="0" smtClean="0"/>
              <a:t> ≈ 10</a:t>
            </a:r>
            <a:r>
              <a:rPr lang="en-US" altLang="ko-KR" baseline="30000" dirty="0" smtClean="0"/>
              <a:t>3</a:t>
            </a:r>
            <a:r>
              <a:rPr lang="en-US" altLang="ko-KR" dirty="0" smtClean="0"/>
              <a:t> (</a:t>
            </a:r>
            <a:r>
              <a:rPr lang="en-US" altLang="ko-KR" dirty="0" smtClean="0">
                <a:latin typeface="Symbol" pitchFamily="18" charset="2"/>
              </a:rPr>
              <a:t>a</a:t>
            </a:r>
            <a:r>
              <a:rPr lang="en-US" altLang="ko-KR" dirty="0" smtClean="0"/>
              <a:t> – 1) · </a:t>
            </a:r>
            <a:r>
              <a:rPr lang="en-US" altLang="ko-KR" dirty="0" err="1" smtClean="0"/>
              <a:t>ln</a:t>
            </a:r>
            <a:r>
              <a:rPr lang="en-US" altLang="ko-KR" dirty="0" smtClean="0"/>
              <a:t> </a:t>
            </a:r>
            <a:r>
              <a:rPr lang="en-US" altLang="ko-KR" i="1" dirty="0" smtClean="0"/>
              <a:t>f</a:t>
            </a:r>
            <a:r>
              <a:rPr lang="en-US" altLang="ko-KR" dirty="0" smtClean="0"/>
              <a:t>    or </a:t>
            </a:r>
          </a:p>
          <a:p>
            <a:pPr lvl="2"/>
            <a:r>
              <a:rPr lang="en-US" altLang="ko-KR" dirty="0" smtClean="0">
                <a:latin typeface="Symbol" pitchFamily="18" charset="2"/>
              </a:rPr>
              <a:t>d</a:t>
            </a:r>
            <a:r>
              <a:rPr lang="en-US" altLang="ko-KR" dirty="0" smtClean="0"/>
              <a:t> – </a:t>
            </a:r>
            <a:r>
              <a:rPr lang="en-US" altLang="ko-KR" dirty="0" smtClean="0">
                <a:latin typeface="Symbol" pitchFamily="18" charset="2"/>
              </a:rPr>
              <a:t>d</a:t>
            </a:r>
            <a:r>
              <a:rPr lang="en-US" altLang="ko-KR" baseline="-25000" dirty="0" smtClean="0"/>
              <a:t>o</a:t>
            </a:r>
            <a:r>
              <a:rPr lang="en-US" altLang="ko-KR" dirty="0" smtClean="0"/>
              <a:t> ≈ </a:t>
            </a:r>
            <a:r>
              <a:rPr lang="en-US" altLang="ko-KR" dirty="0" smtClean="0">
                <a:latin typeface="Symbol" pitchFamily="18" charset="2"/>
              </a:rPr>
              <a:t>e</a:t>
            </a:r>
            <a:r>
              <a:rPr lang="en-US" altLang="ko-KR" dirty="0" smtClean="0"/>
              <a:t> · </a:t>
            </a:r>
            <a:r>
              <a:rPr lang="en-US" altLang="ko-KR" dirty="0" err="1" smtClean="0"/>
              <a:t>ln</a:t>
            </a:r>
            <a:r>
              <a:rPr lang="en-US" altLang="ko-KR" dirty="0" smtClean="0"/>
              <a:t> </a:t>
            </a:r>
            <a:r>
              <a:rPr lang="en-US" altLang="ko-KR" i="1" dirty="0" smtClean="0"/>
              <a:t>f</a:t>
            </a:r>
            <a:r>
              <a:rPr lang="en-US" altLang="ko-KR" dirty="0" smtClean="0"/>
              <a:t> </a:t>
            </a:r>
          </a:p>
          <a:p>
            <a:endParaRPr lang="ko-KR" altLang="en-US" dirty="0"/>
          </a:p>
        </p:txBody>
      </p:sp>
      <p:pic>
        <p:nvPicPr>
          <p:cNvPr id="5" name="Picture 2" descr="http://www.science.uottawa.ca/eih/ch2/Image328.gif"/>
          <p:cNvPicPr>
            <a:picLocks noChangeAspect="1" noChangeArrowheads="1"/>
          </p:cNvPicPr>
          <p:nvPr/>
        </p:nvPicPr>
        <p:blipFill>
          <a:blip r:embed="rId2" cstate="print"/>
          <a:srcRect/>
          <a:stretch>
            <a:fillRect/>
          </a:stretch>
        </p:blipFill>
        <p:spPr bwMode="auto">
          <a:xfrm>
            <a:off x="3059832" y="2492896"/>
            <a:ext cx="1724025" cy="523875"/>
          </a:xfrm>
          <a:prstGeom prst="rect">
            <a:avLst/>
          </a:prstGeom>
          <a:noFill/>
        </p:spPr>
      </p:pic>
      <p:pic>
        <p:nvPicPr>
          <p:cNvPr id="6" name="Picture 4" descr="http://www.science.uottawa.ca/eih/ch2/Image329.gif"/>
          <p:cNvPicPr>
            <a:picLocks noChangeAspect="1" noChangeArrowheads="1"/>
          </p:cNvPicPr>
          <p:nvPr/>
        </p:nvPicPr>
        <p:blipFill>
          <a:blip r:embed="rId3" cstate="print"/>
          <a:srcRect/>
          <a:stretch>
            <a:fillRect/>
          </a:stretch>
        </p:blipFill>
        <p:spPr bwMode="auto">
          <a:xfrm>
            <a:off x="6156176" y="3933056"/>
            <a:ext cx="2314575" cy="457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8280920" cy="5544616"/>
          </a:xfrm>
        </p:spPr>
        <p:txBody>
          <a:bodyPr>
            <a:normAutofit fontScale="85000" lnSpcReduction="20000"/>
          </a:bodyPr>
          <a:lstStyle/>
          <a:p>
            <a:pPr lvl="2"/>
            <a:r>
              <a:rPr lang="en-US" altLang="ko-KR" dirty="0" smtClean="0"/>
              <a:t>Using a generic isotope with an arbitrary initial value (</a:t>
            </a:r>
            <a:r>
              <a:rPr lang="en-US" altLang="ko-KR" dirty="0" smtClean="0">
                <a:latin typeface="Symbol" pitchFamily="18" charset="2"/>
              </a:rPr>
              <a:t>d</a:t>
            </a:r>
            <a:r>
              <a:rPr lang="en-US" altLang="ko-KR" baseline="-25000" dirty="0" smtClean="0"/>
              <a:t>o-react</a:t>
            </a:r>
            <a:r>
              <a:rPr lang="en-US" altLang="ko-KR" dirty="0" smtClean="0"/>
              <a:t>) and fractionation factor (</a:t>
            </a:r>
            <a:r>
              <a:rPr lang="en-US" altLang="ko-KR" dirty="0" err="1" smtClean="0">
                <a:latin typeface="Symbol" pitchFamily="18" charset="2"/>
              </a:rPr>
              <a:t>e</a:t>
            </a:r>
            <a:r>
              <a:rPr lang="en-US" altLang="ko-KR" baseline="-25000" dirty="0" err="1" smtClean="0"/>
              <a:t>prod</a:t>
            </a:r>
            <a:r>
              <a:rPr lang="en-US" altLang="ko-KR" baseline="-25000" dirty="0" smtClean="0"/>
              <a:t>-react</a:t>
            </a:r>
            <a:r>
              <a:rPr lang="en-US" altLang="ko-KR" dirty="0" smtClean="0"/>
              <a:t>), a Rayleigh distillation can be plotted (Fig. 2-21). </a:t>
            </a:r>
          </a:p>
          <a:p>
            <a:pPr lvl="2"/>
            <a:r>
              <a:rPr lang="en-US" altLang="ko-KR" dirty="0" smtClean="0"/>
              <a:t>The evolution observed in the reactant reservoir during a Rayleigh distillation will also be seen in the product reservoir (Fig. 2-21). However, we can consider this evolution in the reaction product as either an instantaneous product (open system) or as an accumulating product reservoir (closed system). In an open system, the product is instantaneously removed from the system and does not mix with subsequent reaction products (e.g. ice from the freezing of water). In a closed system, the product forms a growing and well-mixed reservoir (e.g. H</a:t>
            </a:r>
            <a:r>
              <a:rPr lang="en-US" altLang="ko-KR" baseline="-25000" dirty="0" smtClean="0"/>
              <a:t>2</a:t>
            </a:r>
            <a:r>
              <a:rPr lang="en-US" altLang="ko-KR" dirty="0" smtClean="0"/>
              <a:t>S accumulating in a groundwater during </a:t>
            </a:r>
            <a:r>
              <a:rPr lang="en-US" altLang="ko-KR" dirty="0" err="1" smtClean="0"/>
              <a:t>sulphate</a:t>
            </a:r>
            <a:r>
              <a:rPr lang="en-US" altLang="ko-KR" dirty="0" smtClean="0"/>
              <a:t> reduction). </a:t>
            </a:r>
          </a:p>
          <a:p>
            <a:pPr lvl="2"/>
            <a:r>
              <a:rPr lang="en-US" altLang="ko-KR" dirty="0" smtClean="0"/>
              <a:t>The isotopic composition of the product reservoir under closed system conditions is derived from the isotopic composition of the entire system, which is equal to the initial value of the reactant reservoir, .At any point during the reaction, the isotopic composition of the two reservoirs obeys the mass-balance equation: </a:t>
            </a:r>
            <a:endParaRPr lang="en-US" altLang="ko-K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8280920" cy="5544616"/>
          </a:xfrm>
        </p:spPr>
        <p:txBody>
          <a:bodyPr>
            <a:normAutofit/>
          </a:bodyPr>
          <a:lstStyle/>
          <a:p>
            <a:pPr lvl="2"/>
            <a:r>
              <a:rPr lang="en-US" altLang="ko-KR" dirty="0" smtClean="0">
                <a:latin typeface="Symbol" pitchFamily="18" charset="2"/>
              </a:rPr>
              <a:t>d</a:t>
            </a:r>
            <a:r>
              <a:rPr lang="en-US" altLang="ko-KR" baseline="-25000" dirty="0" smtClean="0"/>
              <a:t>o–react</a:t>
            </a:r>
            <a:r>
              <a:rPr lang="en-US" altLang="ko-KR" dirty="0" smtClean="0"/>
              <a:t> = </a:t>
            </a:r>
            <a:r>
              <a:rPr lang="en-US" altLang="ko-KR" i="1" dirty="0" smtClean="0"/>
              <a:t>f</a:t>
            </a:r>
            <a:r>
              <a:rPr lang="en-US" altLang="ko-KR" dirty="0" smtClean="0"/>
              <a:t> · </a:t>
            </a:r>
            <a:r>
              <a:rPr lang="en-US" altLang="ko-KR" dirty="0" err="1" smtClean="0">
                <a:latin typeface="Symbol" pitchFamily="18" charset="2"/>
              </a:rPr>
              <a:t>d</a:t>
            </a:r>
            <a:r>
              <a:rPr lang="en-US" altLang="ko-KR" baseline="-25000" dirty="0" err="1" smtClean="0"/>
              <a:t>react</a:t>
            </a:r>
            <a:r>
              <a:rPr lang="en-US" altLang="ko-KR" dirty="0" smtClean="0"/>
              <a:t> + (1 – </a:t>
            </a:r>
            <a:r>
              <a:rPr lang="en-US" altLang="ko-KR" i="1" dirty="0" smtClean="0"/>
              <a:t>f</a:t>
            </a:r>
            <a:r>
              <a:rPr lang="en-US" altLang="ko-KR" dirty="0" smtClean="0"/>
              <a:t>) · </a:t>
            </a:r>
            <a:r>
              <a:rPr lang="en-US" altLang="ko-KR" dirty="0" err="1" smtClean="0">
                <a:latin typeface="Symbol" pitchFamily="18" charset="2"/>
              </a:rPr>
              <a:t>d</a:t>
            </a:r>
            <a:r>
              <a:rPr lang="en-US" altLang="ko-KR" baseline="-25000" dirty="0" err="1" smtClean="0"/>
              <a:t>prod</a:t>
            </a:r>
            <a:r>
              <a:rPr lang="en-US" altLang="ko-KR" baseline="-25000" dirty="0" smtClean="0"/>
              <a:t>–reservoir</a:t>
            </a:r>
          </a:p>
          <a:p>
            <a:pPr lvl="2"/>
            <a:r>
              <a:rPr lang="en-US" altLang="ko-KR" dirty="0" smtClean="0"/>
              <a:t>Recalling that: </a:t>
            </a:r>
          </a:p>
          <a:p>
            <a:pPr lvl="3"/>
            <a:r>
              <a:rPr lang="en-US" altLang="ko-KR" dirty="0" err="1" smtClean="0">
                <a:latin typeface="Symbol" pitchFamily="18" charset="2"/>
              </a:rPr>
              <a:t>d</a:t>
            </a:r>
            <a:r>
              <a:rPr lang="en-US" altLang="ko-KR" baseline="-25000" dirty="0" err="1" smtClean="0"/>
              <a:t>react</a:t>
            </a:r>
            <a:r>
              <a:rPr lang="en-US" altLang="ko-KR" dirty="0" smtClean="0"/>
              <a:t> = </a:t>
            </a:r>
            <a:r>
              <a:rPr lang="en-US" altLang="ko-KR" dirty="0" smtClean="0">
                <a:latin typeface="Symbol" pitchFamily="18" charset="2"/>
              </a:rPr>
              <a:t>d</a:t>
            </a:r>
            <a:r>
              <a:rPr lang="en-US" altLang="ko-KR" baseline="-25000" dirty="0" smtClean="0"/>
              <a:t>o–react</a:t>
            </a:r>
            <a:r>
              <a:rPr lang="en-US" altLang="ko-KR" dirty="0" smtClean="0"/>
              <a:t> + </a:t>
            </a:r>
            <a:r>
              <a:rPr lang="en-US" altLang="ko-KR" dirty="0" smtClean="0">
                <a:latin typeface="Symbol" pitchFamily="18" charset="2"/>
              </a:rPr>
              <a:t>e</a:t>
            </a:r>
            <a:r>
              <a:rPr lang="en-US" altLang="ko-KR" dirty="0" smtClean="0"/>
              <a:t> · </a:t>
            </a:r>
            <a:r>
              <a:rPr lang="en-US" altLang="ko-KR" dirty="0" err="1" smtClean="0"/>
              <a:t>ln</a:t>
            </a:r>
            <a:r>
              <a:rPr lang="en-US" altLang="ko-KR" dirty="0" smtClean="0"/>
              <a:t> </a:t>
            </a:r>
            <a:r>
              <a:rPr lang="en-US" altLang="ko-KR" i="1" dirty="0" smtClean="0"/>
              <a:t>f</a:t>
            </a:r>
          </a:p>
          <a:p>
            <a:pPr lvl="2"/>
            <a:r>
              <a:rPr lang="en-US" altLang="ko-KR" dirty="0" smtClean="0"/>
              <a:t>the mean isotopic composition of the product reservoir (</a:t>
            </a:r>
            <a:r>
              <a:rPr lang="en-US" altLang="ko-KR" dirty="0" err="1" smtClean="0">
                <a:latin typeface="Symbol" pitchFamily="18" charset="2"/>
              </a:rPr>
              <a:t>d</a:t>
            </a:r>
            <a:r>
              <a:rPr lang="en-US" altLang="ko-KR" baseline="-25000" dirty="0" err="1" smtClean="0"/>
              <a:t>prod</a:t>
            </a:r>
            <a:r>
              <a:rPr lang="en-US" altLang="ko-KR" baseline="-25000" dirty="0" smtClean="0"/>
              <a:t>-reservoir</a:t>
            </a:r>
            <a:r>
              <a:rPr lang="en-US" altLang="ko-KR" dirty="0" smtClean="0"/>
              <a:t>) can be determined: </a:t>
            </a:r>
            <a:endParaRPr lang="en-US" altLang="ko-KR" dirty="0"/>
          </a:p>
        </p:txBody>
      </p:sp>
      <p:pic>
        <p:nvPicPr>
          <p:cNvPr id="1026" name="Picture 2" descr="http://www.science.uottawa.ca/eih/ch2/Image332.gif"/>
          <p:cNvPicPr>
            <a:picLocks noChangeAspect="1" noChangeArrowheads="1"/>
          </p:cNvPicPr>
          <p:nvPr/>
        </p:nvPicPr>
        <p:blipFill>
          <a:blip r:embed="rId2" cstate="print"/>
          <a:srcRect/>
          <a:stretch>
            <a:fillRect/>
          </a:stretch>
        </p:blipFill>
        <p:spPr bwMode="auto">
          <a:xfrm>
            <a:off x="1619672" y="2996952"/>
            <a:ext cx="2219325" cy="4857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836712"/>
            <a:ext cx="7467600" cy="5688632"/>
          </a:xfrm>
        </p:spPr>
        <p:txBody>
          <a:bodyPr>
            <a:normAutofit/>
          </a:bodyPr>
          <a:lstStyle/>
          <a:p>
            <a:r>
              <a:rPr lang="en-US" altLang="ko-KR" dirty="0" smtClean="0"/>
              <a:t>Effects of Extreme Evaporation</a:t>
            </a:r>
          </a:p>
          <a:p>
            <a:pPr lvl="1"/>
            <a:endParaRPr lang="en-US" altLang="ko-KR" dirty="0" smtClean="0"/>
          </a:p>
          <a:p>
            <a:pPr lvl="1"/>
            <a:r>
              <a:rPr lang="en-US" altLang="ko-KR" dirty="0" smtClean="0"/>
              <a:t>Evaporation in Lakes</a:t>
            </a:r>
          </a:p>
          <a:p>
            <a:pPr lvl="2"/>
            <a:r>
              <a:rPr lang="en-US" altLang="ko-KR" dirty="0" smtClean="0"/>
              <a:t>Can be used in the mass balance study of lakes </a:t>
            </a:r>
            <a:r>
              <a:rPr lang="en-US" altLang="ko-KR" dirty="0" smtClean="0">
                <a:sym typeface="Wingdings" pitchFamily="2" charset="2"/>
              </a:rPr>
              <a:t> Pan test is critical</a:t>
            </a:r>
            <a:endParaRPr lang="ko-KR" altLang="en-US" dirty="0"/>
          </a:p>
        </p:txBody>
      </p:sp>
      <p:pic>
        <p:nvPicPr>
          <p:cNvPr id="26626" name="Picture 2" descr="D:\강의\Env_Iso_GC\fig2-23.gif"/>
          <p:cNvPicPr>
            <a:picLocks noChangeAspect="1" noChangeArrowheads="1"/>
          </p:cNvPicPr>
          <p:nvPr/>
        </p:nvPicPr>
        <p:blipFill>
          <a:blip r:embed="rId2" cstate="print"/>
          <a:srcRect/>
          <a:stretch>
            <a:fillRect/>
          </a:stretch>
        </p:blipFill>
        <p:spPr bwMode="auto">
          <a:xfrm>
            <a:off x="1331640" y="3212976"/>
            <a:ext cx="6342049" cy="345638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D:\강의\Env_Iso_GC\fig2-24.gif"/>
          <p:cNvPicPr>
            <a:picLocks noChangeAspect="1" noChangeArrowheads="1"/>
          </p:cNvPicPr>
          <p:nvPr/>
        </p:nvPicPr>
        <p:blipFill>
          <a:blip r:embed="rId2" cstate="print"/>
          <a:srcRect/>
          <a:stretch>
            <a:fillRect/>
          </a:stretch>
        </p:blipFill>
        <p:spPr bwMode="auto">
          <a:xfrm>
            <a:off x="683568" y="404664"/>
            <a:ext cx="8009849" cy="606472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Evaporation of brines</a:t>
            </a:r>
          </a:p>
          <a:p>
            <a:pPr lvl="2"/>
            <a:r>
              <a:rPr lang="en-US" altLang="ko-KR" dirty="0" smtClean="0">
                <a:sym typeface="Wingdings" pitchFamily="2" charset="2"/>
              </a:rPr>
              <a:t>The effect of solutes – decreasing activity  decrease water saturation in the boundary layer</a:t>
            </a:r>
          </a:p>
          <a:p>
            <a:pPr lvl="2"/>
            <a:r>
              <a:rPr lang="en-US" altLang="ko-KR" dirty="0" smtClean="0">
                <a:sym typeface="Wingdings" pitchFamily="2" charset="2"/>
              </a:rPr>
              <a:t>Ion hydration</a:t>
            </a:r>
          </a:p>
          <a:p>
            <a:pPr lvl="2"/>
            <a:r>
              <a:rPr lang="en-US" altLang="ko-KR" dirty="0" smtClean="0">
                <a:sym typeface="Wingdings" pitchFamily="2" charset="2"/>
              </a:rPr>
              <a:t>Mineral precipitation</a:t>
            </a:r>
          </a:p>
          <a:p>
            <a:pPr lvl="2">
              <a:buNone/>
            </a:pPr>
            <a:endParaRPr lang="en-US" altLang="ko-KR" dirty="0" smtClean="0">
              <a:sym typeface="Wingdings" pitchFamily="2" charset="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D:\강의\Env_Iso_GC\fig2-25.gif"/>
          <p:cNvPicPr>
            <a:picLocks noChangeAspect="1" noChangeArrowheads="1"/>
          </p:cNvPicPr>
          <p:nvPr/>
        </p:nvPicPr>
        <p:blipFill>
          <a:blip r:embed="rId2" cstate="print"/>
          <a:srcRect/>
          <a:stretch>
            <a:fillRect/>
          </a:stretch>
        </p:blipFill>
        <p:spPr bwMode="auto">
          <a:xfrm>
            <a:off x="323528" y="620688"/>
            <a:ext cx="8574732" cy="53243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Rainout and Rayleigh distillation</a:t>
            </a:r>
            <a:endParaRPr lang="en-US" altLang="ko-KR" dirty="0" smtClean="0">
              <a:sym typeface="Wingdings" pitchFamily="2" charset="2"/>
            </a:endParaRPr>
          </a:p>
          <a:p>
            <a:pPr lvl="2"/>
            <a:r>
              <a:rPr lang="en-US" altLang="ko-KR" dirty="0" smtClean="0">
                <a:sym typeface="Wingdings" pitchFamily="2" charset="2"/>
              </a:rPr>
              <a:t>How does it rain?</a:t>
            </a:r>
          </a:p>
          <a:p>
            <a:pPr lvl="2"/>
            <a:r>
              <a:rPr lang="en-US" altLang="ko-KR" dirty="0" smtClean="0">
                <a:sym typeface="Wingdings" pitchFamily="2" charset="2"/>
              </a:rPr>
              <a:t>“Rainout”: the process cooling &amp; loosing the </a:t>
            </a:r>
            <a:r>
              <a:rPr lang="en-US" altLang="ko-KR" dirty="0" err="1" smtClean="0">
                <a:sym typeface="Wingdings" pitchFamily="2" charset="2"/>
              </a:rPr>
              <a:t>vapour</a:t>
            </a:r>
            <a:r>
              <a:rPr lang="en-US" altLang="ko-KR" dirty="0" smtClean="0">
                <a:sym typeface="Wingdings" pitchFamily="2" charset="2"/>
              </a:rPr>
              <a:t> as precipitation along the migration pathways from it’s source  distills heavier isotopes from the </a:t>
            </a:r>
            <a:r>
              <a:rPr lang="en-US" altLang="ko-KR" dirty="0" err="1" smtClean="0">
                <a:sym typeface="Wingdings" pitchFamily="2" charset="2"/>
              </a:rPr>
              <a:t>vapour</a:t>
            </a:r>
            <a:r>
              <a:rPr lang="en-US" altLang="ko-KR" dirty="0" smtClean="0">
                <a:sym typeface="Wingdings" pitchFamily="2" charset="2"/>
              </a:rPr>
              <a:t>  </a:t>
            </a:r>
            <a:r>
              <a:rPr lang="en-US" altLang="ko-KR" dirty="0" err="1" smtClean="0">
                <a:sym typeface="Wingdings" pitchFamily="2" charset="2"/>
              </a:rPr>
              <a:t>vapour</a:t>
            </a:r>
            <a:r>
              <a:rPr lang="en-US" altLang="ko-KR" dirty="0" smtClean="0">
                <a:sym typeface="Wingdings" pitchFamily="2" charset="2"/>
              </a:rPr>
              <a:t> progressively becomes depleted  Rayleigh-type distillation</a:t>
            </a:r>
          </a:p>
          <a:p>
            <a:pPr lvl="3"/>
            <a:r>
              <a:rPr lang="en-US" altLang="ko-KR" dirty="0" smtClean="0"/>
              <a:t>R = R</a:t>
            </a:r>
            <a:r>
              <a:rPr lang="en-US" altLang="ko-KR" baseline="-25000" dirty="0" smtClean="0"/>
              <a:t>o</a:t>
            </a:r>
            <a:r>
              <a:rPr lang="en-US" altLang="ko-KR" i="1" dirty="0" smtClean="0"/>
              <a:t> f </a:t>
            </a:r>
            <a:r>
              <a:rPr lang="en-US" altLang="ko-KR" baseline="30000" dirty="0" smtClean="0"/>
              <a:t>(</a:t>
            </a:r>
            <a:r>
              <a:rPr lang="en-US" altLang="ko-KR" baseline="30000" dirty="0" smtClean="0">
                <a:latin typeface="Symbol" pitchFamily="18" charset="2"/>
              </a:rPr>
              <a:t>a</a:t>
            </a:r>
            <a:r>
              <a:rPr lang="en-US" altLang="ko-KR" baseline="30000" dirty="0" smtClean="0"/>
              <a:t>–1)</a:t>
            </a:r>
            <a:endParaRPr lang="en-US" altLang="ko-KR" dirty="0" smtClean="0">
              <a:sym typeface="Wingdings" pitchFamily="2" charset="2"/>
            </a:endParaRPr>
          </a:p>
          <a:p>
            <a:pPr lvl="2"/>
            <a:r>
              <a:rPr lang="en-US" altLang="ko-KR" dirty="0" smtClean="0">
                <a:sym typeface="Wingdings" pitchFamily="2" charset="2"/>
              </a:rPr>
              <a:t>Rainout is an evolution towards colder and </a:t>
            </a:r>
            <a:r>
              <a:rPr lang="en-US" altLang="ko-KR" dirty="0" err="1" smtClean="0">
                <a:sym typeface="Wingdings" pitchFamily="2" charset="2"/>
              </a:rPr>
              <a:t>isotopically</a:t>
            </a:r>
            <a:r>
              <a:rPr lang="en-US" altLang="ko-KR" dirty="0" smtClean="0">
                <a:sym typeface="Wingdings" pitchFamily="2" charset="2"/>
              </a:rPr>
              <a:t>-depleted precipitation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science.uottawa.ca/eih/ch2/Image327.gif"/>
          <p:cNvPicPr>
            <a:picLocks noChangeAspect="1" noChangeArrowheads="1"/>
          </p:cNvPicPr>
          <p:nvPr/>
        </p:nvPicPr>
        <p:blipFill>
          <a:blip r:embed="rId2" cstate="print"/>
          <a:srcRect/>
          <a:stretch>
            <a:fillRect/>
          </a:stretch>
        </p:blipFill>
        <p:spPr bwMode="auto">
          <a:xfrm>
            <a:off x="1403648" y="836712"/>
            <a:ext cx="6772275" cy="4286250"/>
          </a:xfrm>
          <a:prstGeom prst="rect">
            <a:avLst/>
          </a:prstGeom>
          <a:noFill/>
        </p:spPr>
      </p:pic>
      <p:sp>
        <p:nvSpPr>
          <p:cNvPr id="7" name="직사각형 6"/>
          <p:cNvSpPr/>
          <p:nvPr/>
        </p:nvSpPr>
        <p:spPr>
          <a:xfrm>
            <a:off x="1403648" y="5229200"/>
            <a:ext cx="6768752" cy="861774"/>
          </a:xfrm>
          <a:prstGeom prst="rect">
            <a:avLst/>
          </a:prstGeom>
        </p:spPr>
        <p:txBody>
          <a:bodyPr wrap="square">
            <a:spAutoFit/>
          </a:bodyPr>
          <a:lstStyle/>
          <a:p>
            <a:r>
              <a:rPr lang="en-US" altLang="ko-KR" sz="1000" i="1" dirty="0" smtClean="0"/>
              <a:t>Fig. 2-13 The change in the </a:t>
            </a:r>
            <a:r>
              <a:rPr lang="en-US" altLang="ko-KR" sz="1000" i="1" baseline="30000" dirty="0" smtClean="0"/>
              <a:t>18</a:t>
            </a:r>
            <a:r>
              <a:rPr lang="en-US" altLang="ko-KR" sz="1000" i="1" dirty="0" smtClean="0"/>
              <a:t>O content of rainfall according to a Rayleigh distillation, starting with d</a:t>
            </a:r>
            <a:r>
              <a:rPr lang="en-US" altLang="ko-KR" sz="1000" i="1" baseline="30000" dirty="0" smtClean="0"/>
              <a:t>18</a:t>
            </a:r>
            <a:r>
              <a:rPr lang="en-US" altLang="ko-KR" sz="1000" i="1" dirty="0" smtClean="0"/>
              <a:t>O</a:t>
            </a:r>
            <a:r>
              <a:rPr lang="en-US" altLang="ko-KR" sz="1000" i="1" baseline="-25000" dirty="0" smtClean="0"/>
              <a:t>vapour</a:t>
            </a:r>
            <a:r>
              <a:rPr lang="en-US" altLang="ko-KR" sz="1000" i="1" dirty="0" smtClean="0"/>
              <a:t> = -11‰, temperature = 25&amp;deg;C, and a final temperature of –30&amp;deg;C. Note that at 0&amp;deg;C, fractionation between snow and water </a:t>
            </a:r>
            <a:r>
              <a:rPr lang="en-US" altLang="ko-KR" sz="1000" i="1" dirty="0" err="1" smtClean="0"/>
              <a:t>vapour</a:t>
            </a:r>
            <a:r>
              <a:rPr lang="en-US" altLang="ko-KR" sz="1000" i="1" dirty="0" smtClean="0"/>
              <a:t> replaces rain-</a:t>
            </a:r>
            <a:r>
              <a:rPr lang="en-US" altLang="ko-KR" sz="1000" i="1" dirty="0" err="1" smtClean="0"/>
              <a:t>vapour</a:t>
            </a:r>
            <a:r>
              <a:rPr lang="en-US" altLang="ko-KR" sz="1000" i="1" dirty="0" smtClean="0"/>
              <a:t> fractionation. The fraction remaining has been calculated from the decrease in moisture carrying capacity of air at lower temperatures, starting at 25&amp;deg;C (from calculations for Fig. 2-4). Dashed lines link d</a:t>
            </a:r>
            <a:r>
              <a:rPr lang="en-US" altLang="ko-KR" sz="1000" i="1" baseline="30000" dirty="0" smtClean="0"/>
              <a:t>18</a:t>
            </a:r>
            <a:r>
              <a:rPr lang="en-US" altLang="ko-KR" sz="1000" i="1" dirty="0" smtClean="0"/>
              <a:t>O of precipitation with temperature of condensation.</a:t>
            </a:r>
            <a:r>
              <a:rPr lang="en-US" altLang="ko-KR" sz="1000" dirty="0" smtClean="0"/>
              <a:t> </a:t>
            </a:r>
            <a:endParaRPr lang="ko-KR" alt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8280920" cy="5544616"/>
          </a:xfrm>
        </p:spPr>
        <p:txBody>
          <a:bodyPr>
            <a:normAutofit/>
          </a:bodyPr>
          <a:lstStyle/>
          <a:p>
            <a:pPr lvl="2"/>
            <a:r>
              <a:rPr lang="en-US" altLang="ko-KR" dirty="0" smtClean="0"/>
              <a:t>At any point along the trajectory, the isotopic composition of the </a:t>
            </a:r>
            <a:r>
              <a:rPr lang="en-US" altLang="ko-KR" dirty="0" err="1" smtClean="0"/>
              <a:t>vapour</a:t>
            </a:r>
            <a:r>
              <a:rPr lang="en-US" altLang="ko-KR" dirty="0" smtClean="0"/>
              <a:t> becomes: </a:t>
            </a:r>
          </a:p>
          <a:p>
            <a:pPr lvl="3"/>
            <a:r>
              <a:rPr lang="en-US" altLang="ko-KR" dirty="0" smtClean="0"/>
              <a:t> </a:t>
            </a:r>
            <a:r>
              <a:rPr lang="en-US" altLang="ko-KR" dirty="0" smtClean="0">
                <a:latin typeface="Symbol" pitchFamily="18" charset="2"/>
              </a:rPr>
              <a:t>d</a:t>
            </a:r>
            <a:r>
              <a:rPr lang="en-US" altLang="ko-KR" baseline="30000" dirty="0" smtClean="0"/>
              <a:t>18</a:t>
            </a:r>
            <a:r>
              <a:rPr lang="en-US" altLang="ko-KR" dirty="0" smtClean="0"/>
              <a:t>O</a:t>
            </a:r>
            <a:r>
              <a:rPr lang="en-US" altLang="ko-KR" baseline="-25000" dirty="0" smtClean="0"/>
              <a:t>v(f)</a:t>
            </a:r>
            <a:r>
              <a:rPr lang="en-US" altLang="ko-KR" dirty="0" smtClean="0"/>
              <a:t> ≈ </a:t>
            </a:r>
            <a:r>
              <a:rPr lang="en-US" altLang="ko-KR" dirty="0" smtClean="0">
                <a:latin typeface="Symbol" pitchFamily="18" charset="2"/>
              </a:rPr>
              <a:t>d</a:t>
            </a:r>
            <a:r>
              <a:rPr lang="en-US" altLang="ko-KR" baseline="-25000" dirty="0" smtClean="0"/>
              <a:t>o</a:t>
            </a:r>
            <a:r>
              <a:rPr lang="en-US" altLang="ko-KR" baseline="30000" dirty="0" smtClean="0"/>
              <a:t>18</a:t>
            </a:r>
            <a:r>
              <a:rPr lang="en-US" altLang="ko-KR" dirty="0" smtClean="0"/>
              <a:t>O</a:t>
            </a:r>
            <a:r>
              <a:rPr lang="en-US" altLang="ko-KR" baseline="-25000" dirty="0" smtClean="0"/>
              <a:t>v</a:t>
            </a:r>
            <a:r>
              <a:rPr lang="en-US" altLang="ko-KR" dirty="0" smtClean="0"/>
              <a:t> + </a:t>
            </a:r>
            <a:r>
              <a:rPr lang="en-US" altLang="ko-KR" dirty="0" smtClean="0">
                <a:latin typeface="Symbol" pitchFamily="18" charset="2"/>
              </a:rPr>
              <a:t>e</a:t>
            </a:r>
            <a:r>
              <a:rPr lang="en-US" altLang="ko-KR" baseline="30000" dirty="0" smtClean="0"/>
              <a:t>18</a:t>
            </a:r>
            <a:r>
              <a:rPr lang="en-US" altLang="ko-KR" dirty="0" smtClean="0"/>
              <a:t>O</a:t>
            </a:r>
            <a:r>
              <a:rPr lang="en-US" altLang="ko-KR" baseline="-25000" dirty="0" smtClean="0"/>
              <a:t>l-v</a:t>
            </a:r>
            <a:r>
              <a:rPr lang="en-US" altLang="ko-KR" dirty="0" smtClean="0"/>
              <a:t> · </a:t>
            </a:r>
            <a:r>
              <a:rPr lang="en-US" altLang="ko-KR" dirty="0" err="1" smtClean="0"/>
              <a:t>ln</a:t>
            </a:r>
            <a:r>
              <a:rPr lang="en-US" altLang="ko-KR" dirty="0" smtClean="0"/>
              <a:t> </a:t>
            </a:r>
            <a:r>
              <a:rPr lang="en-US" altLang="ko-KR" i="1" dirty="0" smtClean="0"/>
              <a:t>f</a:t>
            </a:r>
            <a:r>
              <a:rPr lang="en-US" altLang="ko-KR" dirty="0" smtClean="0"/>
              <a:t> </a:t>
            </a:r>
          </a:p>
          <a:p>
            <a:pPr lvl="2"/>
            <a:r>
              <a:rPr lang="en-US" altLang="ko-KR" dirty="0" smtClean="0"/>
              <a:t> The rain produced by the </a:t>
            </a:r>
            <a:r>
              <a:rPr lang="en-US" altLang="ko-KR" dirty="0" err="1" smtClean="0"/>
              <a:t>vapour</a:t>
            </a:r>
            <a:r>
              <a:rPr lang="en-US" altLang="ko-KR" dirty="0" smtClean="0"/>
              <a:t> at any given f: </a:t>
            </a:r>
          </a:p>
          <a:p>
            <a:pPr lvl="3"/>
            <a:r>
              <a:rPr lang="en-US" altLang="ko-KR" dirty="0" smtClean="0"/>
              <a:t>  </a:t>
            </a:r>
            <a:r>
              <a:rPr lang="en-US" altLang="ko-KR" dirty="0" smtClean="0">
                <a:latin typeface="Symbol" pitchFamily="18" charset="2"/>
              </a:rPr>
              <a:t>d</a:t>
            </a:r>
            <a:r>
              <a:rPr lang="en-US" altLang="ko-KR" baseline="30000" dirty="0" smtClean="0"/>
              <a:t>18</a:t>
            </a:r>
            <a:r>
              <a:rPr lang="en-US" altLang="ko-KR" dirty="0" smtClean="0"/>
              <a:t>O</a:t>
            </a:r>
            <a:r>
              <a:rPr lang="en-US" altLang="ko-KR" baseline="-25000" dirty="0" smtClean="0"/>
              <a:t>rain(f)</a:t>
            </a:r>
            <a:r>
              <a:rPr lang="en-US" altLang="ko-KR" dirty="0" smtClean="0"/>
              <a:t> ≈ </a:t>
            </a:r>
            <a:r>
              <a:rPr lang="en-US" altLang="ko-KR" dirty="0" smtClean="0">
                <a:latin typeface="Symbol" pitchFamily="18" charset="2"/>
              </a:rPr>
              <a:t>d</a:t>
            </a:r>
            <a:r>
              <a:rPr lang="en-US" altLang="ko-KR" baseline="30000" dirty="0" smtClean="0"/>
              <a:t>18</a:t>
            </a:r>
            <a:r>
              <a:rPr lang="en-US" altLang="ko-KR" dirty="0" smtClean="0"/>
              <a:t>O</a:t>
            </a:r>
            <a:r>
              <a:rPr lang="en-US" altLang="ko-KR" baseline="-25000" dirty="0" smtClean="0"/>
              <a:t>v</a:t>
            </a:r>
            <a:r>
              <a:rPr lang="en-US" altLang="ko-KR" dirty="0" smtClean="0"/>
              <a:t> + </a:t>
            </a:r>
            <a:r>
              <a:rPr lang="en-US" altLang="ko-KR" dirty="0" smtClean="0">
                <a:latin typeface="Symbol" pitchFamily="18" charset="2"/>
              </a:rPr>
              <a:t>e</a:t>
            </a:r>
            <a:r>
              <a:rPr lang="en-US" altLang="ko-KR" baseline="30000" dirty="0" smtClean="0"/>
              <a:t>18</a:t>
            </a:r>
            <a:r>
              <a:rPr lang="en-US" altLang="ko-KR" dirty="0" smtClean="0"/>
              <a:t>O</a:t>
            </a:r>
            <a:r>
              <a:rPr lang="en-US" altLang="ko-KR" baseline="-25000" dirty="0" smtClean="0"/>
              <a:t>l-v(T)</a:t>
            </a:r>
            <a:endParaRPr lang="en-US" altLang="ko-KR" dirty="0" smtClean="0"/>
          </a:p>
        </p:txBody>
      </p:sp>
      <p:pic>
        <p:nvPicPr>
          <p:cNvPr id="4097" name="Picture 1" descr="D:\강의\Env_Iso_GC\fig2-14.gif"/>
          <p:cNvPicPr>
            <a:picLocks noChangeAspect="1" noChangeArrowheads="1"/>
          </p:cNvPicPr>
          <p:nvPr/>
        </p:nvPicPr>
        <p:blipFill>
          <a:blip r:embed="rId2" cstate="print"/>
          <a:srcRect/>
          <a:stretch>
            <a:fillRect/>
          </a:stretch>
        </p:blipFill>
        <p:spPr bwMode="auto">
          <a:xfrm>
            <a:off x="1691680" y="3212976"/>
            <a:ext cx="6175810" cy="306476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강의\Env_Iso_GC\fig2-15.gif"/>
          <p:cNvPicPr>
            <a:picLocks noChangeAspect="1" noChangeArrowheads="1"/>
          </p:cNvPicPr>
          <p:nvPr/>
        </p:nvPicPr>
        <p:blipFill>
          <a:blip r:embed="rId2" cstate="print"/>
          <a:srcRect/>
          <a:stretch>
            <a:fillRect/>
          </a:stretch>
        </p:blipFill>
        <p:spPr bwMode="auto">
          <a:xfrm>
            <a:off x="467544" y="1484784"/>
            <a:ext cx="8342178" cy="403244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Slope of the meteoric water line</a:t>
            </a:r>
            <a:endParaRPr lang="en-US" altLang="ko-KR" dirty="0" smtClean="0">
              <a:sym typeface="Wingdings" pitchFamily="2" charset="2"/>
            </a:endParaRPr>
          </a:p>
          <a:p>
            <a:pPr lvl="2"/>
            <a:r>
              <a:rPr lang="en-US" altLang="ko-KR" dirty="0" smtClean="0">
                <a:sym typeface="Wingdings" pitchFamily="2" charset="2"/>
              </a:rPr>
              <a:t>Due to the ratio of the fractionation factors for H and O of equilibrium fractionation during the condensation</a:t>
            </a:r>
            <a:endParaRPr lang="en-US" altLang="ko-KR" dirty="0" smtClean="0">
              <a:sym typeface="Wingdings" pitchFamily="2" charset="2"/>
            </a:endParaRPr>
          </a:p>
        </p:txBody>
      </p:sp>
      <p:pic>
        <p:nvPicPr>
          <p:cNvPr id="21506" name="Picture 2" descr="D:\강의\Env_Iso_GC\fig2-16.gif"/>
          <p:cNvPicPr>
            <a:picLocks noChangeAspect="1" noChangeArrowheads="1"/>
          </p:cNvPicPr>
          <p:nvPr/>
        </p:nvPicPr>
        <p:blipFill>
          <a:blip r:embed="rId2" cstate="print"/>
          <a:srcRect/>
          <a:stretch>
            <a:fillRect/>
          </a:stretch>
        </p:blipFill>
        <p:spPr bwMode="auto">
          <a:xfrm>
            <a:off x="1331640" y="2564904"/>
            <a:ext cx="6723069" cy="401915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2"/>
            <a:r>
              <a:rPr lang="en-US" altLang="ko-KR" dirty="0" smtClean="0">
                <a:sym typeface="Wingdings" pitchFamily="2" charset="2"/>
              </a:rPr>
              <a:t>Effect of second evaporation</a:t>
            </a:r>
            <a:endParaRPr lang="en-US" altLang="ko-KR" dirty="0" smtClean="0">
              <a:sym typeface="Wingdings" pitchFamily="2" charset="2"/>
            </a:endParaRPr>
          </a:p>
        </p:txBody>
      </p:sp>
      <p:pic>
        <p:nvPicPr>
          <p:cNvPr id="22530" name="Picture 2" descr="D:\강의\Env_Iso_GC\fig2-17.gif"/>
          <p:cNvPicPr>
            <a:picLocks noChangeAspect="1" noChangeArrowheads="1"/>
          </p:cNvPicPr>
          <p:nvPr/>
        </p:nvPicPr>
        <p:blipFill>
          <a:blip r:embed="rId2" cstate="print"/>
          <a:srcRect/>
          <a:stretch>
            <a:fillRect/>
          </a:stretch>
        </p:blipFill>
        <p:spPr bwMode="auto">
          <a:xfrm>
            <a:off x="1619672" y="1268760"/>
            <a:ext cx="6490122" cy="5128155"/>
          </a:xfrm>
          <a:prstGeom prst="rect">
            <a:avLst/>
          </a:prstGeom>
          <a:noFill/>
        </p:spPr>
      </p:pic>
      <p:sp>
        <p:nvSpPr>
          <p:cNvPr id="5" name="TextBox 4"/>
          <p:cNvSpPr txBox="1"/>
          <p:nvPr/>
        </p:nvSpPr>
        <p:spPr>
          <a:xfrm>
            <a:off x="2770589" y="6453336"/>
            <a:ext cx="4681731" cy="369332"/>
          </a:xfrm>
          <a:prstGeom prst="rect">
            <a:avLst/>
          </a:prstGeom>
          <a:noFill/>
        </p:spPr>
        <p:txBody>
          <a:bodyPr wrap="none" rtlCol="0">
            <a:spAutoFit/>
          </a:bodyPr>
          <a:lstStyle/>
          <a:p>
            <a:r>
              <a:rPr lang="en-US" altLang="ko-KR" dirty="0" smtClean="0"/>
              <a:t>What is “amount effect”? (</a:t>
            </a:r>
            <a:r>
              <a:rPr lang="en-US" altLang="ko-KR" dirty="0" err="1" smtClean="0"/>
              <a:t>Dansgaard</a:t>
            </a:r>
            <a:r>
              <a:rPr lang="en-US" altLang="ko-KR" dirty="0" smtClean="0"/>
              <a:t>, 1964)</a:t>
            </a:r>
            <a:endParaRPr lang="ko-KR"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67544" y="764704"/>
            <a:ext cx="7467600" cy="4525963"/>
          </a:xfrm>
        </p:spPr>
        <p:txBody>
          <a:bodyPr>
            <a:normAutofit/>
          </a:bodyPr>
          <a:lstStyle/>
          <a:p>
            <a:pPr lvl="1"/>
            <a:r>
              <a:rPr lang="en-US" altLang="ko-KR" dirty="0" smtClean="0"/>
              <a:t>Local meteoric water lines</a:t>
            </a:r>
          </a:p>
          <a:p>
            <a:pPr lvl="2"/>
            <a:r>
              <a:rPr lang="en-US" altLang="ko-KR" dirty="0" smtClean="0">
                <a:sym typeface="Wingdings" pitchFamily="2" charset="2"/>
              </a:rPr>
              <a:t>Origin of the </a:t>
            </a:r>
            <a:r>
              <a:rPr lang="en-US" altLang="ko-KR" dirty="0" err="1" smtClean="0">
                <a:sym typeface="Wingdings" pitchFamily="2" charset="2"/>
              </a:rPr>
              <a:t>vapour</a:t>
            </a:r>
            <a:r>
              <a:rPr lang="en-US" altLang="ko-KR" dirty="0" smtClean="0">
                <a:sym typeface="Wingdings" pitchFamily="2" charset="2"/>
              </a:rPr>
              <a:t> mass</a:t>
            </a:r>
          </a:p>
          <a:p>
            <a:pPr lvl="2"/>
            <a:r>
              <a:rPr lang="en-US" altLang="ko-KR" dirty="0" smtClean="0">
                <a:sym typeface="Wingdings" pitchFamily="2" charset="2"/>
              </a:rPr>
              <a:t>Second evaporation (humidity)</a:t>
            </a:r>
          </a:p>
          <a:p>
            <a:pPr lvl="2"/>
            <a:r>
              <a:rPr lang="en-US" altLang="ko-KR" dirty="0" smtClean="0">
                <a:sym typeface="Wingdings" pitchFamily="2" charset="2"/>
              </a:rPr>
              <a:t>Seasonality of precipitation</a:t>
            </a:r>
          </a:p>
          <a:p>
            <a:pPr lvl="2"/>
            <a:r>
              <a:rPr lang="en-US" altLang="ko-KR" dirty="0" smtClean="0">
                <a:sym typeface="Wingdings" pitchFamily="2" charset="2"/>
              </a:rPr>
              <a:t>Topography</a:t>
            </a:r>
          </a:p>
          <a:p>
            <a:pPr lvl="2"/>
            <a:endParaRPr lang="en-US" altLang="ko-KR" dirty="0" smtClean="0">
              <a:sym typeface="Wingdings" pitchFamily="2" charset="2"/>
            </a:endParaRPr>
          </a:p>
          <a:p>
            <a:pPr lvl="2"/>
            <a:r>
              <a:rPr lang="en-US" altLang="ko-KR" dirty="0" smtClean="0">
                <a:sym typeface="Wingdings" pitchFamily="2" charset="2"/>
              </a:rPr>
              <a:t>Source</a:t>
            </a:r>
          </a:p>
          <a:p>
            <a:pPr lvl="2"/>
            <a:r>
              <a:rPr lang="en-US" altLang="ko-KR" dirty="0" smtClean="0">
                <a:sym typeface="Wingdings" pitchFamily="2" charset="2"/>
              </a:rPr>
              <a:t>Climate</a:t>
            </a:r>
          </a:p>
          <a:p>
            <a:pPr lvl="2"/>
            <a:r>
              <a:rPr lang="en-US" altLang="ko-KR" dirty="0" smtClean="0">
                <a:sym typeface="Wingdings" pitchFamily="2" charset="2"/>
              </a:rPr>
              <a:t>Topography </a:t>
            </a:r>
            <a:endParaRPr lang="en-US" altLang="ko-KR" dirty="0" smtClean="0">
              <a:sym typeface="Wingdings" pitchFamily="2" charset="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D:\강의\Env_Iso_GC\fig2-18.gif"/>
          <p:cNvPicPr>
            <a:picLocks noChangeAspect="1" noChangeArrowheads="1"/>
          </p:cNvPicPr>
          <p:nvPr/>
        </p:nvPicPr>
        <p:blipFill>
          <a:blip r:embed="rId2" cstate="print"/>
          <a:srcRect/>
          <a:stretch>
            <a:fillRect/>
          </a:stretch>
        </p:blipFill>
        <p:spPr bwMode="auto">
          <a:xfrm>
            <a:off x="251520" y="260648"/>
            <a:ext cx="8741663" cy="639923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테크닉">
  <a:themeElements>
    <a:clrScheme name="테크닉">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테크닉">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테크닉">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946</TotalTime>
  <Words>563</Words>
  <Application>Microsoft Office PowerPoint</Application>
  <PresentationFormat>화면 슬라이드 쇼(4:3)</PresentationFormat>
  <Paragraphs>56</Paragraphs>
  <Slides>18</Slides>
  <Notes>0</Notes>
  <HiddenSlides>0</HiddenSlides>
  <MMClips>0</MMClips>
  <ScaleCrop>false</ScaleCrop>
  <HeadingPairs>
    <vt:vector size="4" baseType="variant">
      <vt:variant>
        <vt:lpstr>테마</vt:lpstr>
      </vt:variant>
      <vt:variant>
        <vt:i4>1</vt:i4>
      </vt:variant>
      <vt:variant>
        <vt:lpstr>슬라이드 제목</vt:lpstr>
      </vt:variant>
      <vt:variant>
        <vt:i4>18</vt:i4>
      </vt:variant>
    </vt:vector>
  </HeadingPairs>
  <TitlesOfParts>
    <vt:vector size="19" baseType="lpstr">
      <vt:lpstr>테크닉</vt:lpstr>
      <vt:lpstr>Ch.2. </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lpstr>슬라이드 14</vt:lpstr>
      <vt:lpstr>슬라이드 15</vt:lpstr>
      <vt:lpstr>슬라이드 16</vt:lpstr>
      <vt:lpstr>슬라이드 17</vt:lpstr>
      <vt:lpstr>슬라이드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 Introduction</dc:title>
  <dc:creator>my</dc:creator>
  <cp:lastModifiedBy>my</cp:lastModifiedBy>
  <cp:revision>94</cp:revision>
  <dcterms:created xsi:type="dcterms:W3CDTF">2012-02-18T07:01:10Z</dcterms:created>
  <dcterms:modified xsi:type="dcterms:W3CDTF">2012-04-13T08:33:19Z</dcterms:modified>
</cp:coreProperties>
</file>