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5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C28F"/>
    <a:srgbClr val="D6D6DE"/>
    <a:srgbClr val="EFEFC2"/>
    <a:srgbClr val="EAEAEA"/>
    <a:srgbClr val="FFFFFF"/>
    <a:srgbClr val="999999"/>
    <a:srgbClr val="FF9D2D"/>
    <a:srgbClr val="C2F2D4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18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63FA0-CFD2-47F8-B1B9-8741085C8152}" type="datetimeFigureOut">
              <a:rPr lang="ko-KR" altLang="en-US" smtClean="0"/>
              <a:t>2017-12-03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02CD9-0E0F-4914-AE4D-05785BDEAC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3256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2017-12-03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2017-12-03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2017-12-03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2017-12-03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2017-12-03</a:t>
            </a:fld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2017-12-03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2017-12-03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2017-12-03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2017-12-03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2017-12-03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2017-12-03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E50649B-2B3F-4B3F-B34C-B6165FFF26D5}" type="datetimeFigureOut">
              <a:rPr lang="ko-KR" altLang="en-US" smtClean="0"/>
              <a:t>2017-12-03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1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5-7. </a:t>
            </a:r>
            <a:r>
              <a:rPr lang="ko-KR" altLang="en-US" dirty="0" smtClean="0"/>
              <a:t>기타 환경 문제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5-7-1. </a:t>
            </a:r>
            <a:r>
              <a:rPr lang="ko-KR" altLang="en-US" dirty="0" smtClean="0"/>
              <a:t>스모그와 오존</a:t>
            </a:r>
            <a:endParaRPr lang="en-US" altLang="ko-KR" dirty="0" smtClean="0"/>
          </a:p>
          <a:p>
            <a:endParaRPr lang="en-US" altLang="ko-K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/>
              <a:t>스모그</a:t>
            </a:r>
            <a:r>
              <a:rPr lang="en-US" altLang="ko-KR" dirty="0" smtClean="0"/>
              <a:t>: </a:t>
            </a:r>
            <a:r>
              <a:rPr lang="ko-KR" altLang="en-US" dirty="0" smtClean="0"/>
              <a:t>화석 연료 연소 후 가스 화합물 </a:t>
            </a:r>
            <a:r>
              <a:rPr lang="en-US" altLang="ko-KR" dirty="0" smtClean="0"/>
              <a:t>+ </a:t>
            </a:r>
            <a:r>
              <a:rPr lang="ko-KR" altLang="en-US" dirty="0" smtClean="0"/>
              <a:t>연소 찌꺼기</a:t>
            </a:r>
            <a:r>
              <a:rPr lang="en-US" altLang="ko-KR" dirty="0" smtClean="0"/>
              <a:t> + </a:t>
            </a:r>
            <a:r>
              <a:rPr lang="ko-KR" altLang="en-US" dirty="0" smtClean="0"/>
              <a:t>분진 등의 혼합물</a:t>
            </a:r>
            <a:endParaRPr lang="en-US" altLang="ko-K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>
                <a:sym typeface="Wingdings" panose="05000000000000000000" pitchFamily="2" charset="2"/>
              </a:rPr>
              <a:t>스모그의 원인</a:t>
            </a:r>
            <a:r>
              <a:rPr lang="en-US" altLang="ko-KR" dirty="0" smtClean="0">
                <a:sym typeface="Wingdings" panose="05000000000000000000" pitchFamily="2" charset="2"/>
              </a:rPr>
              <a:t>:</a:t>
            </a:r>
          </a:p>
          <a:p>
            <a:pPr marL="800100" lvl="1" indent="-342900"/>
            <a:r>
              <a:rPr lang="ko-KR" altLang="en-US" dirty="0" smtClean="0">
                <a:sym typeface="Wingdings" panose="05000000000000000000" pitchFamily="2" charset="2"/>
              </a:rPr>
              <a:t>자연적 원인</a:t>
            </a:r>
            <a:r>
              <a:rPr lang="en-US" altLang="ko-KR" dirty="0" smtClean="0">
                <a:sym typeface="Wingdings" panose="05000000000000000000" pitchFamily="2" charset="2"/>
              </a:rPr>
              <a:t>: </a:t>
            </a:r>
            <a:r>
              <a:rPr lang="ko-KR" altLang="en-US" dirty="0" smtClean="0">
                <a:sym typeface="Wingdings" panose="05000000000000000000" pitchFamily="2" charset="2"/>
              </a:rPr>
              <a:t>화산 폭발</a:t>
            </a:r>
            <a:r>
              <a:rPr lang="en-US" altLang="ko-KR" dirty="0" smtClean="0">
                <a:sym typeface="Wingdings" panose="05000000000000000000" pitchFamily="2" charset="2"/>
              </a:rPr>
              <a:t>, </a:t>
            </a:r>
            <a:r>
              <a:rPr lang="ko-KR" altLang="en-US" dirty="0" smtClean="0">
                <a:sym typeface="Wingdings" panose="05000000000000000000" pitchFamily="2" charset="2"/>
              </a:rPr>
              <a:t>산불</a:t>
            </a:r>
            <a:r>
              <a:rPr lang="en-US" altLang="ko-KR" dirty="0" smtClean="0">
                <a:sym typeface="Wingdings" panose="05000000000000000000" pitchFamily="2" charset="2"/>
              </a:rPr>
              <a:t>(</a:t>
            </a:r>
            <a:r>
              <a:rPr lang="ko-KR" altLang="en-US" dirty="0" smtClean="0">
                <a:sym typeface="Wingdings" panose="05000000000000000000" pitchFamily="2" charset="2"/>
              </a:rPr>
              <a:t>과 같은 화재</a:t>
            </a:r>
            <a:r>
              <a:rPr lang="en-US" altLang="ko-KR" dirty="0" smtClean="0">
                <a:sym typeface="Wingdings" panose="05000000000000000000" pitchFamily="2" charset="2"/>
              </a:rPr>
              <a:t>)</a:t>
            </a:r>
          </a:p>
          <a:p>
            <a:pPr marL="800100" lvl="1" indent="-342900"/>
            <a:r>
              <a:rPr lang="ko-KR" altLang="en-US" dirty="0" smtClean="0">
                <a:sym typeface="Wingdings" panose="05000000000000000000" pitchFamily="2" charset="2"/>
              </a:rPr>
              <a:t>인위적 원인</a:t>
            </a:r>
            <a:r>
              <a:rPr lang="en-US" altLang="ko-KR" dirty="0" smtClean="0">
                <a:sym typeface="Wingdings" panose="05000000000000000000" pitchFamily="2" charset="2"/>
              </a:rPr>
              <a:t>: </a:t>
            </a:r>
            <a:endParaRPr lang="en-US" altLang="ko-KR" dirty="0">
              <a:sym typeface="Wingdings" panose="05000000000000000000" pitchFamily="2" charset="2"/>
            </a:endParaRPr>
          </a:p>
          <a:p>
            <a:pPr marL="1485900" lvl="2" indent="-342900"/>
            <a:r>
              <a:rPr lang="ko-KR" altLang="en-US" dirty="0" smtClean="0">
                <a:sym typeface="Wingdings" panose="05000000000000000000" pitchFamily="2" charset="2"/>
              </a:rPr>
              <a:t>화석 연료 연소 </a:t>
            </a:r>
            <a:r>
              <a:rPr lang="en-US" altLang="ko-KR" dirty="0" smtClean="0">
                <a:sym typeface="Wingdings" panose="05000000000000000000" pitchFamily="2" charset="2"/>
              </a:rPr>
              <a:t>(</a:t>
            </a:r>
            <a:r>
              <a:rPr lang="ko-KR" altLang="en-US" dirty="0" smtClean="0">
                <a:sym typeface="Wingdings" panose="05000000000000000000" pitchFamily="2" charset="2"/>
              </a:rPr>
              <a:t>특히 석탄 및 자동차</a:t>
            </a:r>
            <a:r>
              <a:rPr lang="en-US" altLang="ko-KR" dirty="0" smtClean="0">
                <a:sym typeface="Wingdings" panose="05000000000000000000" pitchFamily="2" charset="2"/>
              </a:rPr>
              <a:t>)</a:t>
            </a:r>
          </a:p>
          <a:p>
            <a:pPr marL="1485900" lvl="2" indent="-342900"/>
            <a:r>
              <a:rPr lang="ko-KR" altLang="en-US" dirty="0" smtClean="0">
                <a:sym typeface="Wingdings" panose="05000000000000000000" pitchFamily="2" charset="2"/>
              </a:rPr>
              <a:t>소각 </a:t>
            </a:r>
            <a:r>
              <a:rPr lang="en-US" altLang="ko-KR" dirty="0" smtClean="0">
                <a:sym typeface="Wingdings" panose="05000000000000000000" pitchFamily="2" charset="2"/>
              </a:rPr>
              <a:t>(</a:t>
            </a:r>
            <a:r>
              <a:rPr lang="ko-KR" altLang="en-US" dirty="0" smtClean="0">
                <a:sym typeface="Wingdings" panose="05000000000000000000" pitchFamily="2" charset="2"/>
              </a:rPr>
              <a:t>쓰레기</a:t>
            </a:r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ko-KR" altLang="en-US" dirty="0" smtClean="0">
                <a:sym typeface="Wingdings" panose="05000000000000000000" pitchFamily="2" charset="2"/>
              </a:rPr>
              <a:t>등</a:t>
            </a:r>
            <a:r>
              <a:rPr lang="en-US" altLang="ko-KR" dirty="0" smtClean="0">
                <a:sym typeface="Wingdings" panose="05000000000000000000" pitchFamily="2" charset="2"/>
              </a:rPr>
              <a:t>)</a:t>
            </a:r>
            <a:endParaRPr lang="en-US" altLang="ko-KR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533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/>
              <a:t>먼지에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대한 우리나라 환경 기준</a:t>
            </a:r>
            <a:r>
              <a:rPr lang="en-US" altLang="ko-KR" dirty="0" smtClean="0"/>
              <a:t>(</a:t>
            </a:r>
            <a:r>
              <a:rPr lang="ko-KR" altLang="en-US" dirty="0" smtClean="0"/>
              <a:t>허용 최대값</a:t>
            </a:r>
            <a:r>
              <a:rPr lang="en-US" altLang="ko-KR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dirty="0" smtClean="0"/>
          </a:p>
          <a:p>
            <a:pPr marL="800100" lvl="1" indent="-342900"/>
            <a:r>
              <a:rPr lang="en-US" altLang="ko-KR" dirty="0" smtClean="0"/>
              <a:t>PM10</a:t>
            </a:r>
          </a:p>
          <a:p>
            <a:pPr marL="1485900" lvl="2" indent="-342900"/>
            <a:r>
              <a:rPr lang="ko-KR" altLang="en-US" dirty="0" smtClean="0"/>
              <a:t>연평균</a:t>
            </a:r>
            <a:r>
              <a:rPr lang="en-US" altLang="ko-KR" dirty="0" smtClean="0"/>
              <a:t>: 50</a:t>
            </a:r>
            <a:r>
              <a:rPr lang="en-US" altLang="ko-KR" dirty="0" smtClean="0">
                <a:latin typeface="Symbol" panose="05050102010706020507" pitchFamily="18" charset="2"/>
              </a:rPr>
              <a:t>m</a:t>
            </a:r>
            <a:r>
              <a:rPr lang="en-US" altLang="ko-KR" dirty="0" smtClean="0"/>
              <a:t>g/m</a:t>
            </a:r>
            <a:r>
              <a:rPr lang="en-US" altLang="ko-KR" baseline="30000" dirty="0" smtClean="0"/>
              <a:t>3</a:t>
            </a:r>
          </a:p>
          <a:p>
            <a:pPr marL="1485900" lvl="2" indent="-342900"/>
            <a:r>
              <a:rPr lang="en-US" altLang="ko-KR" dirty="0" smtClean="0"/>
              <a:t>24</a:t>
            </a:r>
            <a:r>
              <a:rPr lang="ko-KR" altLang="en-US" dirty="0" smtClean="0"/>
              <a:t>시간 평균</a:t>
            </a:r>
            <a:r>
              <a:rPr lang="en-US" altLang="ko-KR" dirty="0" smtClean="0"/>
              <a:t>: 100</a:t>
            </a:r>
            <a:r>
              <a:rPr lang="en-US" altLang="ko-KR" dirty="0">
                <a:latin typeface="Symbol" panose="05050102010706020507" pitchFamily="18" charset="2"/>
              </a:rPr>
              <a:t>m</a:t>
            </a:r>
            <a:r>
              <a:rPr lang="en-US" altLang="ko-KR" dirty="0"/>
              <a:t>g/m</a:t>
            </a:r>
            <a:r>
              <a:rPr lang="en-US" altLang="ko-KR" baseline="30000" dirty="0"/>
              <a:t>3</a:t>
            </a:r>
            <a:endParaRPr lang="en-US" altLang="ko-KR" dirty="0" smtClean="0"/>
          </a:p>
          <a:p>
            <a:pPr marL="1485900" lvl="2" indent="-342900"/>
            <a:endParaRPr lang="en-US" altLang="ko-KR" dirty="0"/>
          </a:p>
          <a:p>
            <a:pPr marL="800100" lvl="1" indent="-342900"/>
            <a:r>
              <a:rPr lang="en-US" altLang="ko-KR" dirty="0" smtClean="0"/>
              <a:t>PM2.5</a:t>
            </a:r>
          </a:p>
          <a:p>
            <a:pPr marL="1485900" lvl="2" indent="-342900"/>
            <a:r>
              <a:rPr lang="en-US" altLang="ko-KR" dirty="0" smtClean="0"/>
              <a:t>v</a:t>
            </a:r>
            <a:r>
              <a:rPr lang="ko-KR" altLang="en-US" dirty="0"/>
              <a:t>연평균</a:t>
            </a:r>
            <a:r>
              <a:rPr lang="en-US" altLang="ko-KR" dirty="0"/>
              <a:t>: </a:t>
            </a:r>
            <a:r>
              <a:rPr lang="en-US" altLang="ko-KR" dirty="0" smtClean="0"/>
              <a:t>25</a:t>
            </a:r>
            <a:r>
              <a:rPr lang="en-US" altLang="ko-KR" dirty="0" smtClean="0">
                <a:latin typeface="Symbol" panose="05050102010706020507" pitchFamily="18" charset="2"/>
              </a:rPr>
              <a:t>m</a:t>
            </a:r>
            <a:r>
              <a:rPr lang="en-US" altLang="ko-KR" dirty="0" smtClean="0"/>
              <a:t>g/m3</a:t>
            </a:r>
            <a:endParaRPr lang="en-US" altLang="ko-KR" dirty="0"/>
          </a:p>
          <a:p>
            <a:pPr marL="1485900" lvl="2" indent="-342900"/>
            <a:r>
              <a:rPr lang="en-US" altLang="ko-KR" dirty="0"/>
              <a:t>24</a:t>
            </a:r>
            <a:r>
              <a:rPr lang="ko-KR" altLang="en-US" dirty="0"/>
              <a:t>시간 평균</a:t>
            </a:r>
            <a:r>
              <a:rPr lang="en-US" altLang="ko-KR" dirty="0"/>
              <a:t>: </a:t>
            </a:r>
            <a:r>
              <a:rPr lang="en-US" altLang="ko-KR" dirty="0" smtClean="0"/>
              <a:t>50</a:t>
            </a:r>
            <a:r>
              <a:rPr lang="en-US" altLang="ko-KR" dirty="0">
                <a:latin typeface="Symbol" panose="05050102010706020507" pitchFamily="18" charset="2"/>
              </a:rPr>
              <a:t>m</a:t>
            </a:r>
            <a:r>
              <a:rPr lang="en-US" altLang="ko-KR" dirty="0"/>
              <a:t>g/m</a:t>
            </a:r>
            <a:r>
              <a:rPr lang="en-US" altLang="ko-KR" baseline="30000" dirty="0"/>
              <a:t>3</a:t>
            </a:r>
            <a:endParaRPr lang="en-US" altLang="ko-KR" dirty="0"/>
          </a:p>
          <a:p>
            <a:pPr marL="800100" lvl="1" indent="-342900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1752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/>
              <a:t>먼지의 환경적 위협</a:t>
            </a:r>
            <a:endParaRPr lang="en-US" altLang="ko-K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dirty="0" smtClean="0"/>
          </a:p>
          <a:p>
            <a:pPr marL="800100" lvl="1" indent="-342900"/>
            <a:r>
              <a:rPr lang="ko-KR" altLang="en-US" dirty="0" smtClean="0"/>
              <a:t>폐암 유발</a:t>
            </a:r>
            <a:endParaRPr lang="en-US" altLang="ko-KR" dirty="0" smtClean="0"/>
          </a:p>
          <a:p>
            <a:pPr marL="800100" lvl="1" indent="-342900"/>
            <a:r>
              <a:rPr lang="ko-KR" altLang="en-US" dirty="0" smtClean="0"/>
              <a:t>노인 사망률 증가</a:t>
            </a:r>
            <a:endParaRPr lang="en-US" altLang="ko-KR" dirty="0" smtClean="0"/>
          </a:p>
          <a:p>
            <a:pPr marL="800100" lvl="1" indent="-342900"/>
            <a:r>
              <a:rPr lang="ko-KR" altLang="en-US" dirty="0" smtClean="0"/>
              <a:t>임신부와 태아의 건강에 악영향</a:t>
            </a:r>
            <a:endParaRPr lang="en-US" altLang="ko-KR" dirty="0" smtClean="0"/>
          </a:p>
          <a:p>
            <a:pPr marL="800100" lvl="1" indent="-342900"/>
            <a:r>
              <a:rPr lang="ko-KR" altLang="en-US" dirty="0" smtClean="0"/>
              <a:t>천식과 두통 유발</a:t>
            </a:r>
            <a:endParaRPr lang="en-US" altLang="ko-KR" dirty="0" smtClean="0"/>
          </a:p>
          <a:p>
            <a:pPr marL="800100" lvl="1" indent="-342900"/>
            <a:r>
              <a:rPr lang="ko-KR" altLang="en-US" dirty="0" smtClean="0"/>
              <a:t>아토피 피부염의 원인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70206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548680"/>
            <a:ext cx="6273490" cy="5731573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547664" y="6309602"/>
            <a:ext cx="6912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https://commons.wikimedia.org/wiki/File:Back-Scattered_Electron_Micrograph_of_Coal_Fly_Ash.tif</a:t>
            </a:r>
            <a:endParaRPr lang="ko-KR" alt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44624"/>
            <a:ext cx="4830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플라이 </a:t>
            </a:r>
            <a:r>
              <a:rPr lang="ko-KR" altLang="en-US" dirty="0" err="1" smtClean="0"/>
              <a:t>애쉬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연마편에</a:t>
            </a:r>
            <a:r>
              <a:rPr lang="ko-KR" altLang="en-US" dirty="0" smtClean="0"/>
              <a:t> 대한 후방</a:t>
            </a:r>
            <a:r>
              <a:rPr lang="en-US" altLang="ko-KR" dirty="0" smtClean="0"/>
              <a:t> </a:t>
            </a:r>
            <a:r>
              <a:rPr lang="ko-KR" altLang="en-US" dirty="0" smtClean="0"/>
              <a:t>산란 이미지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2444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04664"/>
            <a:ext cx="8028384" cy="6021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44624"/>
            <a:ext cx="3526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서울의 스모그</a:t>
            </a:r>
            <a:r>
              <a:rPr lang="en-US" altLang="ko-KR" dirty="0" smtClean="0"/>
              <a:t>, 2008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4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25</a:t>
            </a:r>
            <a:r>
              <a:rPr lang="ko-KR" altLang="en-US" dirty="0" smtClean="0"/>
              <a:t>일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750598" y="6425952"/>
            <a:ext cx="80333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/>
              <a:t>https://commons.wikimedia.org/wiki/File:Seoul_tower_smog_and_dusty_view.jpg</a:t>
            </a:r>
          </a:p>
        </p:txBody>
      </p:sp>
    </p:spTree>
    <p:extLst>
      <p:ext uri="{BB962C8B-B14F-4D97-AF65-F5344CB8AC3E}">
        <p14:creationId xmlns:p14="http://schemas.microsoft.com/office/powerpoint/2010/main" val="76570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ko-KR" altLang="en-US" dirty="0" smtClean="0">
                <a:sym typeface="Wingdings" panose="05000000000000000000" pitchFamily="2" charset="2"/>
              </a:rPr>
              <a:t>오존 생성 반응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pPr marL="342900" indent="-342900"/>
            <a:endParaRPr lang="en-US" altLang="ko-KR" dirty="0">
              <a:sym typeface="Wingdings" panose="05000000000000000000" pitchFamily="2" charset="2"/>
            </a:endParaRPr>
          </a:p>
          <a:p>
            <a:pPr marL="342900" indent="-342900"/>
            <a:r>
              <a:rPr lang="en-US" altLang="ko-KR" dirty="0" smtClean="0"/>
              <a:t>NOx </a:t>
            </a:r>
            <a:r>
              <a:rPr lang="en-US" altLang="ko-KR" dirty="0"/>
              <a:t>+ VOC(</a:t>
            </a:r>
            <a:r>
              <a:rPr lang="ko-KR" altLang="en-US" dirty="0"/>
              <a:t>휘발성유기화합물</a:t>
            </a:r>
            <a:r>
              <a:rPr lang="en-US" altLang="ko-KR" dirty="0"/>
              <a:t>; volatile organic compounds) + </a:t>
            </a:r>
            <a:r>
              <a:rPr lang="ko-KR" altLang="en-US" dirty="0"/>
              <a:t>태양빛 </a:t>
            </a:r>
            <a:r>
              <a:rPr lang="en-US" altLang="ko-KR" dirty="0"/>
              <a:t>= O</a:t>
            </a:r>
            <a:r>
              <a:rPr lang="en-US" altLang="ko-KR" baseline="-25000" dirty="0"/>
              <a:t>3</a:t>
            </a:r>
            <a:r>
              <a:rPr lang="en-US" altLang="ko-KR" dirty="0"/>
              <a:t>, HNO</a:t>
            </a:r>
            <a:r>
              <a:rPr lang="en-US" altLang="ko-KR" baseline="-25000" dirty="0"/>
              <a:t>3</a:t>
            </a:r>
            <a:r>
              <a:rPr lang="en-US" altLang="ko-KR" dirty="0"/>
              <a:t>, </a:t>
            </a:r>
            <a:r>
              <a:rPr lang="ko-KR" altLang="en-US" dirty="0"/>
              <a:t>및 기타 유기물의 혼합체</a:t>
            </a:r>
          </a:p>
          <a:p>
            <a:pPr marL="342900" indent="-342900"/>
            <a:endParaRPr lang="en-US" altLang="ko-KR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3123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ko-KR" altLang="en-US" dirty="0" smtClean="0">
                <a:sym typeface="Wingdings" panose="05000000000000000000" pitchFamily="2" charset="2"/>
              </a:rPr>
              <a:t>우리</a:t>
            </a:r>
            <a:r>
              <a:rPr lang="en-US" altLang="ko-KR" dirty="0" smtClean="0">
                <a:sym typeface="Wingdings" panose="05000000000000000000" pitchFamily="2" charset="2"/>
              </a:rPr>
              <a:t> </a:t>
            </a:r>
            <a:r>
              <a:rPr lang="ko-KR" altLang="en-US" dirty="0" smtClean="0">
                <a:sym typeface="Wingdings" panose="05000000000000000000" pitchFamily="2" charset="2"/>
              </a:rPr>
              <a:t>주변의 오존을</a:t>
            </a:r>
            <a:r>
              <a:rPr lang="en-US" altLang="ko-KR" dirty="0" smtClean="0">
                <a:sym typeface="Wingdings" panose="05000000000000000000" pitchFamily="2" charset="2"/>
              </a:rPr>
              <a:t> </a:t>
            </a:r>
            <a:r>
              <a:rPr lang="ko-KR" altLang="en-US" dirty="0" smtClean="0">
                <a:sym typeface="Wingdings" panose="05000000000000000000" pitchFamily="2" charset="2"/>
              </a:rPr>
              <a:t>부르는 말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pPr marL="342900" indent="-342900"/>
            <a:endParaRPr lang="en-US" altLang="ko-KR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>
                <a:sym typeface="Wingdings" panose="05000000000000000000" pitchFamily="2" charset="2"/>
              </a:rPr>
              <a:t>도심 오존</a:t>
            </a:r>
            <a:r>
              <a:rPr lang="en-US" altLang="ko-KR" dirty="0" smtClean="0">
                <a:sym typeface="Wingdings" panose="05000000000000000000" pitchFamily="2" charset="2"/>
              </a:rPr>
              <a:t>(urban ozone)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>
                <a:sym typeface="Wingdings" panose="05000000000000000000" pitchFamily="2" charset="2"/>
              </a:rPr>
              <a:t>대류권 오존</a:t>
            </a:r>
            <a:r>
              <a:rPr lang="en-US" altLang="ko-KR" dirty="0" smtClean="0">
                <a:sym typeface="Wingdings" panose="05000000000000000000" pitchFamily="2" charset="2"/>
              </a:rPr>
              <a:t>(</a:t>
            </a:r>
            <a:r>
              <a:rPr lang="en-US" altLang="ko-KR" dirty="0" smtClean="0">
                <a:sym typeface="Wingdings" panose="05000000000000000000" pitchFamily="2" charset="2"/>
              </a:rPr>
              <a:t>troposphere ozone)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>
                <a:sym typeface="Wingdings" panose="05000000000000000000" pitchFamily="2" charset="2"/>
              </a:rPr>
              <a:t>저고도</a:t>
            </a:r>
            <a:r>
              <a:rPr lang="en-US" altLang="ko-KR" dirty="0" smtClean="0">
                <a:sym typeface="Wingdings" panose="05000000000000000000" pitchFamily="2" charset="2"/>
              </a:rPr>
              <a:t> </a:t>
            </a:r>
            <a:r>
              <a:rPr lang="ko-KR" altLang="en-US" dirty="0" smtClean="0">
                <a:sym typeface="Wingdings" panose="05000000000000000000" pitchFamily="2" charset="2"/>
              </a:rPr>
              <a:t>오존</a:t>
            </a:r>
            <a:r>
              <a:rPr lang="en-US" altLang="ko-KR" dirty="0" smtClean="0">
                <a:sym typeface="Wingdings" panose="05000000000000000000" pitchFamily="2" charset="2"/>
              </a:rPr>
              <a:t>(low level ozone)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>
                <a:sym typeface="Wingdings" panose="05000000000000000000" pitchFamily="2" charset="2"/>
              </a:rPr>
              <a:t>지상</a:t>
            </a:r>
            <a:r>
              <a:rPr lang="en-US" altLang="ko-KR" dirty="0" smtClean="0">
                <a:sym typeface="Wingdings" panose="05000000000000000000" pitchFamily="2" charset="2"/>
              </a:rPr>
              <a:t> </a:t>
            </a:r>
            <a:r>
              <a:rPr lang="ko-KR" altLang="en-US" dirty="0" smtClean="0">
                <a:sym typeface="Wingdings" panose="05000000000000000000" pitchFamily="2" charset="2"/>
              </a:rPr>
              <a:t>오존</a:t>
            </a:r>
            <a:r>
              <a:rPr lang="en-US" altLang="ko-KR" dirty="0" smtClean="0">
                <a:sym typeface="Wingdings" panose="05000000000000000000" pitchFamily="2" charset="2"/>
              </a:rPr>
              <a:t>(ground level ozone)</a:t>
            </a:r>
            <a:endParaRPr lang="en-US" altLang="ko-KR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713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58" y="485964"/>
            <a:ext cx="7347529" cy="56680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251356"/>
            <a:ext cx="5014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1979-2000 </a:t>
            </a:r>
            <a:r>
              <a:rPr lang="ko-KR" altLang="en-US" dirty="0" smtClean="0"/>
              <a:t>기간 동안의 평균 대류권 오존 함량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6000750"/>
            <a:ext cx="64515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NASA</a:t>
            </a:r>
          </a:p>
          <a:p>
            <a:r>
              <a:rPr lang="en-US" altLang="ko-KR" sz="1200" dirty="0"/>
              <a:t>http://asd-www.larc.nasa.gov/TOR/images/seasonal/global/TOR.Seasonal.Global.CLIM.jpeg</a:t>
            </a:r>
            <a:endParaRPr lang="ko-KR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83671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12-2</a:t>
            </a:r>
            <a:r>
              <a:rPr lang="ko-KR" altLang="en-US" dirty="0" smtClean="0"/>
              <a:t>월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27984" y="836712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3-5</a:t>
            </a:r>
            <a:r>
              <a:rPr lang="ko-KR" altLang="en-US" dirty="0" smtClean="0"/>
              <a:t>월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03648" y="3717032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6-8</a:t>
            </a:r>
            <a:r>
              <a:rPr lang="ko-KR" altLang="en-US" dirty="0" smtClean="0"/>
              <a:t>월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82274" y="371703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9-11</a:t>
            </a:r>
            <a:r>
              <a:rPr lang="ko-KR" altLang="en-US" dirty="0" smtClean="0"/>
              <a:t>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7890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ko-KR" altLang="en-US" dirty="0" smtClean="0">
                <a:sym typeface="Wingdings" panose="05000000000000000000" pitchFamily="2" charset="2"/>
              </a:rPr>
              <a:t>오존으로 인한 건강적 위해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pPr marL="342900" indent="-342900"/>
            <a:endParaRPr lang="en-US" altLang="ko-KR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>
                <a:sym typeface="Wingdings" panose="05000000000000000000" pitchFamily="2" charset="2"/>
              </a:rPr>
              <a:t>도심 오존</a:t>
            </a:r>
            <a:r>
              <a:rPr lang="en-US" altLang="ko-KR" dirty="0" smtClean="0">
                <a:sym typeface="Wingdings" panose="05000000000000000000" pitchFamily="2" charset="2"/>
              </a:rPr>
              <a:t>(urban ozone)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>
                <a:sym typeface="Wingdings" panose="05000000000000000000" pitchFamily="2" charset="2"/>
              </a:rPr>
              <a:t>대류권 오존</a:t>
            </a:r>
            <a:r>
              <a:rPr lang="en-US" altLang="ko-KR" dirty="0" smtClean="0">
                <a:sym typeface="Wingdings" panose="05000000000000000000" pitchFamily="2" charset="2"/>
              </a:rPr>
              <a:t>(</a:t>
            </a:r>
            <a:r>
              <a:rPr lang="en-US" altLang="ko-KR" dirty="0" smtClean="0">
                <a:sym typeface="Wingdings" panose="05000000000000000000" pitchFamily="2" charset="2"/>
              </a:rPr>
              <a:t>troposphere ozone)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>
                <a:sym typeface="Wingdings" panose="05000000000000000000" pitchFamily="2" charset="2"/>
              </a:rPr>
              <a:t>저고도</a:t>
            </a:r>
            <a:r>
              <a:rPr lang="en-US" altLang="ko-KR" dirty="0" smtClean="0">
                <a:sym typeface="Wingdings" panose="05000000000000000000" pitchFamily="2" charset="2"/>
              </a:rPr>
              <a:t> </a:t>
            </a:r>
            <a:r>
              <a:rPr lang="ko-KR" altLang="en-US" dirty="0" smtClean="0">
                <a:sym typeface="Wingdings" panose="05000000000000000000" pitchFamily="2" charset="2"/>
              </a:rPr>
              <a:t>오존</a:t>
            </a:r>
            <a:r>
              <a:rPr lang="en-US" altLang="ko-KR" dirty="0" smtClean="0">
                <a:sym typeface="Wingdings" panose="05000000000000000000" pitchFamily="2" charset="2"/>
              </a:rPr>
              <a:t>(low level ozone)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>
                <a:sym typeface="Wingdings" panose="05000000000000000000" pitchFamily="2" charset="2"/>
              </a:rPr>
              <a:t>지상</a:t>
            </a:r>
            <a:r>
              <a:rPr lang="en-US" altLang="ko-KR" dirty="0" smtClean="0">
                <a:sym typeface="Wingdings" panose="05000000000000000000" pitchFamily="2" charset="2"/>
              </a:rPr>
              <a:t> </a:t>
            </a:r>
            <a:r>
              <a:rPr lang="ko-KR" altLang="en-US" dirty="0" smtClean="0">
                <a:sym typeface="Wingdings" panose="05000000000000000000" pitchFamily="2" charset="2"/>
              </a:rPr>
              <a:t>오존</a:t>
            </a:r>
            <a:r>
              <a:rPr lang="en-US" altLang="ko-KR" dirty="0" smtClean="0">
                <a:sym typeface="Wingdings" panose="05000000000000000000" pitchFamily="2" charset="2"/>
              </a:rPr>
              <a:t>(ground level ozone)</a:t>
            </a:r>
            <a:endParaRPr lang="en-US" altLang="ko-KR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4579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ko-KR" altLang="en-US" dirty="0" smtClean="0">
                <a:sym typeface="Wingdings" panose="05000000000000000000" pitchFamily="2" charset="2"/>
              </a:rPr>
              <a:t>대기 중 오존 농도 </a:t>
            </a:r>
            <a:r>
              <a:rPr lang="en-US" altLang="ko-KR" dirty="0" smtClean="0">
                <a:sym typeface="Wingdings" panose="05000000000000000000" pitchFamily="2" charset="2"/>
              </a:rPr>
              <a:t>(</a:t>
            </a:r>
            <a:r>
              <a:rPr lang="ko-KR" altLang="en-US" dirty="0" smtClean="0">
                <a:sym typeface="Wingdings" panose="05000000000000000000" pitchFamily="2" charset="2"/>
              </a:rPr>
              <a:t>환경</a:t>
            </a:r>
            <a:r>
              <a:rPr lang="en-US" altLang="ko-KR" dirty="0" smtClean="0">
                <a:sym typeface="Wingdings" panose="05000000000000000000" pitchFamily="2" charset="2"/>
              </a:rPr>
              <a:t>) </a:t>
            </a:r>
            <a:r>
              <a:rPr lang="ko-KR" altLang="en-US" dirty="0" smtClean="0">
                <a:sym typeface="Wingdings" panose="05000000000000000000" pitchFamily="2" charset="2"/>
              </a:rPr>
              <a:t>기준치</a:t>
            </a:r>
            <a:r>
              <a:rPr lang="en-US" altLang="ko-KR" dirty="0" smtClean="0">
                <a:sym typeface="Wingdings" panose="05000000000000000000" pitchFamily="2" charset="2"/>
              </a:rPr>
              <a:t>: </a:t>
            </a:r>
            <a:r>
              <a:rPr lang="ko-KR" altLang="en-US" dirty="0" smtClean="0">
                <a:sym typeface="Wingdings" panose="05000000000000000000" pitchFamily="2" charset="2"/>
              </a:rPr>
              <a:t>아래</a:t>
            </a:r>
            <a:r>
              <a:rPr lang="en-US" altLang="ko-KR" dirty="0" smtClean="0">
                <a:sym typeface="Wingdings" panose="05000000000000000000" pitchFamily="2" charset="2"/>
              </a:rPr>
              <a:t> </a:t>
            </a:r>
            <a:r>
              <a:rPr lang="ko-KR" altLang="en-US" dirty="0" smtClean="0">
                <a:sym typeface="Wingdings" panose="05000000000000000000" pitchFamily="2" charset="2"/>
              </a:rPr>
              <a:t>농도를 초과하지 않아야 함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pPr marL="342900" indent="-342900"/>
            <a:endParaRPr lang="en-US" altLang="ko-KR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>
                <a:sym typeface="Wingdings" panose="05000000000000000000" pitchFamily="2" charset="2"/>
              </a:rPr>
              <a:t>세계보건기구</a:t>
            </a:r>
            <a:r>
              <a:rPr lang="en-US" altLang="ko-KR" dirty="0" smtClean="0">
                <a:sym typeface="Wingdings" panose="05000000000000000000" pitchFamily="2" charset="2"/>
              </a:rPr>
              <a:t>(WHO): 0.1 ppm/h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>
                <a:sym typeface="Wingdings" panose="05000000000000000000" pitchFamily="2" charset="2"/>
              </a:rPr>
              <a:t>미국</a:t>
            </a:r>
            <a:r>
              <a:rPr lang="en-US" altLang="ko-KR" dirty="0" smtClean="0">
                <a:sym typeface="Wingdings" panose="05000000000000000000" pitchFamily="2" charset="2"/>
              </a:rPr>
              <a:t>: 0.12ppm/h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err="1" smtClean="0">
                <a:sym typeface="Wingdings" panose="05000000000000000000" pitchFamily="2" charset="2"/>
              </a:rPr>
              <a:t>카나다</a:t>
            </a:r>
            <a:r>
              <a:rPr lang="en-US" altLang="ko-KR" dirty="0" smtClean="0">
                <a:sym typeface="Wingdings" panose="05000000000000000000" pitchFamily="2" charset="2"/>
              </a:rPr>
              <a:t>: 0.08ppm/h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>
                <a:sym typeface="Wingdings" panose="05000000000000000000" pitchFamily="2" charset="2"/>
              </a:rPr>
              <a:t>우리나라</a:t>
            </a:r>
            <a:r>
              <a:rPr lang="en-US" altLang="ko-KR" dirty="0" smtClean="0">
                <a:sym typeface="Wingdings" panose="05000000000000000000" pitchFamily="2" charset="2"/>
              </a:rPr>
              <a:t>:</a:t>
            </a:r>
          </a:p>
          <a:p>
            <a:pPr marL="800100" lvl="1" indent="-342900"/>
            <a:r>
              <a:rPr lang="en-US" altLang="ko-KR" dirty="0" smtClean="0">
                <a:sym typeface="Wingdings" panose="05000000000000000000" pitchFamily="2" charset="2"/>
              </a:rPr>
              <a:t>0.10ppm/h</a:t>
            </a:r>
          </a:p>
          <a:p>
            <a:pPr marL="800100" lvl="1" indent="-342900"/>
            <a:r>
              <a:rPr lang="en-US" altLang="ko-KR" dirty="0" smtClean="0">
                <a:sym typeface="Wingdings" panose="05000000000000000000" pitchFamily="2" charset="2"/>
              </a:rPr>
              <a:t>0.06ppm/8h</a:t>
            </a:r>
            <a:endParaRPr lang="en-US" altLang="ko-KR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9918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952500"/>
            <a:ext cx="6191250" cy="495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6375" y="476672"/>
            <a:ext cx="4789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Air Korea </a:t>
            </a:r>
            <a:r>
              <a:rPr lang="ko-KR" altLang="en-US" dirty="0" err="1" smtClean="0"/>
              <a:t>웹페이지의</a:t>
            </a:r>
            <a:r>
              <a:rPr lang="ko-KR" altLang="en-US" dirty="0" smtClean="0"/>
              <a:t> 실시간 오존 농도 표시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486486" y="6093296"/>
            <a:ext cx="18850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/>
              <a:t>http://www.airkorea.or.kr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97871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5-7-2. </a:t>
            </a:r>
            <a:r>
              <a:rPr lang="ko-KR" altLang="en-US" dirty="0" smtClean="0"/>
              <a:t>먼지와 </a:t>
            </a:r>
            <a:r>
              <a:rPr lang="ko-KR" altLang="en-US" dirty="0" err="1" smtClean="0"/>
              <a:t>플라이애쉬</a:t>
            </a:r>
            <a:r>
              <a:rPr lang="en-US" altLang="ko-KR" dirty="0" smtClean="0"/>
              <a:t>(fly ash, </a:t>
            </a:r>
            <a:r>
              <a:rPr lang="ko-KR" altLang="en-US" dirty="0" err="1" smtClean="0"/>
              <a:t>비산재</a:t>
            </a:r>
            <a:r>
              <a:rPr lang="en-US" altLang="ko-KR" dirty="0" smtClean="0"/>
              <a:t>)</a:t>
            </a:r>
          </a:p>
          <a:p>
            <a:endParaRPr lang="en-US" altLang="ko-K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/>
              <a:t>먼지 </a:t>
            </a:r>
            <a:r>
              <a:rPr lang="en-US" altLang="ko-KR" dirty="0" smtClean="0"/>
              <a:t>(particulate matter, PM):</a:t>
            </a:r>
          </a:p>
          <a:p>
            <a:pPr marL="800100" lvl="1" indent="-342900"/>
            <a:r>
              <a:rPr lang="ko-KR" altLang="en-US" dirty="0" err="1" smtClean="0"/>
              <a:t>총부유먼지</a:t>
            </a:r>
            <a:r>
              <a:rPr lang="en-US" altLang="ko-KR" dirty="0" smtClean="0"/>
              <a:t>(TSP, total suspended particulates);  PM</a:t>
            </a:r>
            <a:r>
              <a:rPr lang="en-US" altLang="ko-KR" baseline="-25000" dirty="0" smtClean="0"/>
              <a:t>70</a:t>
            </a:r>
            <a:r>
              <a:rPr lang="en-US" altLang="ko-KR" dirty="0" smtClean="0"/>
              <a:t>, </a:t>
            </a:r>
            <a:r>
              <a:rPr lang="ko-KR" altLang="en-US" dirty="0" smtClean="0"/>
              <a:t>크기</a:t>
            </a:r>
            <a:r>
              <a:rPr lang="en-US" altLang="ko-KR" dirty="0" smtClean="0"/>
              <a:t>&lt; 70</a:t>
            </a:r>
            <a:r>
              <a:rPr lang="en-US" altLang="ko-KR" dirty="0" smtClean="0">
                <a:latin typeface="Symbol" panose="05050102010706020507" pitchFamily="18" charset="2"/>
              </a:rPr>
              <a:t>m</a:t>
            </a:r>
            <a:r>
              <a:rPr lang="en-US" altLang="ko-KR" dirty="0" smtClean="0"/>
              <a:t>m</a:t>
            </a:r>
          </a:p>
          <a:p>
            <a:pPr marL="800100" lvl="1" indent="-342900"/>
            <a:r>
              <a:rPr lang="ko-KR" altLang="en-US" dirty="0" smtClean="0"/>
              <a:t>흡입가능부유먼지</a:t>
            </a:r>
            <a:r>
              <a:rPr lang="en-US" altLang="ko-KR" dirty="0" smtClean="0"/>
              <a:t>(RSP, respirable suspended particulates); PM</a:t>
            </a:r>
            <a:r>
              <a:rPr lang="en-US" altLang="ko-KR" baseline="-25000" dirty="0" smtClean="0"/>
              <a:t>10</a:t>
            </a:r>
            <a:r>
              <a:rPr lang="en-US" altLang="ko-KR" dirty="0" smtClean="0"/>
              <a:t>, </a:t>
            </a:r>
            <a:r>
              <a:rPr lang="ko-KR" altLang="en-US" dirty="0" smtClean="0"/>
              <a:t>크기 </a:t>
            </a:r>
            <a:r>
              <a:rPr lang="en-US" altLang="ko-KR" dirty="0" smtClean="0"/>
              <a:t>&lt;10</a:t>
            </a:r>
            <a:r>
              <a:rPr lang="en-US" altLang="ko-KR" dirty="0" smtClean="0">
                <a:latin typeface="Symbol" panose="05050102010706020507" pitchFamily="18" charset="2"/>
              </a:rPr>
              <a:t>m</a:t>
            </a:r>
            <a:r>
              <a:rPr lang="en-US" altLang="ko-KR" dirty="0" smtClean="0"/>
              <a:t>m</a:t>
            </a:r>
          </a:p>
          <a:p>
            <a:pPr marL="800100" lvl="1" indent="-342900"/>
            <a:r>
              <a:rPr lang="ko-KR" altLang="en-US" dirty="0" smtClean="0"/>
              <a:t>미세먼지</a:t>
            </a:r>
            <a:r>
              <a:rPr lang="en-US" altLang="ko-KR" dirty="0" smtClean="0"/>
              <a:t>(fine particulates); </a:t>
            </a:r>
            <a:r>
              <a:rPr lang="ko-KR" altLang="en-US" dirty="0" smtClean="0"/>
              <a:t>크기 </a:t>
            </a:r>
            <a:r>
              <a:rPr lang="en-US" altLang="ko-KR" dirty="0" smtClean="0"/>
              <a:t>&lt;2.5</a:t>
            </a:r>
            <a:r>
              <a:rPr lang="en-US" altLang="ko-KR" dirty="0" smtClean="0">
                <a:latin typeface="Symbol" panose="05050102010706020507" pitchFamily="18" charset="2"/>
              </a:rPr>
              <a:t>m</a:t>
            </a:r>
            <a:r>
              <a:rPr lang="en-US" altLang="ko-KR" dirty="0" smtClean="0"/>
              <a:t>m</a:t>
            </a:r>
          </a:p>
          <a:p>
            <a:pPr marL="800100" lvl="1" indent="-342900"/>
            <a:r>
              <a:rPr lang="ko-KR" altLang="en-US" dirty="0" err="1" smtClean="0"/>
              <a:t>극미세먼지</a:t>
            </a:r>
            <a:r>
              <a:rPr lang="en-US" altLang="ko-KR" dirty="0" smtClean="0"/>
              <a:t>(ultrafine particulates); </a:t>
            </a:r>
            <a:r>
              <a:rPr lang="ko-KR" altLang="en-US" dirty="0"/>
              <a:t>크기 </a:t>
            </a:r>
            <a:r>
              <a:rPr lang="en-US" altLang="ko-KR" dirty="0" smtClean="0"/>
              <a:t>&lt;0.1</a:t>
            </a:r>
            <a:r>
              <a:rPr lang="en-US" altLang="ko-KR" dirty="0" smtClean="0">
                <a:latin typeface="Symbol" panose="05050102010706020507" pitchFamily="18" charset="2"/>
              </a:rPr>
              <a:t>m</a:t>
            </a:r>
            <a:r>
              <a:rPr lang="en-US" altLang="ko-KR" dirty="0" smtClean="0"/>
              <a:t>m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4598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필수">
  <a:themeElements>
    <a:clrScheme name="필수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필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3651</TotalTime>
  <Words>327</Words>
  <Application>Microsoft Office PowerPoint</Application>
  <PresentationFormat>화면 슬라이드 쇼(4:3)</PresentationFormat>
  <Paragraphs>69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맑은 고딕</vt:lpstr>
      <vt:lpstr>Arial</vt:lpstr>
      <vt:lpstr>Symbol</vt:lpstr>
      <vt:lpstr>Wingdings</vt:lpstr>
      <vt:lpstr>필수</vt:lpstr>
      <vt:lpstr>5-7. 기타 환경 문제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지구의 선물, 그 빛과 그림자 제 1장 행성 지구</dc:title>
  <dc:creator>jyy</dc:creator>
  <cp:lastModifiedBy>Jae-Young Yu</cp:lastModifiedBy>
  <cp:revision>163</cp:revision>
  <dcterms:created xsi:type="dcterms:W3CDTF">2013-09-03T00:41:18Z</dcterms:created>
  <dcterms:modified xsi:type="dcterms:W3CDTF">2017-12-03T08:59:31Z</dcterms:modified>
</cp:coreProperties>
</file>