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2016-09-01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2016-09-01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2016-09-01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2016-09-01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2016-09-01</a:t>
            </a:fld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2016-09-01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2016-09-01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2016-09-01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3919582-F3C0-4667-B17A-E0329B089A3B}" type="datetimeFigureOut">
              <a:rPr lang="ko-KR" altLang="en-US" smtClean="0"/>
              <a:pPr/>
              <a:t>2016-09-01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1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1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1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1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1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Ch.1. </a:t>
            </a:r>
            <a:r>
              <a:rPr lang="ko-KR" altLang="en-US" dirty="0" smtClean="0"/>
              <a:t>서론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환경지구화학</a:t>
            </a:r>
            <a:r>
              <a:rPr lang="en-US" altLang="ko-KR" dirty="0" smtClean="0"/>
              <a:t>?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화학적 원리를 이용해 지구표면과 대기 내의 유기 무기 오염물의 행동을 예측하는 학문분야</a:t>
            </a:r>
            <a:r>
              <a:rPr lang="en-US" altLang="ko-KR" dirty="0" smtClean="0"/>
              <a:t> (</a:t>
            </a:r>
            <a:r>
              <a:rPr lang="en-US" altLang="ko-KR" dirty="0" err="1" smtClean="0"/>
              <a:t>R.Stoessel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지구화학적 원리를 이용해 </a:t>
            </a:r>
            <a:r>
              <a:rPr lang="ko-KR" altLang="en-US" dirty="0" smtClean="0"/>
              <a:t>환경 문제를 이해 </a:t>
            </a:r>
            <a:r>
              <a:rPr lang="en-US" altLang="ko-KR" dirty="0" smtClean="0"/>
              <a:t>(</a:t>
            </a:r>
            <a:r>
              <a:rPr lang="ko-KR" altLang="en-US" dirty="0" smtClean="0"/>
              <a:t>해결</a:t>
            </a:r>
            <a:r>
              <a:rPr lang="en-US" altLang="ko-KR" dirty="0" smtClean="0"/>
              <a:t>)</a:t>
            </a:r>
            <a:r>
              <a:rPr lang="ko-KR" altLang="en-US" dirty="0" smtClean="0"/>
              <a:t>하려는 학문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Ch.1.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dirty="0" smtClean="0"/>
              <a:t>몇 가지 중요한 개념</a:t>
            </a:r>
            <a:r>
              <a:rPr lang="en-US" altLang="ko-KR" dirty="0" smtClean="0"/>
              <a:t> </a:t>
            </a:r>
            <a:r>
              <a:rPr lang="en-US" altLang="ko-KR" dirty="0" smtClean="0"/>
              <a:t>EG</a:t>
            </a:r>
          </a:p>
          <a:p>
            <a:pPr lvl="1"/>
            <a:r>
              <a:rPr lang="ko-KR" altLang="en-US" dirty="0" smtClean="0"/>
              <a:t>지구는 닫힌 시스템임과 동시에 동력적</a:t>
            </a:r>
            <a:r>
              <a:rPr lang="en-US" altLang="ko-KR" dirty="0" smtClean="0"/>
              <a:t>(dynamic)</a:t>
            </a:r>
            <a:r>
              <a:rPr lang="ko-KR" altLang="en-US" dirty="0" smtClean="0"/>
              <a:t> 시스템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모든 물질은 지구 내에 머무르면서 순환 </a:t>
            </a:r>
            <a:r>
              <a:rPr lang="en-US" altLang="ko-KR" dirty="0" smtClean="0">
                <a:sym typeface="Wingdings" pitchFamily="2" charset="2"/>
              </a:rPr>
              <a:t>(e.g</a:t>
            </a:r>
            <a:r>
              <a:rPr lang="en-US" altLang="ko-KR" dirty="0" smtClean="0">
                <a:sym typeface="Wingdings" pitchFamily="2" charset="2"/>
              </a:rPr>
              <a:t>. rock cycle, water cycle, sulfur cycle, etc.)</a:t>
            </a:r>
          </a:p>
          <a:p>
            <a:pPr lvl="1"/>
            <a:r>
              <a:rPr lang="ko-KR" altLang="en-US" dirty="0" smtClean="0"/>
              <a:t>우주 내 우리의 손길이 미치는 곳 중 지구만이 유일한 보금자리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개발과 보존의 균형</a:t>
            </a:r>
            <a:r>
              <a:rPr lang="en-US" altLang="ko-KR" dirty="0" smtClean="0"/>
              <a:t>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지속성</a:t>
            </a:r>
            <a:r>
              <a:rPr lang="en-US" altLang="ko-KR" dirty="0" smtClean="0">
                <a:sym typeface="Wingdings" pitchFamily="2" charset="2"/>
              </a:rPr>
              <a:t>(Sustainability)!!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ko-KR" altLang="en-US" dirty="0" smtClean="0">
                <a:sym typeface="Wingdings" pitchFamily="2" charset="2"/>
              </a:rPr>
              <a:t>환경적 충격은 </a:t>
            </a:r>
            <a:r>
              <a:rPr lang="ko-KR" altLang="en-US" dirty="0" err="1" smtClean="0">
                <a:sym typeface="Wingdings" pitchFamily="2" charset="2"/>
              </a:rPr>
              <a:t>임계점에</a:t>
            </a:r>
            <a:r>
              <a:rPr lang="ko-KR" altLang="en-US" dirty="0" smtClean="0">
                <a:sym typeface="Wingdings" pitchFamily="2" charset="2"/>
              </a:rPr>
              <a:t> 다다르기 전에는 인지하기 어려움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en-US" altLang="ko-KR" dirty="0" smtClean="0">
                <a:sym typeface="Wingdings" pitchFamily="2" charset="2"/>
              </a:rPr>
              <a:t> </a:t>
            </a:r>
            <a:r>
              <a:rPr lang="ko-KR" altLang="en-US" dirty="0" smtClean="0">
                <a:sym typeface="Wingdings" pitchFamily="2" charset="2"/>
              </a:rPr>
              <a:t>오염시키는 것보다 복구가 훨씬 어려움</a:t>
            </a:r>
            <a:r>
              <a:rPr lang="en-US" altLang="ko-KR" dirty="0" smtClean="0">
                <a:sym typeface="Wingdings" pitchFamily="2" charset="2"/>
              </a:rPr>
              <a:t>(</a:t>
            </a:r>
            <a:r>
              <a:rPr lang="ko-KR" altLang="en-US" dirty="0" smtClean="0">
                <a:sym typeface="Wingdings" pitchFamily="2" charset="2"/>
              </a:rPr>
              <a:t>느림</a:t>
            </a:r>
            <a:r>
              <a:rPr lang="en-US" altLang="ko-KR" dirty="0" smtClean="0">
                <a:sym typeface="Wingdings" pitchFamily="2" charset="2"/>
              </a:rPr>
              <a:t>)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환경 문제가 매우 오래 지속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ko-KR" altLang="en-US" dirty="0" smtClean="0">
                <a:sym typeface="Wingdings" pitchFamily="2" charset="2"/>
              </a:rPr>
              <a:t>완전 복구는 불가능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ko-KR" altLang="en-US" dirty="0" err="1" smtClean="0">
                <a:sym typeface="Wingdings" pitchFamily="2" charset="2"/>
              </a:rPr>
              <a:t>환경학은</a:t>
            </a:r>
            <a:r>
              <a:rPr lang="ko-KR" altLang="en-US" dirty="0" smtClean="0">
                <a:sym typeface="Wingdings" pitchFamily="2" charset="2"/>
              </a:rPr>
              <a:t> </a:t>
            </a:r>
            <a:r>
              <a:rPr lang="ko-KR" altLang="en-US" dirty="0" err="1" smtClean="0">
                <a:sym typeface="Wingdings" pitchFamily="2" charset="2"/>
              </a:rPr>
              <a:t>융복합</a:t>
            </a:r>
            <a:r>
              <a:rPr lang="ko-KR" altLang="en-US" dirty="0" smtClean="0">
                <a:sym typeface="Wingdings" pitchFamily="2" charset="2"/>
              </a:rPr>
              <a:t> 학문</a:t>
            </a:r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ciencelearn.org.nz/var/sciencelearn/storage/images/contexts/h2o-on-the-go/sci-media/animations-and-interactives/dynamic-and-complex-the-global-water-cycle/126373-12-eng-NZ/Dynamic-and-complex-the-global-water-cycle_full_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836713"/>
            <a:ext cx="4324728" cy="28803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504" y="116632"/>
            <a:ext cx="4450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Various matter cycles in the Earth system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620688"/>
            <a:ext cx="16257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From </a:t>
            </a:r>
            <a:r>
              <a:rPr lang="en-US" altLang="ko-KR" sz="1000" i="1" dirty="0"/>
              <a:t>sciencelearn.org.nz</a:t>
            </a:r>
            <a:endParaRPr lang="ko-KR" altLang="en-US" sz="1000" dirty="0"/>
          </a:p>
        </p:txBody>
      </p:sp>
      <p:pic>
        <p:nvPicPr>
          <p:cNvPr id="1028" name="Picture 4" descr="http://www.geolsoc.org.uk/webdav/site/GSL/shared/images/education_and_careers/RockCycle/Rock%20Cycle%20all%20labe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6632"/>
            <a:ext cx="4355976" cy="34164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59832" y="446475"/>
            <a:ext cx="1662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From www.geolsoc.org.uk</a:t>
            </a:r>
            <a:endParaRPr lang="ko-KR" altLang="en-US" sz="1000" dirty="0"/>
          </a:p>
        </p:txBody>
      </p:sp>
      <p:pic>
        <p:nvPicPr>
          <p:cNvPr id="1030" name="Picture 6" descr="http://www.enviroliteracy.org/images/page-spec/sulfurcyc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996782"/>
            <a:ext cx="3826768" cy="2861218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3995936" y="4005064"/>
            <a:ext cx="18069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/>
              <a:t>From www.enviroliteracy.org</a:t>
            </a:r>
            <a:endParaRPr lang="ko-KR" altLang="en-US" sz="1000" dirty="0"/>
          </a:p>
        </p:txBody>
      </p:sp>
      <p:pic>
        <p:nvPicPr>
          <p:cNvPr id="1032" name="Picture 8" descr="http://www.windows2universe.org/earth/climate/images/carboncycle_s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905672"/>
            <a:ext cx="2952328" cy="2952328"/>
          </a:xfrm>
          <a:prstGeom prst="rect">
            <a:avLst/>
          </a:prstGeom>
          <a:noFill/>
        </p:spPr>
      </p:pic>
      <p:sp>
        <p:nvSpPr>
          <p:cNvPr id="13" name="직사각형 12"/>
          <p:cNvSpPr/>
          <p:nvPr/>
        </p:nvSpPr>
        <p:spPr>
          <a:xfrm>
            <a:off x="4283968" y="6093296"/>
            <a:ext cx="1762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/>
              <a:t>From</a:t>
            </a:r>
          </a:p>
          <a:p>
            <a:r>
              <a:rPr lang="en-US" altLang="ko-KR" sz="1000" dirty="0" smtClean="0"/>
              <a:t>www.windows2universe.org</a:t>
            </a:r>
            <a:endParaRPr lang="ko-KR" alt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zmescience.com/wp-content/uploads/2010/07/284361main_kepler-target-region-galaxy_946-7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762500" cy="3562351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5004048" y="332656"/>
            <a:ext cx="17860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/>
              <a:t>From www.zmescience.com</a:t>
            </a:r>
            <a:endParaRPr lang="ko-KR" altLang="en-US" sz="1000" dirty="0"/>
          </a:p>
        </p:txBody>
      </p:sp>
      <p:pic>
        <p:nvPicPr>
          <p:cNvPr id="16388" name="Picture 4" descr="http://www.solstation.com/stars/earth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5004" y="1700808"/>
            <a:ext cx="5143500" cy="5143500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7308304" y="1340768"/>
            <a:ext cx="16498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/>
              <a:t>From www.solstation.com</a:t>
            </a:r>
            <a:endParaRPr lang="ko-KR" alt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4521894"/>
            <a:ext cx="34291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How can life exist on the Earth?</a:t>
            </a:r>
          </a:p>
          <a:p>
            <a:endParaRPr lang="en-US" altLang="ko-KR" dirty="0"/>
          </a:p>
          <a:p>
            <a:r>
              <a:rPr lang="en-US" altLang="ko-KR" dirty="0" smtClean="0"/>
              <a:t>- Discuss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vanderbilt.edu/sustainvu/cms/files/sustainability_spher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7029450" cy="5648325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6176481" y="6165304"/>
            <a:ext cx="16337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/>
              <a:t>From www.vanderbilt.edu</a:t>
            </a:r>
            <a:endParaRPr lang="ko-KR" alt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rnwallfreenews.com/wp-content/uploads/2010/09/pollutio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7029450" cy="4991101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5796136" y="404664"/>
            <a:ext cx="17844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/>
              <a:t>From cornwallfreenews.com</a:t>
            </a:r>
            <a:endParaRPr lang="ko-KR" alt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gr.ebs.ogi.edu/iron/Fig1_3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8640"/>
            <a:ext cx="3672408" cy="6493893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6156176" y="764704"/>
            <a:ext cx="13901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/>
              <a:t>From cgr.ebs.ogi.edu</a:t>
            </a:r>
            <a:endParaRPr lang="ko-KR" alt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테크닉">
  <a:themeElements>
    <a:clrScheme name="테크닉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테크닉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테크닉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200</TotalTime>
  <Words>149</Words>
  <Application>Microsoft Office PowerPoint</Application>
  <PresentationFormat>화면 슬라이드 쇼(4:3)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4" baseType="lpstr">
      <vt:lpstr>HY견고딕</vt:lpstr>
      <vt:lpstr>HY중고딕</vt:lpstr>
      <vt:lpstr>Arial</vt:lpstr>
      <vt:lpstr>Franklin Gothic Book</vt:lpstr>
      <vt:lpstr>Wingdings</vt:lpstr>
      <vt:lpstr>Wingdings 2</vt:lpstr>
      <vt:lpstr>테크닉</vt:lpstr>
      <vt:lpstr>Ch.1. 서론</vt:lpstr>
      <vt:lpstr>Ch.1.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Ch.1. Introduction</dc:title>
  <dc:creator>my</dc:creator>
  <cp:lastModifiedBy>jyu</cp:lastModifiedBy>
  <cp:revision>23</cp:revision>
  <dcterms:created xsi:type="dcterms:W3CDTF">2012-02-18T07:01:10Z</dcterms:created>
  <dcterms:modified xsi:type="dcterms:W3CDTF">2016-08-31T23:52:52Z</dcterms:modified>
</cp:coreProperties>
</file>