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70" r:id="rId4"/>
    <p:sldId id="260" r:id="rId5"/>
    <p:sldId id="287" r:id="rId6"/>
    <p:sldId id="257" r:id="rId7"/>
    <p:sldId id="288" r:id="rId8"/>
    <p:sldId id="273" r:id="rId9"/>
    <p:sldId id="271" r:id="rId10"/>
    <p:sldId id="272" r:id="rId11"/>
    <p:sldId id="291" r:id="rId12"/>
    <p:sldId id="290" r:id="rId13"/>
    <p:sldId id="276" r:id="rId14"/>
    <p:sldId id="292" r:id="rId15"/>
    <p:sldId id="293" r:id="rId16"/>
    <p:sldId id="277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2012-04-20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r>
              <a:rPr lang="en-US" altLang="ko-KR" dirty="0" smtClean="0"/>
              <a:t>Precipitation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significance of precipitation data?</a:t>
            </a:r>
          </a:p>
          <a:p>
            <a:pPr lvl="1"/>
            <a:r>
              <a:rPr lang="en-US" altLang="ko-KR" dirty="0" smtClean="0">
                <a:latin typeface="+mj-lt"/>
              </a:rPr>
              <a:t>Basis for all the </a:t>
            </a:r>
            <a:r>
              <a:rPr lang="en-US" altLang="ko-KR" dirty="0" smtClean="0">
                <a:latin typeface="+mj-lt"/>
              </a:rPr>
              <a:t>hydrological </a:t>
            </a:r>
            <a:r>
              <a:rPr lang="en-US" altLang="ko-KR" dirty="0" smtClean="0">
                <a:latin typeface="+mj-lt"/>
              </a:rPr>
              <a:t>evaluation</a:t>
            </a:r>
          </a:p>
          <a:p>
            <a:pPr lvl="1"/>
            <a:endParaRPr lang="en-US" altLang="ko-KR" dirty="0" smtClean="0">
              <a:latin typeface="Symbol" pitchFamily="18" charset="2"/>
            </a:endParaRPr>
          </a:p>
          <a:p>
            <a:r>
              <a:rPr lang="en-US" altLang="ko-KR" dirty="0" smtClean="0"/>
              <a:t>The T-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baseline="30000" dirty="0" smtClean="0"/>
              <a:t>18</a:t>
            </a:r>
            <a:r>
              <a:rPr lang="en-US" altLang="ko-KR" dirty="0" smtClean="0"/>
              <a:t>O Correlation in Precipitation</a:t>
            </a:r>
          </a:p>
          <a:p>
            <a:pPr lvl="1"/>
            <a:r>
              <a:rPr lang="en-US" altLang="ko-KR" dirty="0" smtClean="0">
                <a:latin typeface="+mj-lt"/>
              </a:rPr>
              <a:t>For global average (</a:t>
            </a:r>
            <a:r>
              <a:rPr lang="en-US" altLang="ko-KR" dirty="0" err="1" smtClean="0">
                <a:latin typeface="+mj-lt"/>
              </a:rPr>
              <a:t>Dansgaard</a:t>
            </a:r>
            <a:r>
              <a:rPr lang="en-US" altLang="ko-KR" dirty="0" smtClean="0">
                <a:latin typeface="+mj-lt"/>
              </a:rPr>
              <a:t>, 1964),</a:t>
            </a:r>
          </a:p>
          <a:p>
            <a:pPr lvl="2"/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baseline="30000" dirty="0" smtClean="0"/>
              <a:t>18</a:t>
            </a:r>
            <a:r>
              <a:rPr lang="en-US" altLang="ko-KR" dirty="0" smtClean="0"/>
              <a:t>O = 0.695T – 13.6‰ VSMOW</a:t>
            </a:r>
          </a:p>
          <a:p>
            <a:pPr lvl="2"/>
            <a:r>
              <a:rPr lang="en-US" altLang="ko-KR" dirty="0" err="1" smtClean="0">
                <a:latin typeface="Symbol" pitchFamily="18" charset="2"/>
              </a:rPr>
              <a:t>d</a:t>
            </a:r>
            <a:r>
              <a:rPr lang="en-US" altLang="ko-KR" dirty="0" err="1" smtClean="0"/>
              <a:t>D</a:t>
            </a:r>
            <a:r>
              <a:rPr lang="en-US" altLang="ko-KR" dirty="0" smtClean="0"/>
              <a:t> = 5.6T-100 ‰  VSMOW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baseline="30000" dirty="0" smtClean="0"/>
              <a:t>18</a:t>
            </a:r>
            <a:r>
              <a:rPr lang="en-US" altLang="ko-KR" dirty="0" smtClean="0"/>
              <a:t>O = (0.338 ± 0.028)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monthly</a:t>
            </a:r>
            <a:r>
              <a:rPr lang="en-US" altLang="ko-KR" dirty="0" smtClean="0"/>
              <a:t> – 11.99 ‰ VSMOW </a:t>
            </a:r>
            <a:r>
              <a:rPr lang="en-US" altLang="ko-KR" dirty="0" err="1" smtClean="0"/>
              <a:t>Yutsever</a:t>
            </a:r>
            <a:r>
              <a:rPr lang="en-US" altLang="ko-KR" dirty="0" smtClean="0"/>
              <a:t> and Gat (1981) 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The deviation from it caused by local geographic effect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4"/>
            <a:ext cx="7467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Local Effects on T-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baseline="30000" dirty="0" smtClean="0"/>
              <a:t>18</a:t>
            </a:r>
            <a:r>
              <a:rPr lang="en-US" altLang="ko-KR" dirty="0" smtClean="0"/>
              <a:t>O 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Dependent on the local physiographical setting, including local topography, proximity to surface water bodies, seasonal changes etc.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Altitude effects</a:t>
            </a:r>
          </a:p>
          <a:p>
            <a:pPr lvl="1">
              <a:buNone/>
            </a:pPr>
            <a:r>
              <a:rPr lang="en-US" altLang="ko-KR" dirty="0" smtClean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mhtml:file://D:\강의\Env_Iso_GC\book_htm\Chapter%203.mht!http://www.science.uottawa.ca/eih/ch3/Image1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8720"/>
            <a:ext cx="4609509" cy="3600400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267744" y="4581128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i="1" dirty="0" smtClean="0"/>
              <a:t>Fig. 3-6 The relationship between altitude and d </a:t>
            </a:r>
            <a:r>
              <a:rPr lang="en-US" altLang="ko-KR" sz="1000" i="1" baseline="30000" dirty="0" smtClean="0"/>
              <a:t>18</a:t>
            </a:r>
            <a:r>
              <a:rPr lang="en-US" altLang="ko-KR" sz="1000" i="1" dirty="0" smtClean="0"/>
              <a:t>O in precipitation in Val </a:t>
            </a:r>
            <a:r>
              <a:rPr lang="en-US" altLang="ko-KR" sz="1000" i="1" dirty="0" err="1" smtClean="0"/>
              <a:t>Corsaglia</a:t>
            </a:r>
            <a:r>
              <a:rPr lang="en-US" altLang="ko-KR" sz="1000" i="1" dirty="0" smtClean="0"/>
              <a:t>, maritime piedmont of the Italian Alps (</a:t>
            </a:r>
            <a:r>
              <a:rPr lang="en-US" altLang="ko-KR" sz="1000" i="1" dirty="0" err="1" smtClean="0"/>
              <a:t>Bortolami</a:t>
            </a:r>
            <a:r>
              <a:rPr lang="en-US" altLang="ko-KR" sz="1000" i="1" dirty="0" smtClean="0"/>
              <a:t>, 1978). Samples were collected in October 1974 and April 1976, representing months of the fall and spring seasons with similar mean monthly temperatures. The mean gradient for these data is –0.31 ‰ d</a:t>
            </a:r>
            <a:r>
              <a:rPr lang="en-US" altLang="ko-KR" sz="1000" i="1" baseline="30000" dirty="0" smtClean="0"/>
              <a:t>18</a:t>
            </a:r>
            <a:r>
              <a:rPr lang="en-US" altLang="ko-KR" sz="1000" i="1" dirty="0" smtClean="0"/>
              <a:t>O per 100-m rise.</a:t>
            </a:r>
            <a:r>
              <a:rPr lang="en-US" altLang="ko-KR" sz="1000" dirty="0" smtClean="0"/>
              <a:t> </a:t>
            </a:r>
            <a:endParaRPr lang="en-US" altLang="ko-KR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95538" y="1124747"/>
          <a:ext cx="8064896" cy="4556323"/>
        </p:xfrm>
        <a:graphic>
          <a:graphicData uri="http://schemas.openxmlformats.org/drawingml/2006/table">
            <a:tbl>
              <a:tblPr/>
              <a:tblGrid>
                <a:gridCol w="1368150"/>
                <a:gridCol w="1512168"/>
                <a:gridCol w="1224136"/>
                <a:gridCol w="792088"/>
                <a:gridCol w="648072"/>
                <a:gridCol w="2520282"/>
              </a:tblGrid>
              <a:tr h="526001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Site</a:t>
                      </a:r>
                      <a:endParaRPr lang="en-US" sz="1200" dirty="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Region</a:t>
                      </a:r>
                      <a:endParaRPr lang="en-US" sz="1200" dirty="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Altitude (m </a:t>
                      </a:r>
                      <a:r>
                        <a:rPr lang="en-US" sz="1200" b="1" i="1" dirty="0" err="1"/>
                        <a:t>asl</a:t>
                      </a:r>
                      <a:r>
                        <a:rPr lang="en-US" sz="1200" b="1" i="1" dirty="0"/>
                        <a:t>)</a:t>
                      </a:r>
                      <a:endParaRPr lang="en-US" sz="1200" dirty="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i="1" dirty="0"/>
                        <a:t>Gradient (‰ per 100 m)</a:t>
                      </a:r>
                      <a:endParaRPr lang="en-US" sz="1200" dirty="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1"/>
                        <a:t>Reference</a:t>
                      </a:r>
                      <a:endParaRPr 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441"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/>
                        <a:t>d</a:t>
                      </a:r>
                      <a:r>
                        <a:rPr lang="en-US" sz="1200" b="1" i="1" baseline="30000"/>
                        <a:t>18</a:t>
                      </a:r>
                      <a:r>
                        <a:rPr lang="en-US" sz="1200" b="1" i="1"/>
                        <a:t>O </a:t>
                      </a:r>
                      <a:endParaRPr 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d</a:t>
                      </a:r>
                      <a:r>
                        <a:rPr lang="en-US" sz="1200" b="1" i="1" baseline="30000" dirty="0"/>
                        <a:t>2</a:t>
                      </a:r>
                      <a:r>
                        <a:rPr lang="en-US" sz="1200" b="1" i="1" dirty="0"/>
                        <a:t>H</a:t>
                      </a:r>
                      <a:endParaRPr lang="en-US" sz="1200" dirty="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6001">
                <a:tc>
                  <a:txBody>
                    <a:bodyPr/>
                    <a:lstStyle/>
                    <a:p>
                      <a:r>
                        <a:rPr lang="en-US" sz="1200"/>
                        <a:t>Jura Mountains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Switzerland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500-1200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–0.2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 dirty="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Siegenthaler</a:t>
                      </a:r>
                      <a:r>
                        <a:rPr lang="en-US" sz="1200" dirty="0"/>
                        <a:t> et al.,, 1983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611">
                <a:tc>
                  <a:txBody>
                    <a:bodyPr/>
                    <a:lstStyle/>
                    <a:p>
                      <a:r>
                        <a:rPr lang="en-US" sz="1200"/>
                        <a:t>Black Forest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Switzerland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250-1250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–0.19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Dubois and </a:t>
                      </a:r>
                      <a:r>
                        <a:rPr lang="en-US" sz="1200" dirty="0" err="1"/>
                        <a:t>Flück</a:t>
                      </a:r>
                      <a:r>
                        <a:rPr lang="en-US" sz="1200" dirty="0"/>
                        <a:t>, 1984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611">
                <a:tc>
                  <a:txBody>
                    <a:bodyPr/>
                    <a:lstStyle/>
                    <a:p>
                      <a:r>
                        <a:rPr lang="en-US" sz="1200"/>
                        <a:t>Mont Blanc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France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2000-5000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–0.5</a:t>
                      </a:r>
                      <a:r>
                        <a:rPr lang="ko-KR" altLang="en-US" sz="1200" baseline="30000"/>
                        <a:t>*</a:t>
                      </a:r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–4 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Moser and </a:t>
                      </a:r>
                      <a:r>
                        <a:rPr lang="en-US" sz="1200" dirty="0" err="1"/>
                        <a:t>Stichler</a:t>
                      </a:r>
                      <a:r>
                        <a:rPr lang="en-US" sz="1200" dirty="0"/>
                        <a:t>, 1970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6001">
                <a:tc>
                  <a:txBody>
                    <a:bodyPr/>
                    <a:lstStyle/>
                    <a:p>
                      <a:r>
                        <a:rPr lang="en-US" sz="1200"/>
                        <a:t>Coast Mountains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British Columbia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250-3250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–0.25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Clark et al., 1982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221">
                <a:tc>
                  <a:txBody>
                    <a:bodyPr/>
                    <a:lstStyle/>
                    <a:p>
                      <a:r>
                        <a:rPr lang="en-US" sz="1200"/>
                        <a:t>Piedmont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Western Italy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500-2000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–0.31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–2.5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Bortolami</a:t>
                      </a:r>
                      <a:r>
                        <a:rPr lang="en-US" sz="1200" dirty="0"/>
                        <a:t>, 1978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6001">
                <a:tc>
                  <a:txBody>
                    <a:bodyPr/>
                    <a:lstStyle/>
                    <a:p>
                      <a:r>
                        <a:rPr lang="en-US" sz="1200"/>
                        <a:t>Dhofar Monsoon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Southern Oman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0-800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–0.10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Clark, 1987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611">
                <a:tc>
                  <a:txBody>
                    <a:bodyPr/>
                    <a:lstStyle/>
                    <a:p>
                      <a:r>
                        <a:rPr lang="en-US" sz="1200"/>
                        <a:t>Saiq Plateau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Northern Oman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400-2000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–0.20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Stanger, 1986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6001">
                <a:tc>
                  <a:txBody>
                    <a:bodyPr/>
                    <a:lstStyle/>
                    <a:p>
                      <a:r>
                        <a:rPr lang="en-US" sz="1200"/>
                        <a:t>Mount Cameroun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West Africa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0-4095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/>
                        <a:t>–0.155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200"/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Fontes</a:t>
                      </a:r>
                      <a:r>
                        <a:rPr lang="en-US" sz="1200" dirty="0"/>
                        <a:t> et al., 1977</a:t>
                      </a:r>
                    </a:p>
                  </a:txBody>
                  <a:tcPr marL="20692" marR="20692" marT="20692" marB="206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23528" y="-27384"/>
            <a:ext cx="6912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Table 3-1 Range of values for the </a:t>
            </a:r>
            <a:r>
              <a:rPr kumimoji="1" lang="ko-KR" altLang="ko-K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굴림" pitchFamily="50" charset="-127"/>
              </a:rPr>
              <a:t>d</a:t>
            </a:r>
            <a:r>
              <a:rPr kumimoji="1" lang="ko-KR" altLang="ko-KR" sz="1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18</a:t>
            </a:r>
            <a:r>
              <a:rPr kumimoji="1" lang="ko-KR" altLang="ko-K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O-elevationaltitude gradient in different studies</a:t>
            </a: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692696"/>
            <a:ext cx="7467600" cy="4525963"/>
          </a:xfrm>
        </p:spPr>
        <p:txBody>
          <a:bodyPr/>
          <a:lstStyle/>
          <a:p>
            <a:pPr lvl="1"/>
            <a:r>
              <a:rPr lang="en-US" altLang="ko-KR" dirty="0" smtClean="0"/>
              <a:t>Seasonal effect</a:t>
            </a:r>
          </a:p>
          <a:p>
            <a:pPr lvl="2"/>
            <a:r>
              <a:rPr lang="en-US" altLang="ko-KR" dirty="0" smtClean="0"/>
              <a:t>Due to the seasonal variation in T</a:t>
            </a:r>
          </a:p>
          <a:p>
            <a:pPr lvl="2"/>
            <a:r>
              <a:rPr lang="en-US" altLang="ko-KR" dirty="0" smtClean="0"/>
              <a:t>Can be utilized for </a:t>
            </a:r>
          </a:p>
          <a:p>
            <a:pPr lvl="3"/>
            <a:r>
              <a:rPr lang="en-US" altLang="ko-KR" dirty="0" smtClean="0"/>
              <a:t>Rates of </a:t>
            </a:r>
            <a:r>
              <a:rPr lang="en-US" altLang="ko-KR" dirty="0" err="1" smtClean="0"/>
              <a:t>gw</a:t>
            </a:r>
            <a:r>
              <a:rPr lang="en-US" altLang="ko-KR" dirty="0" smtClean="0"/>
              <a:t> circulation</a:t>
            </a:r>
          </a:p>
          <a:p>
            <a:pPr lvl="3"/>
            <a:r>
              <a:rPr lang="en-US" altLang="ko-KR" dirty="0" smtClean="0"/>
              <a:t>Watershed respond to </a:t>
            </a:r>
            <a:r>
              <a:rPr lang="en-US" altLang="ko-KR" dirty="0" err="1" smtClean="0"/>
              <a:t>pptn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Time of most recharge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D:\강의\Env_Iso_GC\fig3-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74941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D:\강의\Env_Iso_GC\fig3-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456682" cy="5170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D:\강의\Env_Iso_GC\fig3-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727169" cy="5836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692696"/>
            <a:ext cx="7467600" cy="4525963"/>
          </a:xfrm>
        </p:spPr>
        <p:txBody>
          <a:bodyPr/>
          <a:lstStyle/>
          <a:p>
            <a:pPr lvl="1"/>
            <a:r>
              <a:rPr lang="en-US" altLang="ko-KR" dirty="0" smtClean="0"/>
              <a:t>Condensation of coastal fog</a:t>
            </a:r>
          </a:p>
          <a:p>
            <a:pPr lvl="2"/>
            <a:r>
              <a:rPr lang="en-US" altLang="ko-KR" dirty="0" smtClean="0"/>
              <a:t>The isotopic composition of the precipitation become quite close to that of sea water</a:t>
            </a:r>
            <a:endParaRPr lang="ko-KR" altLang="en-US" dirty="0"/>
          </a:p>
        </p:txBody>
      </p:sp>
      <p:pic>
        <p:nvPicPr>
          <p:cNvPr id="38914" name="Picture 2" descr="D:\강의\Env_Iso_GC\fig3-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7848872" cy="4302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692696"/>
            <a:ext cx="7467600" cy="4525963"/>
          </a:xfrm>
        </p:spPr>
        <p:txBody>
          <a:bodyPr/>
          <a:lstStyle/>
          <a:p>
            <a:pPr lvl="1"/>
            <a:r>
              <a:rPr lang="en-US" altLang="ko-KR" dirty="0" smtClean="0"/>
              <a:t>The kinetic effect of secondary evaporation</a:t>
            </a:r>
          </a:p>
          <a:p>
            <a:pPr lvl="2"/>
            <a:r>
              <a:rPr lang="en-US" altLang="ko-KR" dirty="0" smtClean="0"/>
              <a:t>Surface water &amp; groundwater above LMWL?</a:t>
            </a:r>
            <a:endParaRPr lang="ko-KR" altLang="en-US" dirty="0"/>
          </a:p>
        </p:txBody>
      </p:sp>
      <p:pic>
        <p:nvPicPr>
          <p:cNvPr id="39938" name="Picture 2" descr="mhtml:file://D:\강의\Env_Iso_GC\book_htm\Chapter%203.mht!http://www.science.uottawa.ca/eih/ch3/Image1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883211" cy="3456384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827584" y="544522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i="1" dirty="0" smtClean="0"/>
              <a:t>Fig. 3-12 Secondary evaporation effects causing meteoric waters to plot above the LMWL. A — Re-evaporation of local </a:t>
            </a:r>
            <a:r>
              <a:rPr lang="en-US" altLang="ko-KR" sz="1000" i="1" dirty="0" err="1" smtClean="0"/>
              <a:t>groundwaters</a:t>
            </a:r>
            <a:r>
              <a:rPr lang="en-US" altLang="ko-KR" sz="1000" i="1" dirty="0" smtClean="0"/>
              <a:t> in Kenya. (modified from </a:t>
            </a:r>
            <a:r>
              <a:rPr lang="en-US" altLang="ko-KR" sz="1000" i="1" dirty="0" err="1" smtClean="0"/>
              <a:t>Ingraham</a:t>
            </a:r>
            <a:r>
              <a:rPr lang="en-US" altLang="ko-KR" sz="1000" i="1" dirty="0" smtClean="0"/>
              <a:t> and Matthews, 1988). B — Evaporation of local surface waters in the northern Yukon condensing as cave ice in fossil </a:t>
            </a:r>
            <a:r>
              <a:rPr lang="en-US" altLang="ko-KR" sz="1000" i="1" dirty="0" err="1" smtClean="0"/>
              <a:t>karst</a:t>
            </a:r>
            <a:r>
              <a:rPr lang="en-US" altLang="ko-KR" sz="1000" i="1" dirty="0" smtClean="0"/>
              <a:t> terrain. In both cases, the condensed phase is in equilibrium with the </a:t>
            </a:r>
            <a:r>
              <a:rPr lang="en-US" altLang="ko-KR" sz="1000" i="1" dirty="0" err="1" smtClean="0"/>
              <a:t>vapour</a:t>
            </a:r>
            <a:r>
              <a:rPr lang="en-US" altLang="ko-KR" sz="1000" i="1" dirty="0" smtClean="0"/>
              <a:t> (equilibrium fractionation during condensation) and so plots on a line with slope ~ 8.</a:t>
            </a:r>
            <a:r>
              <a:rPr lang="en-US" altLang="ko-KR" sz="1000" dirty="0" smtClean="0"/>
              <a:t> </a:t>
            </a:r>
            <a:endParaRPr lang="en-US" altLang="ko-KR"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4"/>
            <a:ext cx="7467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Ice cores &amp; </a:t>
            </a:r>
            <a:r>
              <a:rPr lang="en-US" altLang="ko-KR" dirty="0" err="1" smtClean="0"/>
              <a:t>Paleotemperature</a:t>
            </a:r>
            <a:r>
              <a:rPr lang="en-US" altLang="ko-KR" dirty="0" smtClean="0"/>
              <a:t> 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altLang="ko-KR" dirty="0" smtClean="0">
                <a:sym typeface="Wingdings" pitchFamily="2" charset="2"/>
              </a:rPr>
              <a:t>	</a:t>
            </a:r>
          </a:p>
        </p:txBody>
      </p:sp>
      <p:pic>
        <p:nvPicPr>
          <p:cNvPr id="40962" name="Picture 2" descr="D:\강의\Env_Iso_GC\fig3-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60183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87624" y="908720"/>
            <a:ext cx="6768752" cy="4320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mhtml:file://D:\강의\Env_Iso_GC\book_htm\Chapter%203.mht!http://www.science.uottawa.ca/eih/ch3/Image1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96752"/>
            <a:ext cx="2733675" cy="3924301"/>
          </a:xfrm>
          <a:prstGeom prst="rect">
            <a:avLst/>
          </a:prstGeom>
          <a:noFill/>
        </p:spPr>
      </p:pic>
      <p:pic>
        <p:nvPicPr>
          <p:cNvPr id="1028" name="Picture 4" descr="mhtml:file://D:\강의\Env_Iso_GC\book_htm\Chapter%203.mht!http://www.science.uottawa.ca/eih/ch3/Image1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980728"/>
            <a:ext cx="3076575" cy="4076701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2051720" y="537321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Fig. 3-1 The mean annual d18O-values for precipitation as a function of </a:t>
            </a:r>
            <a:r>
              <a:rPr lang="en-US" altLang="ko-KR" sz="1000" dirty="0" err="1" smtClean="0"/>
              <a:t>theglobal</a:t>
            </a:r>
            <a:r>
              <a:rPr lang="en-US" altLang="ko-KR" sz="1000" dirty="0" smtClean="0"/>
              <a:t> T–d18O relationship for precipitation, modified from </a:t>
            </a:r>
            <a:r>
              <a:rPr lang="en-US" altLang="ko-KR" sz="1000" dirty="0" err="1" smtClean="0"/>
              <a:t>Dansgaard</a:t>
            </a:r>
            <a:r>
              <a:rPr lang="en-US" altLang="ko-KR" sz="1000" dirty="0" smtClean="0"/>
              <a:t>, 1964 (left). Temperature is mean annual air temperature (MAAT) of the sampling station (modified from </a:t>
            </a:r>
            <a:r>
              <a:rPr lang="en-US" altLang="ko-KR" sz="1000" dirty="0" err="1" smtClean="0"/>
              <a:t>Dansgaard</a:t>
            </a:r>
            <a:r>
              <a:rPr lang="en-US" altLang="ko-KR" sz="1000" dirty="0" smtClean="0"/>
              <a:t>, 1964at the station. Data from the extensive IAEA Global Network for Isotopes in Precipitation (GNIP) shows this relationship to be a combination of regional T–d18O lines, with strong differences between marine, continental and interior stations, from </a:t>
            </a:r>
            <a:r>
              <a:rPr lang="en-US" altLang="ko-KR" sz="1000" dirty="0" err="1" smtClean="0"/>
              <a:t>Rozanski</a:t>
            </a:r>
            <a:r>
              <a:rPr lang="en-US" altLang="ko-KR" sz="1000" dirty="0" smtClean="0"/>
              <a:t> et al., 1993 (diagram on right). </a:t>
            </a:r>
          </a:p>
          <a:p>
            <a:endParaRPr lang="en-US" altLang="ko-KR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ience.uottawa.ca/eih/ch2/Image3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196677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59221"/>
            <a:ext cx="7467600" cy="5966123"/>
          </a:xfrm>
        </p:spPr>
        <p:txBody>
          <a:bodyPr>
            <a:normAutofit/>
          </a:bodyPr>
          <a:lstStyle/>
          <a:p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Latitude effect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Due rain out w/ Rayleigh distillation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The gradient become increasingly steep as latitude increases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Very shallow gradients in lower latitude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Note the ocean current and ‘continental effect’.</a:t>
            </a:r>
          </a:p>
          <a:p>
            <a:pPr lvl="2"/>
            <a:endParaRPr lang="en-US" altLang="ko-KR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764704"/>
            <a:ext cx="7848872" cy="35283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1746" name="Picture 2" descr="mhtml:file://D:\강의\Env_Iso_GC\book_htm\Chapter%203.mht!http://www.science.uottawa.ca/eih/ch3/Image1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802562" cy="3384376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683568" y="4482986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i="1" dirty="0" smtClean="0"/>
              <a:t>Fig. 3-2 Mean d</a:t>
            </a:r>
            <a:r>
              <a:rPr lang="en-US" altLang="ko-KR" sz="1000" i="1" baseline="30000" dirty="0" smtClean="0"/>
              <a:t>18</a:t>
            </a:r>
            <a:r>
              <a:rPr lang="en-US" altLang="ko-KR" sz="1000" i="1" dirty="0" smtClean="0"/>
              <a:t>O distribution in precipitation on a global basis, for stations with at least 24 months of records. (based on IAEA World Meteorological Precipitation monitoring data summarized by </a:t>
            </a:r>
            <a:r>
              <a:rPr lang="en-US" altLang="ko-KR" sz="1000" i="1" dirty="0" err="1" smtClean="0"/>
              <a:t>Rozanski</a:t>
            </a:r>
            <a:r>
              <a:rPr lang="en-US" altLang="ko-KR" sz="1000" i="1" dirty="0" smtClean="0"/>
              <a:t> et al., 1992).</a:t>
            </a:r>
            <a:r>
              <a:rPr lang="en-US" altLang="ko-KR" sz="1000" dirty="0" smtClean="0"/>
              <a:t> </a:t>
            </a:r>
            <a:endParaRPr lang="en-US" altLang="ko-KR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4"/>
            <a:ext cx="7467600" cy="4525963"/>
          </a:xfrm>
        </p:spPr>
        <p:txBody>
          <a:bodyPr>
            <a:normAutofit/>
          </a:bodyPr>
          <a:lstStyle/>
          <a:p>
            <a:pPr lvl="1"/>
            <a:r>
              <a:rPr lang="en-US" altLang="ko-KR" dirty="0" smtClean="0"/>
              <a:t>Continental effect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dirty="0" smtClean="0">
                <a:sym typeface="Wingdings" pitchFamily="2" charset="2"/>
              </a:rPr>
              <a:t>Due to regional topographic and climatic effect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Depleted as going from coast to the inland area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Strong seasonal variation</a:t>
            </a:r>
          </a:p>
          <a:p>
            <a:pPr lvl="2"/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dirty="0" err="1" smtClean="0">
                <a:sym typeface="Wingdings" pitchFamily="2" charset="2"/>
              </a:rPr>
              <a:t>Continentality</a:t>
            </a:r>
            <a:r>
              <a:rPr lang="en-US" altLang="ko-KR" dirty="0" smtClean="0">
                <a:sym typeface="Wingdings" pitchFamily="2" charset="2"/>
              </a:rPr>
              <a:t> (Berry &amp; Chorley, 1987), </a:t>
            </a:r>
            <a:r>
              <a:rPr lang="en-US" altLang="ko-KR" i="1" dirty="0" smtClean="0">
                <a:sym typeface="Wingdings" pitchFamily="2" charset="2"/>
              </a:rPr>
              <a:t>k</a:t>
            </a:r>
            <a:r>
              <a:rPr lang="en-US" altLang="ko-KR" dirty="0" smtClean="0">
                <a:sym typeface="Wingdings" pitchFamily="2" charset="2"/>
              </a:rPr>
              <a:t>: To measure the regional geographic parameters influencing rainout</a:t>
            </a:r>
          </a:p>
        </p:txBody>
      </p:sp>
      <p:pic>
        <p:nvPicPr>
          <p:cNvPr id="15361" name="Picture 1" descr="D:\강의\Env_Iso_GC\eq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25144"/>
            <a:ext cx="3438525" cy="139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D:\강의\Env_Iso_GC\fig3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8777156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D:\강의\Env_Iso_GC\fig3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57695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D:\강의\Env_Iso_GC\fig3-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49143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821</TotalTime>
  <Words>630</Words>
  <Application>Microsoft Office PowerPoint</Application>
  <PresentationFormat>화면 슬라이드 쇼(4:3)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테크닉</vt:lpstr>
      <vt:lpstr>Ch.3. Precipitation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my</cp:lastModifiedBy>
  <cp:revision>84</cp:revision>
  <dcterms:created xsi:type="dcterms:W3CDTF">2012-02-18T07:01:10Z</dcterms:created>
  <dcterms:modified xsi:type="dcterms:W3CDTF">2012-04-20T08:59:47Z</dcterms:modified>
</cp:coreProperties>
</file>