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313" r:id="rId3"/>
    <p:sldId id="316" r:id="rId4"/>
    <p:sldId id="308" r:id="rId5"/>
    <p:sldId id="321" r:id="rId6"/>
    <p:sldId id="322" r:id="rId7"/>
    <p:sldId id="323" r:id="rId8"/>
    <p:sldId id="32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2016-11-27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2016-11-27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919582-F3C0-4667-B17A-E0329B089A3B}" type="datetimeFigureOut">
              <a:rPr lang="ko-KR" altLang="en-US" smtClean="0"/>
              <a:pPr/>
              <a:t>2016-11-27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5904656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>
                <a:latin typeface="+mn-ea"/>
              </a:rPr>
              <a:t>환경적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건강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 위해성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en-US" altLang="ko-KR" dirty="0" smtClean="0">
                <a:latin typeface="+mn-ea"/>
              </a:rPr>
              <a:t>1C, Strabo &amp; Pliny </a:t>
            </a:r>
            <a:r>
              <a:rPr lang="ko-KR" altLang="en-US" dirty="0" smtClean="0">
                <a:latin typeface="+mn-ea"/>
              </a:rPr>
              <a:t>석면 </a:t>
            </a:r>
            <a:r>
              <a:rPr lang="ko-KR" altLang="en-US" dirty="0" err="1" smtClean="0">
                <a:latin typeface="+mn-ea"/>
              </a:rPr>
              <a:t>직조일하는</a:t>
            </a:r>
            <a:r>
              <a:rPr lang="ko-KR" altLang="en-US" dirty="0" smtClean="0">
                <a:latin typeface="+mn-ea"/>
              </a:rPr>
              <a:t> 노예들의 폐질환 인지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en-US" altLang="ko-KR" dirty="0" smtClean="0">
                <a:latin typeface="+mn-ea"/>
              </a:rPr>
              <a:t>Pliny </a:t>
            </a:r>
            <a:r>
              <a:rPr lang="ko-KR" altLang="en-US" dirty="0" smtClean="0">
                <a:latin typeface="+mn-ea"/>
              </a:rPr>
              <a:t>석면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일을 하는 노예는 일찍 죽기때문에 구입하지 말라 조언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en-US" altLang="ko-KR" dirty="0" smtClean="0">
                <a:latin typeface="+mn-ea"/>
              </a:rPr>
              <a:t>1897, </a:t>
            </a:r>
            <a:r>
              <a:rPr lang="ko-KR" altLang="en-US" dirty="0" smtClean="0">
                <a:latin typeface="+mn-ea"/>
              </a:rPr>
              <a:t>빈의 한 의사가 석면 흡입에 의한 폐 기능 저하 진단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en-US" altLang="ko-KR" dirty="0" smtClean="0">
                <a:latin typeface="+mn-ea"/>
              </a:rPr>
              <a:t>1900s </a:t>
            </a:r>
            <a:r>
              <a:rPr lang="ko-KR" altLang="en-US" dirty="0" smtClean="0">
                <a:latin typeface="+mn-ea"/>
              </a:rPr>
              <a:t>초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광부의 석면 흡입과 폐 질환</a:t>
            </a:r>
            <a:r>
              <a:rPr lang="en-US" altLang="ko-KR" dirty="0" smtClean="0">
                <a:latin typeface="+mn-ea"/>
              </a:rPr>
              <a:t>/</a:t>
            </a:r>
            <a:r>
              <a:rPr lang="ko-KR" altLang="en-US" dirty="0" smtClean="0">
                <a:latin typeface="+mn-ea"/>
              </a:rPr>
              <a:t>사망 관련성 의심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en-US" altLang="ko-KR" dirty="0" smtClean="0">
                <a:latin typeface="+mn-ea"/>
              </a:rPr>
              <a:t>1906, </a:t>
            </a:r>
            <a:r>
              <a:rPr lang="ko-KR" altLang="en-US" dirty="0" smtClean="0">
                <a:latin typeface="+mn-ea"/>
              </a:rPr>
              <a:t>부검 결과 폐 </a:t>
            </a:r>
            <a:r>
              <a:rPr lang="ko-KR" altLang="en-US" dirty="0" err="1" smtClean="0">
                <a:latin typeface="+mn-ea"/>
              </a:rPr>
              <a:t>섬유종</a:t>
            </a:r>
            <a:r>
              <a:rPr lang="ko-KR" altLang="en-US" dirty="0" smtClean="0">
                <a:latin typeface="+mn-ea"/>
              </a:rPr>
              <a:t> 증거 기록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en-US" altLang="ko-KR" dirty="0" smtClean="0">
                <a:latin typeface="+mn-ea"/>
              </a:rPr>
              <a:t>1908, </a:t>
            </a:r>
            <a:r>
              <a:rPr lang="ko-KR" altLang="en-US" dirty="0" smtClean="0">
                <a:latin typeface="+mn-ea"/>
              </a:rPr>
              <a:t>메트로폴리탄 보험사 석면 노동장</a:t>
            </a:r>
            <a:r>
              <a:rPr lang="ko-KR" altLang="en-US" dirty="0" smtClean="0">
                <a:latin typeface="+mn-ea"/>
              </a:rPr>
              <a:t>에게는 더 높은 보험료 부과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en-US" altLang="ko-KR" dirty="0" smtClean="0">
                <a:latin typeface="+mn-ea"/>
              </a:rPr>
              <a:t>1923, Dr. Cook </a:t>
            </a:r>
            <a:r>
              <a:rPr lang="ko-KR" altLang="en-US" dirty="0" smtClean="0">
                <a:latin typeface="+mn-ea"/>
              </a:rPr>
              <a:t>다수의 석면 노동자 사망에 대해 조사하였고</a:t>
            </a:r>
            <a:r>
              <a:rPr lang="en-US" altLang="ko-KR" dirty="0" smtClean="0">
                <a:latin typeface="+mn-ea"/>
              </a:rPr>
              <a:t>, ‘</a:t>
            </a:r>
            <a:r>
              <a:rPr lang="ko-KR" altLang="en-US" dirty="0" err="1" smtClean="0">
                <a:latin typeface="+mn-ea"/>
              </a:rPr>
              <a:t>석면증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smtClean="0">
                <a:latin typeface="+mn-ea"/>
              </a:rPr>
              <a:t>asbestosis)’</a:t>
            </a:r>
            <a:r>
              <a:rPr lang="ko-KR" altLang="en-US" dirty="0" smtClean="0">
                <a:latin typeface="+mn-ea"/>
              </a:rPr>
              <a:t>이란 용어 처음 사용</a:t>
            </a:r>
            <a:endParaRPr lang="en-US" altLang="ko-KR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5616624"/>
          </a:xfrm>
        </p:spPr>
        <p:txBody>
          <a:bodyPr>
            <a:normAutofit/>
          </a:bodyPr>
          <a:lstStyle/>
          <a:p>
            <a:pPr lvl="1"/>
            <a:r>
              <a:rPr lang="en-US" altLang="ko-KR" sz="2400" dirty="0" smtClean="0">
                <a:latin typeface="+mn-ea"/>
              </a:rPr>
              <a:t>1931, </a:t>
            </a:r>
            <a:r>
              <a:rPr lang="ko-KR" altLang="en-US" sz="2400" dirty="0" smtClean="0">
                <a:latin typeface="+mn-ea"/>
              </a:rPr>
              <a:t>용어</a:t>
            </a:r>
            <a:r>
              <a:rPr lang="en-US" altLang="ko-KR" sz="2400" dirty="0" smtClean="0">
                <a:latin typeface="+mn-ea"/>
              </a:rPr>
              <a:t>“</a:t>
            </a:r>
            <a:r>
              <a:rPr lang="ko-KR" altLang="en-US" sz="2400" dirty="0" err="1" smtClean="0">
                <a:latin typeface="+mn-ea"/>
              </a:rPr>
              <a:t>중피종</a:t>
            </a:r>
            <a:r>
              <a:rPr lang="en-US" altLang="ko-KR" sz="2400" dirty="0" smtClean="0">
                <a:latin typeface="+mn-ea"/>
              </a:rPr>
              <a:t>(mesothelioma)” </a:t>
            </a:r>
            <a:r>
              <a:rPr lang="ko-KR" altLang="en-US" sz="2400" dirty="0" smtClean="0">
                <a:latin typeface="+mn-ea"/>
              </a:rPr>
              <a:t>처음 사용</a:t>
            </a:r>
            <a:endParaRPr lang="en-US" altLang="ko-KR" sz="2400" dirty="0" smtClean="0">
              <a:latin typeface="+mn-ea"/>
            </a:endParaRPr>
          </a:p>
          <a:p>
            <a:pPr lvl="1"/>
            <a:r>
              <a:rPr lang="en-US" altLang="ko-KR" sz="2400" dirty="0">
                <a:latin typeface="+mn-ea"/>
              </a:rPr>
              <a:t>1930s, </a:t>
            </a:r>
            <a:r>
              <a:rPr lang="ko-KR" altLang="en-US" sz="2400" dirty="0" smtClean="0">
                <a:latin typeface="+mn-ea"/>
              </a:rPr>
              <a:t>산업 위생 및 의료 검진 기준 등에 대한 규정 신설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영국 노동자 보상법에 석면 산업 포함</a:t>
            </a:r>
            <a:endParaRPr lang="en-US" altLang="ko-KR" sz="2400" dirty="0" smtClean="0">
              <a:latin typeface="+mn-ea"/>
            </a:endParaRPr>
          </a:p>
          <a:p>
            <a:pPr lvl="1"/>
            <a:r>
              <a:rPr lang="en-US" altLang="ko-KR" sz="2400" dirty="0" smtClean="0">
                <a:latin typeface="+mn-ea"/>
              </a:rPr>
              <a:t>1970s, </a:t>
            </a:r>
            <a:r>
              <a:rPr lang="ko-KR" altLang="en-US" sz="2400" dirty="0" smtClean="0">
                <a:latin typeface="+mn-ea"/>
              </a:rPr>
              <a:t>미 법원 문서에 석면 회사가 노동자에게 석면의 치명적 위험을 숨겼음을 기록</a:t>
            </a:r>
            <a:endParaRPr lang="en-US" altLang="ko-KR" sz="2400" dirty="0" smtClean="0">
              <a:latin typeface="+mn-ea"/>
            </a:endParaRPr>
          </a:p>
          <a:p>
            <a:pPr lvl="1"/>
            <a:r>
              <a:rPr lang="en-US" altLang="ko-KR" sz="2400" dirty="0" smtClean="0">
                <a:latin typeface="+mn-ea"/>
              </a:rPr>
              <a:t>1970s, EPA &amp; OSHA </a:t>
            </a:r>
            <a:r>
              <a:rPr lang="ko-KR" altLang="en-US" sz="2400" dirty="0" smtClean="0">
                <a:latin typeface="+mn-ea"/>
              </a:rPr>
              <a:t>석면 사용 규제</a:t>
            </a:r>
            <a:endParaRPr lang="en-US" altLang="ko-KR" sz="2400" dirty="0" smtClean="0">
              <a:latin typeface="+mn-ea"/>
            </a:endParaRPr>
          </a:p>
          <a:p>
            <a:pPr lvl="1"/>
            <a:r>
              <a:rPr lang="ko-KR" altLang="en-US" sz="2400" dirty="0" smtClean="0">
                <a:latin typeface="+mn-ea"/>
              </a:rPr>
              <a:t>현재 세계 많은 나라에서 사용 전면 금지</a:t>
            </a:r>
            <a:endParaRPr lang="en-US" altLang="ko-KR" sz="2400" dirty="0" smtClean="0">
              <a:latin typeface="+mn-ea"/>
            </a:endParaRPr>
          </a:p>
          <a:p>
            <a:pPr lvl="1"/>
            <a:endParaRPr lang="en-US" altLang="ko-KR" sz="28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92696"/>
            <a:ext cx="8064896" cy="5688632"/>
          </a:xfrm>
        </p:spPr>
        <p:txBody>
          <a:bodyPr/>
          <a:lstStyle/>
          <a:p>
            <a:pPr lvl="1"/>
            <a:r>
              <a:rPr lang="ko-KR" altLang="en-US" dirty="0" smtClean="0"/>
              <a:t>한국의 석면 규제</a:t>
            </a:r>
            <a:endParaRPr lang="en-US" altLang="ko-KR" dirty="0" smtClean="0"/>
          </a:p>
          <a:p>
            <a:pPr lvl="2"/>
            <a:r>
              <a:rPr lang="en-US" altLang="ko-KR" sz="2000" dirty="0" smtClean="0"/>
              <a:t>“</a:t>
            </a:r>
            <a:r>
              <a:rPr lang="ko-KR" altLang="en-US" sz="2000" dirty="0" err="1" smtClean="0"/>
              <a:t>품질경영및공산품안전관리법</a:t>
            </a:r>
            <a:r>
              <a:rPr lang="ko-KR" altLang="en-US" sz="2000" dirty="0" smtClean="0"/>
              <a:t> 시행령</a:t>
            </a:r>
            <a:r>
              <a:rPr lang="en-US" altLang="ko-KR" sz="2000" dirty="0" smtClean="0"/>
              <a:t>” </a:t>
            </a:r>
            <a:r>
              <a:rPr lang="en-US" altLang="ko-KR" sz="2000" dirty="0" smtClean="0">
                <a:sym typeface="Wingdings" pitchFamily="2" charset="2"/>
              </a:rPr>
              <a:t> </a:t>
            </a:r>
            <a:r>
              <a:rPr lang="en-US" altLang="ko-KR" sz="2000" dirty="0" smtClean="0">
                <a:sym typeface="Wingdings" pitchFamily="2" charset="2"/>
              </a:rPr>
              <a:t>2009</a:t>
            </a:r>
            <a:r>
              <a:rPr lang="ko-KR" altLang="en-US" sz="2000" dirty="0" smtClean="0">
                <a:sym typeface="Wingdings" pitchFamily="2" charset="2"/>
              </a:rPr>
              <a:t>년 </a:t>
            </a:r>
            <a:r>
              <a:rPr lang="en-US" altLang="ko-KR" sz="2000" dirty="0" smtClean="0">
                <a:sym typeface="Wingdings" pitchFamily="2" charset="2"/>
              </a:rPr>
              <a:t>9</a:t>
            </a:r>
            <a:r>
              <a:rPr lang="ko-KR" altLang="en-US" sz="2000" dirty="0" smtClean="0">
                <a:sym typeface="Wingdings" pitchFamily="2" charset="2"/>
              </a:rPr>
              <a:t>월 이후 모든 공산품에서 석면 사용 금지 또는 제한</a:t>
            </a:r>
            <a:endParaRPr lang="en-US" altLang="ko-KR" sz="2000" dirty="0" smtClean="0">
              <a:sym typeface="Wingdings" pitchFamily="2" charset="2"/>
            </a:endParaRPr>
          </a:p>
          <a:p>
            <a:pPr lvl="2"/>
            <a:r>
              <a:rPr lang="en-US" altLang="ko-KR" sz="2000" dirty="0" smtClean="0"/>
              <a:t> </a:t>
            </a:r>
            <a:r>
              <a:rPr lang="en-US" altLang="ko-KR" sz="2000" dirty="0" smtClean="0"/>
              <a:t>“</a:t>
            </a:r>
            <a:r>
              <a:rPr lang="ko-KR" altLang="en-US" sz="2000" dirty="0" smtClean="0"/>
              <a:t>산업안전보건법</a:t>
            </a:r>
            <a:r>
              <a:rPr lang="en-US" altLang="ko-KR" sz="2000" dirty="0" smtClean="0"/>
              <a:t>”.  </a:t>
            </a:r>
            <a:r>
              <a:rPr lang="en-US" altLang="ko-KR" sz="2000" dirty="0" smtClean="0">
                <a:sym typeface="Wingdings" pitchFamily="2" charset="2"/>
              </a:rPr>
              <a:t> </a:t>
            </a:r>
            <a:r>
              <a:rPr lang="en-US" altLang="ko-KR" sz="2000" dirty="0" smtClean="0">
                <a:sym typeface="Wingdings" pitchFamily="2" charset="2"/>
              </a:rPr>
              <a:t>2009</a:t>
            </a:r>
            <a:r>
              <a:rPr lang="ko-KR" altLang="en-US" sz="2000" dirty="0" smtClean="0">
                <a:sym typeface="Wingdings" pitchFamily="2" charset="2"/>
              </a:rPr>
              <a:t>년 </a:t>
            </a:r>
            <a:r>
              <a:rPr lang="en-US" altLang="ko-KR" sz="2000" dirty="0" smtClean="0">
                <a:sym typeface="Wingdings" pitchFamily="2" charset="2"/>
              </a:rPr>
              <a:t>9</a:t>
            </a:r>
            <a:r>
              <a:rPr lang="ko-KR" altLang="en-US" sz="2000" dirty="0" smtClean="0">
                <a:sym typeface="Wingdings" pitchFamily="2" charset="2"/>
              </a:rPr>
              <a:t>월 이후 석면을 포함한 공산품의 제조</a:t>
            </a:r>
            <a:r>
              <a:rPr lang="en-US" altLang="ko-KR" sz="2000" dirty="0" smtClean="0">
                <a:sym typeface="Wingdings" pitchFamily="2" charset="2"/>
              </a:rPr>
              <a:t>, </a:t>
            </a:r>
            <a:r>
              <a:rPr lang="ko-KR" altLang="en-US" sz="2000" dirty="0" smtClean="0">
                <a:sym typeface="Wingdings" pitchFamily="2" charset="2"/>
              </a:rPr>
              <a:t>수입</a:t>
            </a:r>
            <a:r>
              <a:rPr lang="en-US" altLang="ko-KR" sz="2000" dirty="0" smtClean="0">
                <a:sym typeface="Wingdings" pitchFamily="2" charset="2"/>
              </a:rPr>
              <a:t>, </a:t>
            </a:r>
            <a:r>
              <a:rPr lang="ko-KR" altLang="en-US" sz="2000" dirty="0" smtClean="0">
                <a:sym typeface="Wingdings" pitchFamily="2" charset="2"/>
              </a:rPr>
              <a:t>사용 전면 금지</a:t>
            </a: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sbestos_heal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8836"/>
            <a:ext cx="3960440" cy="638466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32040" y="548680"/>
            <a:ext cx="39164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석면 체내 유입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en-US" altLang="ko-KR" dirty="0" smtClean="0"/>
              <a:t>1) </a:t>
            </a:r>
            <a:r>
              <a:rPr lang="ko-KR" altLang="en-US" dirty="0" smtClean="0"/>
              <a:t>호흡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smtClean="0"/>
              <a:t>음수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3) </a:t>
            </a:r>
            <a:r>
              <a:rPr lang="ko-KR" altLang="en-US" dirty="0" smtClean="0"/>
              <a:t>식사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보통 사람의 폐에는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수 </a:t>
            </a:r>
            <a:r>
              <a:rPr lang="en-US" altLang="ko-KR" dirty="0" smtClean="0"/>
              <a:t>10,000  </a:t>
            </a:r>
            <a:r>
              <a:rPr lang="en-US" altLang="ko-KR" dirty="0" smtClean="0"/>
              <a:t>- 100,000 </a:t>
            </a:r>
            <a:r>
              <a:rPr lang="ko-KR" altLang="en-US" dirty="0" smtClean="0"/>
              <a:t>결정</a:t>
            </a:r>
            <a:r>
              <a:rPr lang="en-US" altLang="ko-KR" dirty="0" smtClean="0"/>
              <a:t>/1g </a:t>
            </a:r>
            <a:r>
              <a:rPr lang="ko-KR" altLang="en-US" dirty="0" err="1" smtClean="0"/>
              <a:t>폐포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                      </a:t>
            </a:r>
          </a:p>
          <a:p>
            <a:endParaRPr lang="en-US" altLang="ko-KR" dirty="0"/>
          </a:p>
          <a:p>
            <a:r>
              <a:rPr lang="ko-KR" altLang="en-US" dirty="0" err="1" smtClean="0"/>
              <a:t>대기질</a:t>
            </a:r>
            <a:r>
              <a:rPr lang="ko-KR" altLang="en-US" dirty="0" smtClean="0"/>
              <a:t> 석면 기준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작업장</a:t>
            </a:r>
            <a:r>
              <a:rPr lang="en-US" altLang="ko-KR" dirty="0" smtClean="0"/>
              <a:t>: </a:t>
            </a:r>
            <a:r>
              <a:rPr lang="en-US" altLang="ko-KR" dirty="0" smtClean="0"/>
              <a:t>&lt; 0.1/cm</a:t>
            </a:r>
            <a:r>
              <a:rPr lang="en-US" altLang="ko-KR" baseline="30000" dirty="0" smtClean="0"/>
              <a:t>3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공공장소</a:t>
            </a:r>
            <a:r>
              <a:rPr lang="en-US" altLang="ko-KR" dirty="0" smtClean="0"/>
              <a:t>: </a:t>
            </a:r>
            <a:r>
              <a:rPr lang="en-US" altLang="ko-KR" dirty="0" smtClean="0"/>
              <a:t>&lt; 0.01/cm</a:t>
            </a:r>
            <a:r>
              <a:rPr lang="en-US" altLang="ko-KR" baseline="30000" dirty="0" smtClean="0"/>
              <a:t>3</a:t>
            </a:r>
          </a:p>
          <a:p>
            <a:r>
              <a:rPr lang="en-US" altLang="ko-KR" dirty="0" smtClean="0"/>
              <a:t>   (Korean standards)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S_2OHyu8uDw/Tn7LXGoT5eI/AAAAAAAABJ8/STZ0kYaBJZY/s1600/Asbestosis%252C+Cancer+Asbestos%252C+Mesothelioma+Symptoms%252C+Information+da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040560" cy="61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7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MB000004106a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2" y="495300"/>
            <a:ext cx="39243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asbestos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50" y="476250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ARRILLO%20022%20(Small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50" y="4149725"/>
            <a:ext cx="3132137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9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ZEEg5q57z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048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NSHK_0802_97p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0713"/>
            <a:ext cx="28575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127865_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098800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49dca66be9a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4897438" cy="32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indexlink_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36838"/>
            <a:ext cx="25781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0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00701230010565285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03181338949_60200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0938"/>
            <a:ext cx="4762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04436"/>
      </p:ext>
    </p:extLst>
  </p:cSld>
  <p:clrMapOvr>
    <a:masterClrMapping/>
  </p:clrMapOvr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1909</TotalTime>
  <Words>231</Words>
  <Application>Microsoft Office PowerPoint</Application>
  <PresentationFormat>화면 슬라이드 쇼(4:3)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HY견고딕</vt:lpstr>
      <vt:lpstr>HY중고딕</vt:lpstr>
      <vt:lpstr>Arial</vt:lpstr>
      <vt:lpstr>Franklin Gothic Book</vt:lpstr>
      <vt:lpstr>Wingdings</vt:lpstr>
      <vt:lpstr>Wingdings 2</vt:lpstr>
      <vt:lpstr>테크닉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Ch.1. Introduction</dc:title>
  <dc:creator>my</dc:creator>
  <cp:lastModifiedBy>myhome</cp:lastModifiedBy>
  <cp:revision>146</cp:revision>
  <dcterms:created xsi:type="dcterms:W3CDTF">2012-02-18T07:01:10Z</dcterms:created>
  <dcterms:modified xsi:type="dcterms:W3CDTF">2016-11-27T08:04:22Z</dcterms:modified>
</cp:coreProperties>
</file>