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handoutMasterIdLst>
    <p:handoutMasterId r:id="rId9"/>
  </p:handoutMasterIdLst>
  <p:sldIdLst>
    <p:sldId id="256" r:id="rId2"/>
    <p:sldId id="258" r:id="rId3"/>
    <p:sldId id="263" r:id="rId4"/>
    <p:sldId id="267" r:id="rId5"/>
    <p:sldId id="284" r:id="rId6"/>
    <p:sldId id="268" r:id="rId7"/>
    <p:sldId id="269" r:id="rId8"/>
  </p:sldIdLst>
  <p:sldSz cx="9144000" cy="6858000" type="screen4x3"/>
  <p:notesSz cx="9144000" cy="6858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3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44450-48F7-4971-B70C-B4CFBBD2BBF3}" type="datetimeFigureOut">
              <a:rPr lang="ko-KR" altLang="en-US" smtClean="0"/>
              <a:t>2019-05-21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A7CB6-64F9-4C37-8A4C-1A9731E093A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93531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gray">
          <a:xfrm>
            <a:off x="0" y="1929384"/>
            <a:ext cx="9144000" cy="4928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46" descr="2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>
            <a:off x="5072066" y="3571876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58952" y="786384"/>
            <a:ext cx="6400800" cy="841248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20"/>
          <p:cNvGrpSpPr/>
          <p:nvPr/>
        </p:nvGrpSpPr>
        <p:grpSpPr bwMode="gray">
          <a:xfrm>
            <a:off x="7342632" y="740664"/>
            <a:ext cx="738052" cy="1640146"/>
            <a:chOff x="6869341" y="609600"/>
            <a:chExt cx="738052" cy="1640146"/>
          </a:xfrm>
        </p:grpSpPr>
        <p:sp>
          <p:nvSpPr>
            <p:cNvPr id="20" name="Rectangle 19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7" name="Rectangle 16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6"/>
          <p:cNvGrpSpPr/>
          <p:nvPr/>
        </p:nvGrpSpPr>
        <p:grpSpPr bwMode="gray">
          <a:xfrm>
            <a:off x="7946136" y="1106424"/>
            <a:ext cx="753801" cy="1637570"/>
            <a:chOff x="7946136" y="1106424"/>
            <a:chExt cx="753801" cy="1637570"/>
          </a:xfrm>
        </p:grpSpPr>
        <p:sp>
          <p:nvSpPr>
            <p:cNvPr id="23" name="Rectangle 2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41"/>
          <p:cNvGrpSpPr/>
          <p:nvPr/>
        </p:nvGrpSpPr>
        <p:grpSpPr bwMode="gray">
          <a:xfrm>
            <a:off x="0" y="1810512"/>
            <a:ext cx="9144000" cy="120460"/>
            <a:chOff x="0" y="1810512"/>
            <a:chExt cx="9144000" cy="120460"/>
          </a:xfrm>
        </p:grpSpPr>
        <p:cxnSp>
          <p:nvCxnSpPr>
            <p:cNvPr id="32" name="Straight Connector 3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396513" y="2337123"/>
            <a:ext cx="1500199" cy="1416985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4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3552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1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13898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 bwMode="gray">
          <a:xfrm>
            <a:off x="0" y="1380744"/>
            <a:ext cx="9144000" cy="120460"/>
            <a:chOff x="0" y="1810512"/>
            <a:chExt cx="9144000" cy="120460"/>
          </a:xfrm>
        </p:grpSpPr>
        <p:cxnSp>
          <p:nvCxnSpPr>
            <p:cNvPr id="9" name="Straight Connector 8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Vertical Text Placeholder 14"/>
          <p:cNvSpPr>
            <a:spLocks noGrp="1"/>
          </p:cNvSpPr>
          <p:nvPr>
            <p:ph type="body" orient="vert" sz="quarter" idx="13"/>
          </p:nvPr>
        </p:nvSpPr>
        <p:spPr>
          <a:xfrm>
            <a:off x="457200" y="1719072"/>
            <a:ext cx="8229600" cy="452628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0" name="Freeform 9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7004304" y="429768"/>
            <a:ext cx="1499616" cy="58247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4" name="Vertical Text Placeholder 13"/>
          <p:cNvSpPr>
            <a:spLocks noGrp="1"/>
          </p:cNvSpPr>
          <p:nvPr>
            <p:ph type="body" orient="vert" sz="quarter" idx="13"/>
          </p:nvPr>
        </p:nvSpPr>
        <p:spPr bwMode="gray">
          <a:xfrm>
            <a:off x="457200" y="429768"/>
            <a:ext cx="6400800" cy="58247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2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cxnSp>
        <p:nvCxnSpPr>
          <p:cNvPr id="7" name="Straight Connector 6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7"/>
          <p:cNvGrpSpPr>
            <a:grpSpLocks/>
          </p:cNvGrpSpPr>
          <p:nvPr/>
        </p:nvGrpSpPr>
        <p:grpSpPr bwMode="gray">
          <a:xfrm rot="5400000">
            <a:off x="301752" y="228600"/>
            <a:ext cx="996696" cy="969264"/>
            <a:chOff x="42" y="4085"/>
            <a:chExt cx="224" cy="224"/>
          </a:xfrm>
          <a:solidFill>
            <a:schemeClr val="bg2">
              <a:lumMod val="75000"/>
              <a:alpha val="30196"/>
            </a:schemeClr>
          </a:solidFill>
        </p:grpSpPr>
        <p:sp>
          <p:nvSpPr>
            <p:cNvPr id="1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5" name="Freeform 14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09857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0" y="4718304"/>
            <a:ext cx="9144000" cy="1728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99232"/>
            <a:ext cx="6291072" cy="14996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7086600" y="3465576"/>
            <a:ext cx="738052" cy="1640146"/>
            <a:chOff x="6869341" y="609600"/>
            <a:chExt cx="738052" cy="1640146"/>
          </a:xfrm>
        </p:grpSpPr>
        <p:sp>
          <p:nvSpPr>
            <p:cNvPr id="8" name="Rectangle 7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0" name="Rectangle 9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 bwMode="gray">
          <a:xfrm>
            <a:off x="7708392" y="3831336"/>
            <a:ext cx="753801" cy="1637570"/>
            <a:chOff x="7946136" y="1106424"/>
            <a:chExt cx="753801" cy="1637570"/>
          </a:xfrm>
        </p:grpSpPr>
        <p:sp>
          <p:nvSpPr>
            <p:cNvPr id="13" name="Rectangle 1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 bwMode="gray">
          <a:xfrm>
            <a:off x="0" y="4575048"/>
            <a:ext cx="9144000" cy="120460"/>
            <a:chOff x="0" y="1810512"/>
            <a:chExt cx="9144000" cy="120460"/>
          </a:xfrm>
        </p:grpSpPr>
        <p:cxnSp>
          <p:nvCxnSpPr>
            <p:cNvPr id="16" name="Straight Connector 15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77"/>
          <p:cNvGrpSpPr>
            <a:grpSpLocks/>
          </p:cNvGrpSpPr>
          <p:nvPr/>
        </p:nvGrpSpPr>
        <p:grpSpPr bwMode="gray">
          <a:xfrm rot="5400000">
            <a:off x="320040" y="5038344"/>
            <a:ext cx="1069848" cy="99669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22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16" y="4855464"/>
            <a:ext cx="6986016" cy="1362075"/>
          </a:xfrm>
        </p:spPr>
        <p:txBody>
          <a:bodyPr anchor="ctr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0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848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68" y="1535113"/>
            <a:ext cx="3931920" cy="639762"/>
          </a:xfrm>
          <a:solidFill>
            <a:srgbClr val="77933C">
              <a:alpha val="20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68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2312" y="1535113"/>
            <a:ext cx="3931920" cy="639762"/>
          </a:xfrm>
          <a:solidFill>
            <a:srgbClr val="E46C0A">
              <a:alpha val="2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2312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Group 10"/>
          <p:cNvGrpSpPr/>
          <p:nvPr/>
        </p:nvGrpSpPr>
        <p:grpSpPr bwMode="gray">
          <a:xfrm>
            <a:off x="0" y="1143000"/>
            <a:ext cx="9144000" cy="120460"/>
            <a:chOff x="0" y="1810512"/>
            <a:chExt cx="9144000" cy="120460"/>
          </a:xfrm>
        </p:grpSpPr>
        <p:cxnSp>
          <p:nvCxnSpPr>
            <p:cNvPr id="12" name="Straight Connector 1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246888" y="182880"/>
            <a:ext cx="932688" cy="85953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16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9848" y="146304"/>
            <a:ext cx="6931152" cy="99669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3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1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36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" y="356616"/>
            <a:ext cx="8147304" cy="7132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1568" y="1216152"/>
            <a:ext cx="5029200" cy="50749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64" y="1216152"/>
            <a:ext cx="3008313" cy="5074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989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307592" y="1143000"/>
            <a:ext cx="6163056" cy="5029200"/>
          </a:xfrm>
          <a:solidFill>
            <a:srgbClr val="FFFFFF"/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anchor="b">
            <a:normAutofit/>
          </a:bodyPr>
          <a:lstStyle>
            <a:lvl1pPr marL="0" indent="0">
              <a:buFont typeface="Arial" pitchFamily="34" charset="0"/>
              <a:buChar char="•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 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216152" y="384048"/>
            <a:ext cx="6300216" cy="566738"/>
          </a:xfrm>
        </p:spPr>
        <p:txBody>
          <a:bodyPr anchor="b"/>
          <a:lstStyle>
            <a:lvl1pPr algn="l">
              <a:defRPr sz="2000" b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316736" y="1143000"/>
            <a:ext cx="6108192" cy="3867912"/>
          </a:xfrm>
          <a:solidFill>
            <a:srgbClr val="F8F8F8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0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2" name="Freeform 11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57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3123-E138-4A55-B8A0-015B8266EFB6}" type="datetimeFigureOut">
              <a:rPr lang="ko-KR" altLang="en-US" smtClean="0"/>
              <a:pPr/>
              <a:t>2019-05-21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3952"/>
            <a:ext cx="2895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3952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414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/>
        </a:buClr>
        <a:buSzPct val="70000"/>
        <a:buFont typeface="Wingdings 2" pitchFamily="18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/>
        </a:buClr>
        <a:buSzPct val="70000"/>
        <a:buFont typeface="Wingdings 2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/>
        </a:buClr>
        <a:buSzPct val="100000"/>
        <a:buFont typeface="Wingdings 2" pitchFamily="18" charset="2"/>
        <a:buChar char="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100000"/>
        <a:buFont typeface="Wingdings 2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5373216"/>
            <a:ext cx="6858000" cy="1112862"/>
          </a:xfrm>
        </p:spPr>
        <p:txBody>
          <a:bodyPr>
            <a:normAutofit/>
          </a:bodyPr>
          <a:lstStyle/>
          <a:p>
            <a:pPr algn="r"/>
            <a:r>
              <a:rPr lang="en-US" altLang="ko-KR" sz="2800" dirty="0" smtClean="0"/>
              <a:t>JYU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59632" y="2780928"/>
            <a:ext cx="6858000" cy="990600"/>
          </a:xfrm>
        </p:spPr>
        <p:txBody>
          <a:bodyPr>
            <a:noAutofit/>
          </a:bodyPr>
          <a:lstStyle/>
          <a:p>
            <a:r>
              <a:rPr lang="ko-KR" altLang="en-US" sz="2400" dirty="0" smtClean="0"/>
              <a:t>저온지구시스템화학 및 실험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4400" dirty="0" smtClean="0"/>
              <a:t>Ch.6 </a:t>
            </a:r>
            <a:r>
              <a:rPr lang="ko-KR" altLang="en-US" dirty="0" smtClean="0"/>
              <a:t>용해도도</a:t>
            </a:r>
            <a:endParaRPr lang="ko-KR" altLang="en-US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3175">
            <a:noFill/>
          </a:ln>
        </p:spPr>
        <p:txBody>
          <a:bodyPr>
            <a:normAutofit fontScale="92500" lnSpcReduction="10000"/>
          </a:bodyPr>
          <a:lstStyle/>
          <a:p>
            <a:pPr latinLnBrk="0"/>
            <a:r>
              <a:rPr lang="ko-KR" altLang="en-US" b="1" dirty="0" smtClean="0"/>
              <a:t>용해도 </a:t>
            </a:r>
            <a:r>
              <a:rPr lang="en-US" altLang="ko-KR" b="1" dirty="0" smtClean="0"/>
              <a:t>Solubility</a:t>
            </a:r>
            <a:r>
              <a:rPr lang="en-US" altLang="ko-KR" b="1" dirty="0" smtClean="0"/>
              <a:t>: </a:t>
            </a:r>
            <a:r>
              <a:rPr lang="ko-KR" altLang="en-US" dirty="0" smtClean="0"/>
              <a:t>하나의 물질</a:t>
            </a:r>
            <a:r>
              <a:rPr lang="en-US" altLang="ko-KR" dirty="0" smtClean="0"/>
              <a:t>(</a:t>
            </a:r>
            <a:r>
              <a:rPr lang="ko-KR" altLang="en-US" dirty="0" smtClean="0"/>
              <a:t>용질</a:t>
            </a:r>
            <a:r>
              <a:rPr lang="en-US" altLang="ko-KR" dirty="0" smtClean="0"/>
              <a:t>)</a:t>
            </a:r>
            <a:r>
              <a:rPr lang="ko-KR" altLang="en-US" dirty="0" smtClean="0"/>
              <a:t>이 </a:t>
            </a:r>
            <a:r>
              <a:rPr lang="ko-KR" altLang="en-US" dirty="0" err="1" smtClean="0"/>
              <a:t>용체를</a:t>
            </a:r>
            <a:r>
              <a:rPr lang="ko-KR" altLang="en-US" dirty="0" smtClean="0"/>
              <a:t> 형성하기 위해 용매라 불리는 다른 물질에 녹는</a:t>
            </a:r>
            <a:r>
              <a:rPr lang="en-US" altLang="ko-KR" dirty="0" smtClean="0"/>
              <a:t>(</a:t>
            </a:r>
            <a:r>
              <a:rPr lang="ko-KR" altLang="en-US" dirty="0" smtClean="0"/>
              <a:t>용해</a:t>
            </a:r>
            <a:r>
              <a:rPr lang="en-US" altLang="ko-KR" dirty="0" smtClean="0"/>
              <a:t>)</a:t>
            </a:r>
            <a:r>
              <a:rPr lang="ko-KR" altLang="en-US" dirty="0" smtClean="0"/>
              <a:t> 성질</a:t>
            </a:r>
            <a:r>
              <a:rPr lang="en-US" altLang="ko-KR" dirty="0" smtClean="0"/>
              <a:t>(</a:t>
            </a:r>
            <a:r>
              <a:rPr lang="ko-KR" altLang="en-US" dirty="0" smtClean="0"/>
              <a:t>정도</a:t>
            </a:r>
            <a:r>
              <a:rPr lang="en-US" altLang="ko-KR" dirty="0" smtClean="0"/>
              <a:t>)</a:t>
            </a:r>
            <a:r>
              <a:rPr lang="en-US" dirty="0" smtClean="0"/>
              <a:t>.  </a:t>
            </a:r>
            <a:r>
              <a:rPr lang="ko-KR" altLang="en-US" dirty="0" smtClean="0"/>
              <a:t>이 장에서는  특히 고체가 물에 녹아 수용액을 이루는 경우를 다룬다</a:t>
            </a:r>
            <a:r>
              <a:rPr lang="en-US" dirty="0" smtClean="0"/>
              <a:t>.</a:t>
            </a:r>
            <a:endParaRPr lang="en-US" dirty="0" smtClean="0"/>
          </a:p>
          <a:p>
            <a:pPr latinLnBrk="0"/>
            <a:r>
              <a:rPr lang="ko-KR" altLang="en-US" b="1" dirty="0" smtClean="0"/>
              <a:t>용해의 종류</a:t>
            </a:r>
            <a:endParaRPr lang="en-US" altLang="ko-KR" b="1" dirty="0" smtClean="0"/>
          </a:p>
          <a:p>
            <a:pPr lvl="1" latinLnBrk="0"/>
            <a:r>
              <a:rPr lang="ko-KR" altLang="en-US" b="1" dirty="0" smtClean="0"/>
              <a:t>일치 용해 </a:t>
            </a:r>
            <a:r>
              <a:rPr lang="en-US" altLang="ko-KR" b="1" dirty="0" smtClean="0"/>
              <a:t>Congruent </a:t>
            </a:r>
            <a:r>
              <a:rPr lang="en-US" altLang="ko-KR" b="1" dirty="0" smtClean="0"/>
              <a:t>dissolution: </a:t>
            </a:r>
            <a:r>
              <a:rPr lang="ko-KR" altLang="en-US" dirty="0" smtClean="0"/>
              <a:t>용질의 조성이 만들어 지는 </a:t>
            </a:r>
            <a:r>
              <a:rPr lang="ko-KR" altLang="en-US" dirty="0" err="1" smtClean="0"/>
              <a:t>용존</a:t>
            </a:r>
            <a:r>
              <a:rPr lang="ko-KR" altLang="en-US" dirty="0" smtClean="0"/>
              <a:t> 성분과 일치</a:t>
            </a:r>
            <a:endParaRPr lang="en-US" altLang="ko-KR" dirty="0" smtClean="0"/>
          </a:p>
          <a:p>
            <a:pPr lvl="1" latinLnBrk="0"/>
            <a:r>
              <a:rPr lang="ko-KR" altLang="en-US" b="1" dirty="0" smtClean="0"/>
              <a:t>불일치 용해 </a:t>
            </a:r>
            <a:r>
              <a:rPr lang="en-US" altLang="ko-KR" b="1" dirty="0" smtClean="0"/>
              <a:t>Incongruent </a:t>
            </a:r>
            <a:r>
              <a:rPr lang="en-US" altLang="ko-KR" b="1" dirty="0" smtClean="0"/>
              <a:t>dissolution: </a:t>
            </a:r>
            <a:r>
              <a:rPr lang="ko-KR" altLang="en-US" dirty="0" smtClean="0"/>
              <a:t>일치 하지 않음</a:t>
            </a:r>
            <a:endParaRPr lang="en-US" altLang="ko-KR" b="1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정의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600200"/>
            <a:ext cx="8109857" cy="4525963"/>
          </a:xfrm>
        </p:spPr>
        <p:txBody>
          <a:bodyPr>
            <a:normAutofit fontScale="92500" lnSpcReduction="20000"/>
          </a:bodyPr>
          <a:lstStyle/>
          <a:p>
            <a:r>
              <a:rPr lang="ko-KR" altLang="en-US" sz="2800" dirty="0" smtClean="0"/>
              <a:t>다음 용해 반응에 대해</a:t>
            </a:r>
            <a:endParaRPr lang="en-US" altLang="ko-KR" sz="2800" dirty="0" smtClean="0"/>
          </a:p>
          <a:p>
            <a:pPr lvl="1"/>
            <a:r>
              <a:rPr lang="en-US" altLang="ko-KR" dirty="0" smtClean="0"/>
              <a:t>ML = M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 + L</a:t>
            </a:r>
            <a:r>
              <a:rPr lang="en-US" altLang="ko-KR" baseline="30000" dirty="0" smtClean="0"/>
              <a:t>-</a:t>
            </a:r>
          </a:p>
          <a:p>
            <a:pPr lvl="1"/>
            <a:r>
              <a:rPr lang="en-US" altLang="ko-KR" dirty="0" err="1" smtClean="0"/>
              <a:t>K</a:t>
            </a:r>
            <a:r>
              <a:rPr lang="en-US" altLang="ko-KR" baseline="-25000" dirty="0" err="1" smtClean="0"/>
              <a:t>sp</a:t>
            </a:r>
            <a:r>
              <a:rPr lang="en-US" altLang="ko-KR" dirty="0" smtClean="0"/>
              <a:t> = [</a:t>
            </a:r>
            <a:r>
              <a:rPr lang="en-US" altLang="ko-KR" dirty="0"/>
              <a:t>M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][L</a:t>
            </a:r>
            <a:r>
              <a:rPr lang="en-US" altLang="ko-KR" baseline="30000" dirty="0" smtClean="0"/>
              <a:t>-</a:t>
            </a:r>
            <a:r>
              <a:rPr lang="en-US" altLang="ko-KR" dirty="0" smtClean="0"/>
              <a:t>]</a:t>
            </a:r>
          </a:p>
          <a:p>
            <a:pPr marL="342900" lvl="1" indent="-342900"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ko-KR" altLang="en-US" dirty="0" smtClean="0"/>
              <a:t>만일 용액에 </a:t>
            </a:r>
            <a:r>
              <a:rPr lang="en-US" altLang="ko-KR" dirty="0" smtClean="0"/>
              <a:t>M</a:t>
            </a:r>
            <a:r>
              <a:rPr lang="en-US" altLang="ko-KR" baseline="30000" dirty="0"/>
              <a:t>+</a:t>
            </a:r>
            <a:r>
              <a:rPr lang="en-US" altLang="ko-KR" dirty="0"/>
              <a:t> </a:t>
            </a:r>
            <a:r>
              <a:rPr lang="ko-KR" altLang="en-US" dirty="0" smtClean="0"/>
              <a:t>이나</a:t>
            </a:r>
            <a:r>
              <a:rPr lang="en-US" altLang="ko-KR" dirty="0" smtClean="0"/>
              <a:t> L</a:t>
            </a:r>
            <a:r>
              <a:rPr lang="en-US" altLang="ko-KR" baseline="30000" dirty="0" smtClean="0"/>
              <a:t>- </a:t>
            </a:r>
            <a:r>
              <a:rPr lang="ko-KR" altLang="en-US" dirty="0" smtClean="0"/>
              <a:t>이 이미 존재하지 않는다면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Let solubility=m,</a:t>
            </a:r>
          </a:p>
          <a:p>
            <a:pPr lvl="1"/>
            <a:r>
              <a:rPr lang="en-US" altLang="ko-KR" dirty="0" smtClean="0"/>
              <a:t>Then</a:t>
            </a:r>
            <a:r>
              <a:rPr lang="en-US" altLang="ko-KR" dirty="0" smtClean="0"/>
              <a:t>, m=(</a:t>
            </a:r>
            <a:r>
              <a:rPr lang="en-US" altLang="ko-KR" dirty="0" err="1" smtClean="0"/>
              <a:t>K</a:t>
            </a:r>
            <a:r>
              <a:rPr lang="en-US" altLang="ko-KR" baseline="-25000" dirty="0" err="1" smtClean="0"/>
              <a:t>sp</a:t>
            </a:r>
            <a:r>
              <a:rPr lang="en-US" altLang="ko-KR" dirty="0" smtClean="0"/>
              <a:t>)</a:t>
            </a:r>
            <a:r>
              <a:rPr lang="en-US" altLang="ko-KR" baseline="30000" dirty="0" smtClean="0"/>
              <a:t>0.5</a:t>
            </a:r>
            <a:endParaRPr lang="en-US" altLang="ko-KR" baseline="30000" dirty="0"/>
          </a:p>
          <a:p>
            <a:pPr marL="342900" lvl="1" indent="-342900">
              <a:buClr>
                <a:schemeClr val="accent2"/>
              </a:buClr>
              <a:buSzPct val="75000"/>
              <a:buFont typeface="Wingdings" pitchFamily="2" charset="2"/>
              <a:buChar char="q"/>
            </a:pPr>
            <a:r>
              <a:rPr lang="ko-KR" altLang="en-US" dirty="0" smtClean="0"/>
              <a:t>용액에 이미 </a:t>
            </a:r>
            <a:r>
              <a:rPr lang="en-US" altLang="ko-KR" dirty="0" smtClean="0"/>
              <a:t>L</a:t>
            </a:r>
            <a:r>
              <a:rPr lang="en-US" altLang="ko-KR" baseline="30000" dirty="0" smtClean="0"/>
              <a:t>-</a:t>
            </a:r>
            <a:r>
              <a:rPr lang="ko-KR" altLang="en-US" dirty="0" smtClean="0"/>
              <a:t>이</a:t>
            </a:r>
            <a:r>
              <a:rPr lang="en-US" altLang="ko-KR" dirty="0" smtClean="0"/>
              <a:t> </a:t>
            </a:r>
            <a:r>
              <a:rPr lang="en-US" altLang="ko-KR" dirty="0" smtClean="0"/>
              <a:t>[L</a:t>
            </a:r>
            <a:r>
              <a:rPr lang="en-US" altLang="ko-KR" baseline="30000" dirty="0" smtClean="0"/>
              <a:t>-</a:t>
            </a:r>
            <a:r>
              <a:rPr lang="en-US" altLang="ko-KR" dirty="0" smtClean="0"/>
              <a:t>]’</a:t>
            </a:r>
            <a:r>
              <a:rPr lang="ko-KR" altLang="en-US" dirty="0" smtClean="0"/>
              <a:t>만큼 존재하면</a:t>
            </a:r>
            <a:endParaRPr lang="en-US" altLang="ko-KR" dirty="0"/>
          </a:p>
          <a:p>
            <a:pPr lvl="1"/>
            <a:r>
              <a:rPr lang="en-US" altLang="ko-KR" dirty="0"/>
              <a:t>[L</a:t>
            </a:r>
            <a:r>
              <a:rPr lang="en-US" altLang="ko-KR" baseline="30000" dirty="0"/>
              <a:t>-</a:t>
            </a:r>
            <a:r>
              <a:rPr lang="en-US" altLang="ko-KR" dirty="0" smtClean="0"/>
              <a:t>]=</a:t>
            </a:r>
            <a:r>
              <a:rPr lang="en-US" altLang="ko-KR" dirty="0"/>
              <a:t>[L</a:t>
            </a:r>
            <a:r>
              <a:rPr lang="en-US" altLang="ko-KR" baseline="30000" dirty="0"/>
              <a:t>-</a:t>
            </a:r>
            <a:r>
              <a:rPr lang="en-US" altLang="ko-KR" dirty="0" smtClean="0"/>
              <a:t>]’+</a:t>
            </a:r>
            <a:r>
              <a:rPr lang="en-US" altLang="ko-KR" dirty="0"/>
              <a:t>[M</a:t>
            </a:r>
            <a:r>
              <a:rPr lang="en-US" altLang="ko-KR" baseline="30000" dirty="0"/>
              <a:t>+</a:t>
            </a:r>
            <a:r>
              <a:rPr lang="en-US" altLang="ko-KR" dirty="0"/>
              <a:t>]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Then</a:t>
            </a:r>
            <a:r>
              <a:rPr lang="en-US" altLang="ko-KR" dirty="0"/>
              <a:t>, </a:t>
            </a:r>
            <a:r>
              <a:rPr lang="en-US" altLang="ko-KR" dirty="0" err="1"/>
              <a:t>K</a:t>
            </a:r>
            <a:r>
              <a:rPr lang="en-US" altLang="ko-KR" baseline="-25000" dirty="0" err="1"/>
              <a:t>sp</a:t>
            </a:r>
            <a:r>
              <a:rPr lang="en-US" altLang="ko-KR" dirty="0"/>
              <a:t> = [M</a:t>
            </a:r>
            <a:r>
              <a:rPr lang="en-US" altLang="ko-KR" baseline="30000" dirty="0"/>
              <a:t>+</a:t>
            </a:r>
            <a:r>
              <a:rPr lang="en-US" altLang="ko-KR" dirty="0"/>
              <a:t>][L</a:t>
            </a:r>
            <a:r>
              <a:rPr lang="en-US" altLang="ko-KR" baseline="30000" dirty="0"/>
              <a:t>-</a:t>
            </a:r>
            <a:r>
              <a:rPr lang="en-US" altLang="ko-KR" dirty="0" smtClean="0"/>
              <a:t>] = </a:t>
            </a:r>
            <a:r>
              <a:rPr lang="en-US" altLang="ko-KR" dirty="0"/>
              <a:t>[M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]</a:t>
            </a:r>
            <a:r>
              <a:rPr lang="en-US" altLang="ko-KR" baseline="30000" dirty="0" smtClean="0"/>
              <a:t>2</a:t>
            </a:r>
            <a:r>
              <a:rPr lang="en-US" altLang="ko-KR" dirty="0" smtClean="0"/>
              <a:t> + </a:t>
            </a:r>
            <a:r>
              <a:rPr lang="en-US" altLang="ko-KR" dirty="0"/>
              <a:t>[M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]</a:t>
            </a:r>
            <a:r>
              <a:rPr lang="en-US" altLang="ko-KR" dirty="0"/>
              <a:t> [L</a:t>
            </a:r>
            <a:r>
              <a:rPr lang="en-US" altLang="ko-KR" baseline="30000" dirty="0"/>
              <a:t>-</a:t>
            </a:r>
            <a:r>
              <a:rPr lang="en-US" altLang="ko-KR" dirty="0" smtClean="0"/>
              <a:t>]’</a:t>
            </a:r>
          </a:p>
          <a:p>
            <a:pPr lvl="1"/>
            <a:r>
              <a:rPr lang="en-US" altLang="ko-KR" dirty="0"/>
              <a:t>[M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]=m,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위 식을 풀어 </a:t>
            </a:r>
            <a:r>
              <a:rPr lang="en-US" altLang="ko-KR" dirty="0" smtClean="0"/>
              <a:t>m</a:t>
            </a:r>
            <a:r>
              <a:rPr lang="ko-KR" altLang="en-US" dirty="0" smtClean="0"/>
              <a:t>을 구한다</a:t>
            </a:r>
            <a:endParaRPr lang="en-US" altLang="ko-KR" dirty="0"/>
          </a:p>
          <a:p>
            <a:pPr marL="0" lvl="1" indent="0">
              <a:buClr>
                <a:schemeClr val="accent2"/>
              </a:buClr>
              <a:buSzPct val="75000"/>
              <a:buNone/>
            </a:pPr>
            <a:endParaRPr lang="en-US" altLang="ko-KR" baseline="30000" dirty="0"/>
          </a:p>
          <a:p>
            <a:pPr marL="0" lvl="1" indent="0">
              <a:buClr>
                <a:schemeClr val="accent2"/>
              </a:buClr>
              <a:buSzPct val="75000"/>
              <a:buNone/>
            </a:pPr>
            <a:endParaRPr lang="en-US" altLang="ko-KR" baseline="30000" dirty="0"/>
          </a:p>
          <a:p>
            <a:pPr marL="0" indent="0">
              <a:buNone/>
            </a:pP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용해도의 계산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688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 smtClean="0"/>
              <a:t>침전 </a:t>
            </a:r>
            <a:r>
              <a:rPr lang="en-US" altLang="ko-KR" dirty="0" smtClean="0"/>
              <a:t>Precipitation </a:t>
            </a:r>
            <a:r>
              <a:rPr lang="en-US" altLang="ko-KR" dirty="0" smtClean="0"/>
              <a:t>vs. </a:t>
            </a:r>
            <a:r>
              <a:rPr lang="ko-KR" altLang="en-US" dirty="0" smtClean="0"/>
              <a:t>용해 </a:t>
            </a:r>
            <a:r>
              <a:rPr lang="en-US" altLang="ko-KR" dirty="0" smtClean="0"/>
              <a:t>dissolution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불포화 </a:t>
            </a:r>
            <a:r>
              <a:rPr lang="en-US" altLang="ko-KR" dirty="0" err="1" smtClean="0"/>
              <a:t>Undersaturation</a:t>
            </a:r>
            <a:r>
              <a:rPr lang="en-US" altLang="ko-KR" dirty="0" smtClean="0"/>
              <a:t>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용해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ko-KR" altLang="en-US" dirty="0" smtClean="0">
                <a:sym typeface="Wingdings" panose="05000000000000000000" pitchFamily="2" charset="2"/>
              </a:rPr>
              <a:t>과포화 </a:t>
            </a:r>
            <a:r>
              <a:rPr lang="en-US" altLang="ko-KR" dirty="0" smtClean="0">
                <a:sym typeface="Wingdings" panose="05000000000000000000" pitchFamily="2" charset="2"/>
              </a:rPr>
              <a:t>Oversaturation </a:t>
            </a:r>
            <a:r>
              <a:rPr lang="en-US" altLang="ko-KR" dirty="0" smtClean="0">
                <a:sym typeface="Wingdings" panose="05000000000000000000" pitchFamily="2" charset="2"/>
              </a:rPr>
              <a:t>(supersaturation)  </a:t>
            </a:r>
            <a:r>
              <a:rPr lang="ko-KR" altLang="en-US" dirty="0" smtClean="0">
                <a:sym typeface="Wingdings" panose="05000000000000000000" pitchFamily="2" charset="2"/>
              </a:rPr>
              <a:t>침전 </a:t>
            </a:r>
            <a:endParaRPr lang="en-US" altLang="ko-KR" dirty="0" smtClean="0">
              <a:sym typeface="Wingdings" panose="05000000000000000000" pitchFamily="2" charset="2"/>
            </a:endParaRPr>
          </a:p>
          <a:p>
            <a:pPr lvl="1"/>
            <a:r>
              <a:rPr lang="ko-KR" altLang="en-US" dirty="0" smtClean="0">
                <a:sym typeface="Wingdings" panose="05000000000000000000" pitchFamily="2" charset="2"/>
              </a:rPr>
              <a:t>포화 </a:t>
            </a:r>
            <a:r>
              <a:rPr lang="en-US" altLang="ko-KR" dirty="0" smtClean="0">
                <a:sym typeface="Wingdings" panose="05000000000000000000" pitchFamily="2" charset="2"/>
              </a:rPr>
              <a:t>Saturation </a:t>
            </a:r>
            <a:r>
              <a:rPr lang="en-US" altLang="ko-KR" dirty="0" smtClean="0">
                <a:sym typeface="Wingdings" panose="05000000000000000000" pitchFamily="2" charset="2"/>
              </a:rPr>
              <a:t> </a:t>
            </a:r>
            <a:r>
              <a:rPr lang="ko-KR" altLang="en-US" dirty="0" smtClean="0">
                <a:sym typeface="Wingdings" panose="05000000000000000000" pitchFamily="2" charset="2"/>
              </a:rPr>
              <a:t>평형 </a:t>
            </a:r>
            <a:r>
              <a:rPr lang="en-US" altLang="ko-KR" dirty="0" smtClean="0">
                <a:sym typeface="Wingdings" panose="05000000000000000000" pitchFamily="2" charset="2"/>
              </a:rPr>
              <a:t>equilibrium</a:t>
            </a:r>
            <a:endParaRPr lang="en-US" altLang="ko-KR" dirty="0"/>
          </a:p>
          <a:p>
            <a:r>
              <a:rPr lang="ko-KR" altLang="en-US" dirty="0" smtClean="0"/>
              <a:t>포화의 표현</a:t>
            </a:r>
            <a:endParaRPr lang="en-US" altLang="ko-KR" dirty="0" smtClean="0"/>
          </a:p>
          <a:p>
            <a:pPr lvl="1"/>
            <a:r>
              <a:rPr lang="ko-KR" altLang="en-US" dirty="0" err="1" smtClean="0"/>
              <a:t>포화비</a:t>
            </a:r>
            <a:r>
              <a:rPr lang="ko-KR" altLang="en-US" dirty="0" smtClean="0"/>
              <a:t> </a:t>
            </a:r>
            <a:r>
              <a:rPr lang="en-US" altLang="ko-KR" dirty="0" smtClean="0"/>
              <a:t>Saturation </a:t>
            </a:r>
            <a:r>
              <a:rPr lang="en-US" altLang="ko-KR" dirty="0" smtClean="0"/>
              <a:t>ratio (SR) = </a:t>
            </a:r>
            <a:r>
              <a:rPr lang="en-US" altLang="ko-KR" dirty="0" smtClean="0"/>
              <a:t>IAP/K</a:t>
            </a:r>
            <a:r>
              <a:rPr lang="ko-KR" altLang="en-US" dirty="0" smtClean="0"/>
              <a:t>네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SR&lt;1: US</a:t>
            </a:r>
          </a:p>
          <a:p>
            <a:pPr lvl="2"/>
            <a:r>
              <a:rPr lang="en-US" altLang="ko-KR" dirty="0" smtClean="0"/>
              <a:t>SR&gt;1: OS</a:t>
            </a:r>
          </a:p>
          <a:p>
            <a:pPr lvl="2"/>
            <a:r>
              <a:rPr lang="en-US" altLang="ko-KR" dirty="0" smtClean="0"/>
              <a:t>SR=1: EQ</a:t>
            </a:r>
          </a:p>
          <a:p>
            <a:pPr lvl="1"/>
            <a:r>
              <a:rPr lang="ko-KR" altLang="en-US" dirty="0" smtClean="0"/>
              <a:t>포화지수 </a:t>
            </a:r>
            <a:r>
              <a:rPr lang="en-US" altLang="ko-KR" dirty="0" smtClean="0"/>
              <a:t>Saturation </a:t>
            </a:r>
            <a:r>
              <a:rPr lang="en-US" altLang="ko-KR" dirty="0" smtClean="0"/>
              <a:t>index (SI) = log(SR)</a:t>
            </a:r>
          </a:p>
          <a:p>
            <a:pPr lvl="2"/>
            <a:r>
              <a:rPr lang="en-US" altLang="ko-KR" dirty="0" smtClean="0"/>
              <a:t>SI&lt;0: US</a:t>
            </a:r>
          </a:p>
          <a:p>
            <a:pPr lvl="2"/>
            <a:r>
              <a:rPr lang="en-US" altLang="ko-KR" dirty="0" smtClean="0"/>
              <a:t>SI&gt;0: OS</a:t>
            </a:r>
          </a:p>
          <a:p>
            <a:pPr lvl="2"/>
            <a:r>
              <a:rPr lang="en-US" altLang="ko-KR" dirty="0" smtClean="0"/>
              <a:t>SI=0: EQ</a:t>
            </a:r>
          </a:p>
          <a:p>
            <a:pPr lvl="1"/>
            <a:r>
              <a:rPr lang="ko-KR" altLang="en-US" dirty="0" smtClean="0"/>
              <a:t>포화친화도 </a:t>
            </a:r>
            <a:r>
              <a:rPr lang="en-US" altLang="ko-KR" dirty="0" smtClean="0"/>
              <a:t>Affinity </a:t>
            </a:r>
            <a:r>
              <a:rPr lang="en-US" altLang="ko-KR" dirty="0" smtClean="0"/>
              <a:t>(A) = -RT*SI</a:t>
            </a:r>
          </a:p>
          <a:p>
            <a:pPr lvl="2"/>
            <a:r>
              <a:rPr lang="en-US" altLang="ko-KR" dirty="0" smtClean="0"/>
              <a:t>A&gt;0: US</a:t>
            </a:r>
          </a:p>
          <a:p>
            <a:pPr lvl="2"/>
            <a:r>
              <a:rPr lang="en-US" altLang="ko-KR" dirty="0" smtClean="0"/>
              <a:t>A&lt;0: OS</a:t>
            </a:r>
          </a:p>
          <a:p>
            <a:pPr lvl="2"/>
            <a:r>
              <a:rPr lang="en-US" altLang="ko-KR" dirty="0" smtClean="0"/>
              <a:t>A=0: EQ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포화 </a:t>
            </a:r>
            <a:r>
              <a:rPr lang="en-US" altLang="ko-KR" dirty="0" smtClean="0"/>
              <a:t>Saturation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5145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pH-</a:t>
            </a:r>
            <a:r>
              <a:rPr lang="ko-KR" altLang="en-US" dirty="0" smtClean="0"/>
              <a:t>금속성분 농도 공간에 하나의 고체 에 대한 포화</a:t>
            </a:r>
            <a:r>
              <a:rPr lang="en-US" altLang="ko-KR" dirty="0" smtClean="0"/>
              <a:t>(</a:t>
            </a:r>
            <a:r>
              <a:rPr lang="ko-KR" altLang="en-US" dirty="0" smtClean="0"/>
              <a:t>용해</a:t>
            </a:r>
            <a:r>
              <a:rPr lang="en-US" altLang="ko-KR" dirty="0" smtClean="0"/>
              <a:t>)</a:t>
            </a:r>
            <a:r>
              <a:rPr lang="ko-KR" altLang="en-US" dirty="0" smtClean="0"/>
              <a:t> 경계를 표시하는 그림</a:t>
            </a:r>
            <a:endParaRPr lang="en-US" altLang="ko-KR" dirty="0"/>
          </a:p>
          <a:p>
            <a:r>
              <a:rPr lang="ko-KR" altLang="en-US" dirty="0" smtClean="0"/>
              <a:t>작성과정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대상 시스템 설정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e.g. Al-O-H system</a:t>
            </a:r>
          </a:p>
          <a:p>
            <a:pPr lvl="1"/>
            <a:r>
              <a:rPr lang="ko-KR" altLang="en-US" dirty="0" smtClean="0"/>
              <a:t>가능 </a:t>
            </a:r>
            <a:r>
              <a:rPr lang="ko-KR" altLang="en-US" dirty="0" err="1" smtClean="0"/>
              <a:t>화학종</a:t>
            </a:r>
            <a:r>
              <a:rPr lang="ko-KR" altLang="en-US" dirty="0" smtClean="0"/>
              <a:t> </a:t>
            </a:r>
            <a:r>
              <a:rPr lang="en-US" altLang="ko-KR" dirty="0" smtClean="0"/>
              <a:t>species</a:t>
            </a:r>
            <a:r>
              <a:rPr lang="ko-KR" altLang="en-US" dirty="0" smtClean="0"/>
              <a:t> 열거</a:t>
            </a:r>
            <a:r>
              <a:rPr lang="en-US" altLang="ko-KR" dirty="0" smtClean="0"/>
              <a:t> (</a:t>
            </a:r>
            <a:r>
              <a:rPr lang="ko-KR" altLang="en-US" dirty="0" err="1" smtClean="0"/>
              <a:t>수산화착물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hydroxy</a:t>
            </a:r>
            <a:r>
              <a:rPr lang="en-US" altLang="ko-KR" dirty="0" smtClean="0"/>
              <a:t> </a:t>
            </a:r>
            <a:r>
              <a:rPr lang="en-US" altLang="ko-KR" dirty="0" smtClean="0"/>
              <a:t>complexes </a:t>
            </a:r>
            <a:r>
              <a:rPr lang="ko-KR" altLang="en-US" dirty="0" smtClean="0"/>
              <a:t>포함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e.g. Al</a:t>
            </a:r>
            <a:r>
              <a:rPr lang="en-US" altLang="ko-KR" baseline="30000" dirty="0" smtClean="0"/>
              <a:t>3+</a:t>
            </a:r>
            <a:r>
              <a:rPr lang="en-US" altLang="ko-KR" dirty="0" smtClean="0"/>
              <a:t>, AlOH</a:t>
            </a:r>
            <a:r>
              <a:rPr lang="en-US" altLang="ko-KR" baseline="30000" dirty="0" smtClean="0"/>
              <a:t>2+</a:t>
            </a:r>
            <a:r>
              <a:rPr lang="en-US" altLang="ko-KR" dirty="0" smtClean="0"/>
              <a:t>, Al(OH)</a:t>
            </a:r>
            <a:r>
              <a:rPr lang="en-US" altLang="ko-KR" baseline="-25000" dirty="0" smtClean="0"/>
              <a:t>2</a:t>
            </a:r>
            <a:r>
              <a:rPr lang="en-US" altLang="ko-KR" baseline="30000" dirty="0" smtClean="0"/>
              <a:t>+</a:t>
            </a:r>
            <a:r>
              <a:rPr lang="en-US" altLang="ko-KR" dirty="0" smtClean="0"/>
              <a:t>, Al(OH)</a:t>
            </a:r>
            <a:r>
              <a:rPr lang="en-US" altLang="ko-KR" baseline="-25000" dirty="0" smtClean="0"/>
              <a:t>3</a:t>
            </a:r>
            <a:r>
              <a:rPr lang="en-US" altLang="ko-KR" baseline="30000" dirty="0" smtClean="0"/>
              <a:t>0</a:t>
            </a:r>
            <a:r>
              <a:rPr lang="en-US" altLang="ko-KR" dirty="0" smtClean="0"/>
              <a:t>, Al(OH)</a:t>
            </a:r>
            <a:r>
              <a:rPr lang="en-US" altLang="ko-KR" baseline="-25000" dirty="0" smtClean="0"/>
              <a:t>4</a:t>
            </a:r>
            <a:r>
              <a:rPr lang="en-US" altLang="ko-KR" baseline="30000" dirty="0" smtClean="0"/>
              <a:t>-</a:t>
            </a:r>
            <a:r>
              <a:rPr lang="en-US" altLang="ko-KR" dirty="0" smtClean="0"/>
              <a:t>, Al(OH)</a:t>
            </a:r>
            <a:r>
              <a:rPr lang="en-US" altLang="ko-KR" baseline="-25000" dirty="0" smtClean="0"/>
              <a:t>5</a:t>
            </a:r>
            <a:r>
              <a:rPr lang="en-US" altLang="ko-KR" baseline="30000" dirty="0" smtClean="0"/>
              <a:t>2-</a:t>
            </a:r>
          </a:p>
          <a:p>
            <a:pPr lvl="1"/>
            <a:r>
              <a:rPr lang="ko-KR" altLang="en-US" dirty="0" smtClean="0"/>
              <a:t>고체와 위 </a:t>
            </a:r>
            <a:r>
              <a:rPr lang="ko-KR" altLang="en-US" dirty="0" err="1" smtClean="0"/>
              <a:t>화학종</a:t>
            </a:r>
            <a:r>
              <a:rPr lang="ko-KR" altLang="en-US" dirty="0" smtClean="0"/>
              <a:t> 간의 용해 반응 완성</a:t>
            </a:r>
            <a:endParaRPr lang="en-US" altLang="ko-KR" dirty="0" smtClean="0"/>
          </a:p>
          <a:p>
            <a:pPr lvl="2"/>
            <a:r>
              <a:rPr lang="en-US" altLang="ko-KR" dirty="0"/>
              <a:t>Al(OH)</a:t>
            </a:r>
            <a:r>
              <a:rPr lang="en-US" altLang="ko-KR" baseline="-25000" dirty="0"/>
              <a:t>3</a:t>
            </a:r>
            <a:r>
              <a:rPr lang="en-US" altLang="ko-KR" dirty="0"/>
              <a:t> (gibbsite) +3H</a:t>
            </a:r>
            <a:r>
              <a:rPr lang="en-US" altLang="ko-KR" baseline="30000" dirty="0"/>
              <a:t>+</a:t>
            </a:r>
            <a:r>
              <a:rPr lang="en-US" altLang="ko-KR" dirty="0"/>
              <a:t> = Al</a:t>
            </a:r>
            <a:r>
              <a:rPr lang="en-US" altLang="ko-KR" baseline="30000" dirty="0"/>
              <a:t>3+</a:t>
            </a:r>
            <a:r>
              <a:rPr lang="en-US" altLang="ko-KR" dirty="0"/>
              <a:t> + 3H</a:t>
            </a:r>
            <a:r>
              <a:rPr lang="en-US" altLang="ko-KR" baseline="-25000" dirty="0"/>
              <a:t>2</a:t>
            </a:r>
            <a:r>
              <a:rPr lang="en-US" altLang="ko-KR" dirty="0"/>
              <a:t>O		</a:t>
            </a:r>
            <a:r>
              <a:rPr lang="en-US" altLang="ko-KR" dirty="0" smtClean="0"/>
              <a:t>(</a:t>
            </a:r>
            <a:r>
              <a:rPr lang="en-US" altLang="ko-KR" dirty="0"/>
              <a:t>R1)</a:t>
            </a:r>
          </a:p>
          <a:p>
            <a:pPr lvl="2"/>
            <a:r>
              <a:rPr lang="en-US" altLang="ko-KR" dirty="0"/>
              <a:t>Al(OH)</a:t>
            </a:r>
            <a:r>
              <a:rPr lang="en-US" altLang="ko-KR" baseline="-25000" dirty="0"/>
              <a:t>3</a:t>
            </a:r>
            <a:r>
              <a:rPr lang="en-US" altLang="ko-KR" dirty="0"/>
              <a:t> (gibbsite) </a:t>
            </a:r>
            <a:r>
              <a:rPr lang="en-US" altLang="ko-KR" dirty="0" smtClean="0"/>
              <a:t>+2H</a:t>
            </a:r>
            <a:r>
              <a:rPr lang="en-US" altLang="ko-KR" baseline="30000" dirty="0"/>
              <a:t>+</a:t>
            </a:r>
            <a:r>
              <a:rPr lang="en-US" altLang="ko-KR" dirty="0"/>
              <a:t> = AlOH</a:t>
            </a:r>
            <a:r>
              <a:rPr lang="en-US" altLang="ko-KR" baseline="30000" dirty="0"/>
              <a:t>2+</a:t>
            </a:r>
            <a:r>
              <a:rPr lang="en-US" altLang="ko-KR" dirty="0" smtClean="0"/>
              <a:t> </a:t>
            </a:r>
            <a:r>
              <a:rPr lang="en-US" altLang="ko-KR" dirty="0"/>
              <a:t>+ </a:t>
            </a:r>
            <a:r>
              <a:rPr lang="en-US" altLang="ko-KR" dirty="0" smtClean="0"/>
              <a:t>2H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</a:t>
            </a:r>
            <a:r>
              <a:rPr lang="en-US" altLang="ko-KR" dirty="0"/>
              <a:t>	(</a:t>
            </a:r>
            <a:r>
              <a:rPr lang="en-US" altLang="ko-KR" dirty="0" smtClean="0"/>
              <a:t>R2)</a:t>
            </a:r>
            <a:endParaRPr lang="en-US" altLang="ko-KR" dirty="0"/>
          </a:p>
          <a:p>
            <a:pPr lvl="2"/>
            <a:r>
              <a:rPr lang="en-US" altLang="ko-KR" dirty="0"/>
              <a:t>Al(OH)</a:t>
            </a:r>
            <a:r>
              <a:rPr lang="en-US" altLang="ko-KR" baseline="-25000" dirty="0"/>
              <a:t>3</a:t>
            </a:r>
            <a:r>
              <a:rPr lang="en-US" altLang="ko-KR" dirty="0"/>
              <a:t> (gibbsite) </a:t>
            </a:r>
            <a:r>
              <a:rPr lang="en-US" altLang="ko-KR" dirty="0" smtClean="0"/>
              <a:t>+1H</a:t>
            </a:r>
            <a:r>
              <a:rPr lang="en-US" altLang="ko-KR" baseline="30000" dirty="0"/>
              <a:t>+</a:t>
            </a:r>
            <a:r>
              <a:rPr lang="en-US" altLang="ko-KR" dirty="0"/>
              <a:t> = Al(OH)</a:t>
            </a:r>
            <a:r>
              <a:rPr lang="en-US" altLang="ko-KR" baseline="-25000" dirty="0"/>
              <a:t>2</a:t>
            </a:r>
            <a:r>
              <a:rPr lang="en-US" altLang="ko-KR" baseline="30000" dirty="0"/>
              <a:t>+</a:t>
            </a:r>
            <a:r>
              <a:rPr lang="en-US" altLang="ko-KR" dirty="0" smtClean="0"/>
              <a:t> </a:t>
            </a:r>
            <a:r>
              <a:rPr lang="en-US" altLang="ko-KR" dirty="0"/>
              <a:t>+ </a:t>
            </a:r>
            <a:r>
              <a:rPr lang="en-US" altLang="ko-KR" dirty="0" smtClean="0"/>
              <a:t>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</a:t>
            </a:r>
            <a:r>
              <a:rPr lang="en-US" altLang="ko-KR" dirty="0"/>
              <a:t>	</a:t>
            </a:r>
            <a:r>
              <a:rPr lang="en-US" altLang="ko-KR" dirty="0" smtClean="0"/>
              <a:t>(R3)</a:t>
            </a:r>
            <a:endParaRPr lang="en-US" altLang="ko-KR" dirty="0"/>
          </a:p>
          <a:p>
            <a:pPr lvl="2"/>
            <a:r>
              <a:rPr lang="en-US" altLang="ko-KR" dirty="0"/>
              <a:t>Al(OH)</a:t>
            </a:r>
            <a:r>
              <a:rPr lang="en-US" altLang="ko-KR" baseline="-25000" dirty="0"/>
              <a:t>3</a:t>
            </a:r>
            <a:r>
              <a:rPr lang="en-US" altLang="ko-KR" dirty="0"/>
              <a:t> (gibbsite) </a:t>
            </a:r>
            <a:r>
              <a:rPr lang="en-US" altLang="ko-KR" dirty="0" smtClean="0"/>
              <a:t>= </a:t>
            </a:r>
            <a:r>
              <a:rPr lang="en-US" altLang="ko-KR" dirty="0"/>
              <a:t>Al(OH)</a:t>
            </a:r>
            <a:r>
              <a:rPr lang="en-US" altLang="ko-KR" baseline="-25000" dirty="0"/>
              <a:t>3</a:t>
            </a:r>
            <a:r>
              <a:rPr lang="en-US" altLang="ko-KR" baseline="30000" dirty="0"/>
              <a:t>0</a:t>
            </a:r>
            <a:r>
              <a:rPr lang="en-US" altLang="ko-KR" dirty="0" smtClean="0"/>
              <a:t> </a:t>
            </a:r>
            <a:r>
              <a:rPr lang="en-US" altLang="ko-KR" dirty="0"/>
              <a:t>	</a:t>
            </a:r>
            <a:r>
              <a:rPr lang="en-US" altLang="ko-KR" dirty="0" smtClean="0"/>
              <a:t>	(R4)</a:t>
            </a:r>
            <a:endParaRPr lang="en-US" altLang="ko-KR" dirty="0"/>
          </a:p>
          <a:p>
            <a:pPr lvl="2"/>
            <a:r>
              <a:rPr lang="en-US" altLang="ko-KR" dirty="0"/>
              <a:t>Al(OH)</a:t>
            </a:r>
            <a:r>
              <a:rPr lang="en-US" altLang="ko-KR" baseline="-25000" dirty="0"/>
              <a:t>3</a:t>
            </a:r>
            <a:r>
              <a:rPr lang="en-US" altLang="ko-KR" dirty="0"/>
              <a:t> (gibbsite) </a:t>
            </a:r>
            <a:r>
              <a:rPr lang="en-US" altLang="ko-KR" dirty="0" smtClean="0"/>
              <a:t>+</a:t>
            </a:r>
            <a:r>
              <a:rPr lang="en-US" altLang="ko-KR" dirty="0"/>
              <a:t>H</a:t>
            </a:r>
            <a:r>
              <a:rPr lang="en-US" altLang="ko-KR" baseline="-25000" dirty="0"/>
              <a:t>2</a:t>
            </a:r>
            <a:r>
              <a:rPr lang="en-US" altLang="ko-KR" dirty="0"/>
              <a:t>O</a:t>
            </a:r>
            <a:r>
              <a:rPr lang="en-US" altLang="ko-KR" dirty="0" smtClean="0"/>
              <a:t> </a:t>
            </a:r>
            <a:r>
              <a:rPr lang="en-US" altLang="ko-KR" dirty="0"/>
              <a:t>= </a:t>
            </a:r>
            <a:r>
              <a:rPr lang="en-US" altLang="ko-KR" dirty="0" smtClean="0"/>
              <a:t>Al(OH)</a:t>
            </a:r>
            <a:r>
              <a:rPr lang="en-US" altLang="ko-KR" baseline="-25000" dirty="0" smtClean="0"/>
              <a:t>4</a:t>
            </a:r>
            <a:r>
              <a:rPr lang="en-US" altLang="ko-KR" baseline="30000" dirty="0" smtClean="0"/>
              <a:t>-</a:t>
            </a:r>
            <a:r>
              <a:rPr lang="en-US" altLang="ko-KR" dirty="0" smtClean="0"/>
              <a:t>+ </a:t>
            </a:r>
            <a:r>
              <a:rPr lang="en-US" altLang="ko-KR" dirty="0"/>
              <a:t>H</a:t>
            </a:r>
            <a:r>
              <a:rPr lang="en-US" altLang="ko-KR" baseline="30000" dirty="0"/>
              <a:t>+</a:t>
            </a:r>
            <a:r>
              <a:rPr lang="en-US" altLang="ko-KR" dirty="0"/>
              <a:t>	</a:t>
            </a:r>
            <a:r>
              <a:rPr lang="en-US" altLang="ko-KR" dirty="0" smtClean="0"/>
              <a:t>	(R5)</a:t>
            </a:r>
            <a:endParaRPr lang="en-US" altLang="ko-KR" dirty="0"/>
          </a:p>
          <a:p>
            <a:pPr lvl="2"/>
            <a:r>
              <a:rPr lang="en-US" altLang="ko-KR" dirty="0"/>
              <a:t>Al(OH)</a:t>
            </a:r>
            <a:r>
              <a:rPr lang="en-US" altLang="ko-KR" baseline="-25000" dirty="0"/>
              <a:t>3</a:t>
            </a:r>
            <a:r>
              <a:rPr lang="en-US" altLang="ko-KR" dirty="0"/>
              <a:t> (gibbsite) </a:t>
            </a:r>
            <a:r>
              <a:rPr lang="en-US" altLang="ko-KR" dirty="0" smtClean="0"/>
              <a:t>+</a:t>
            </a:r>
            <a:r>
              <a:rPr lang="en-US" altLang="ko-KR" dirty="0"/>
              <a:t> </a:t>
            </a:r>
            <a:r>
              <a:rPr lang="en-US" altLang="ko-KR" dirty="0" smtClean="0"/>
              <a:t>2H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O </a:t>
            </a:r>
            <a:r>
              <a:rPr lang="en-US" altLang="ko-KR" dirty="0"/>
              <a:t>= </a:t>
            </a:r>
            <a:r>
              <a:rPr lang="en-US" altLang="ko-KR" dirty="0" smtClean="0"/>
              <a:t>Al(OH)</a:t>
            </a:r>
            <a:r>
              <a:rPr lang="en-US" altLang="ko-KR" baseline="-25000" dirty="0" smtClean="0"/>
              <a:t>5</a:t>
            </a:r>
            <a:r>
              <a:rPr lang="en-US" altLang="ko-KR" baseline="30000" dirty="0" smtClean="0"/>
              <a:t>2-</a:t>
            </a:r>
            <a:r>
              <a:rPr lang="en-US" altLang="ko-KR" dirty="0" smtClean="0"/>
              <a:t> </a:t>
            </a:r>
            <a:r>
              <a:rPr lang="en-US" altLang="ko-KR" dirty="0"/>
              <a:t>+ </a:t>
            </a:r>
            <a:r>
              <a:rPr lang="en-US" altLang="ko-KR" dirty="0" smtClean="0"/>
              <a:t>2H</a:t>
            </a:r>
            <a:r>
              <a:rPr lang="en-US" altLang="ko-KR" baseline="30000" dirty="0"/>
              <a:t>+ </a:t>
            </a:r>
            <a:r>
              <a:rPr lang="en-US" altLang="ko-KR" dirty="0"/>
              <a:t>	</a:t>
            </a:r>
            <a:r>
              <a:rPr lang="en-US" altLang="ko-KR" dirty="0" smtClean="0"/>
              <a:t>(R6)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용해도도 </a:t>
            </a:r>
            <a:r>
              <a:rPr lang="en-US" altLang="ko-KR" dirty="0" smtClean="0"/>
              <a:t>Solubility </a:t>
            </a:r>
            <a:r>
              <a:rPr lang="en-US" altLang="ko-KR" dirty="0" smtClean="0"/>
              <a:t>Diagram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96214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o-KR" altLang="en-US" dirty="0" smtClean="0"/>
              <a:t>평형상수 </a:t>
            </a:r>
            <a:r>
              <a:rPr lang="en-US" altLang="ko-KR" dirty="0" smtClean="0"/>
              <a:t>K </a:t>
            </a:r>
            <a:r>
              <a:rPr lang="ko-KR" altLang="en-US" dirty="0" smtClean="0"/>
              <a:t>계산 및 이를 </a:t>
            </a:r>
            <a:r>
              <a:rPr lang="en-US" altLang="ko-KR" dirty="0" smtClean="0"/>
              <a:t>pH</a:t>
            </a:r>
            <a:r>
              <a:rPr lang="ko-KR" altLang="en-US" dirty="0" smtClean="0"/>
              <a:t>와 금속원소 농도의 함수로 표현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(R1) </a:t>
            </a:r>
            <a:r>
              <a:rPr lang="en-US" altLang="ko-KR" dirty="0" err="1" smtClean="0">
                <a:latin typeface="Symbol" panose="05050102010706020507" pitchFamily="18" charset="2"/>
              </a:rPr>
              <a:t>D</a:t>
            </a:r>
            <a:r>
              <a:rPr lang="en-US" altLang="ko-KR" dirty="0" err="1" smtClean="0"/>
              <a:t>G</a:t>
            </a:r>
            <a:r>
              <a:rPr lang="en-US" altLang="ko-KR" baseline="-25000" dirty="0" err="1" smtClean="0"/>
              <a:t>r</a:t>
            </a:r>
            <a:r>
              <a:rPr lang="en-US" altLang="ko-KR" baseline="30000" dirty="0" err="1" smtClean="0"/>
              <a:t>o</a:t>
            </a:r>
            <a:r>
              <a:rPr lang="en-US" altLang="ko-KR" dirty="0" smtClean="0"/>
              <a:t> = -11.29 kcal/mole </a:t>
            </a:r>
            <a:r>
              <a:rPr lang="en-US" altLang="ko-KR" dirty="0" smtClean="0">
                <a:sym typeface="Wingdings" panose="05000000000000000000" pitchFamily="2" charset="2"/>
              </a:rPr>
              <a:t> K = 10</a:t>
            </a:r>
            <a:r>
              <a:rPr lang="en-US" altLang="ko-KR" baseline="30000" dirty="0" smtClean="0">
                <a:sym typeface="Wingdings" panose="05000000000000000000" pitchFamily="2" charset="2"/>
              </a:rPr>
              <a:t>8.28 </a:t>
            </a:r>
            <a:r>
              <a:rPr lang="en-US" altLang="ko-KR" dirty="0" smtClean="0">
                <a:sym typeface="Wingdings" panose="05000000000000000000" pitchFamily="2" charset="2"/>
              </a:rPr>
              <a:t>(by law of mass action), </a:t>
            </a: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log[Al</a:t>
            </a:r>
            <a:r>
              <a:rPr lang="en-US" altLang="ko-KR" baseline="30000" dirty="0" smtClean="0">
                <a:sym typeface="Wingdings" panose="05000000000000000000" pitchFamily="2" charset="2"/>
              </a:rPr>
              <a:t>3+</a:t>
            </a:r>
            <a:r>
              <a:rPr lang="en-US" altLang="ko-KR" dirty="0" smtClean="0">
                <a:sym typeface="Wingdings" panose="05000000000000000000" pitchFamily="2" charset="2"/>
              </a:rPr>
              <a:t>]=-3pH +8.28</a:t>
            </a:r>
          </a:p>
          <a:p>
            <a:pPr lvl="1"/>
            <a:r>
              <a:rPr lang="en-US" altLang="ko-KR" dirty="0"/>
              <a:t>(</a:t>
            </a:r>
            <a:r>
              <a:rPr lang="en-US" altLang="ko-KR" dirty="0" smtClean="0"/>
              <a:t>R2) </a:t>
            </a:r>
            <a:r>
              <a:rPr lang="en-US" altLang="ko-KR" dirty="0" err="1">
                <a:latin typeface="Symbol" panose="05050102010706020507" pitchFamily="18" charset="2"/>
              </a:rPr>
              <a:t>D</a:t>
            </a:r>
            <a:r>
              <a:rPr lang="en-US" altLang="ko-KR" dirty="0" err="1"/>
              <a:t>G</a:t>
            </a:r>
            <a:r>
              <a:rPr lang="en-US" altLang="ko-KR" baseline="-25000" dirty="0" err="1"/>
              <a:t>r</a:t>
            </a:r>
            <a:r>
              <a:rPr lang="en-US" altLang="ko-KR" baseline="30000" dirty="0" err="1"/>
              <a:t>o</a:t>
            </a:r>
            <a:r>
              <a:rPr lang="en-US" altLang="ko-KR" dirty="0"/>
              <a:t> = </a:t>
            </a:r>
            <a:r>
              <a:rPr lang="en-US" altLang="ko-KR" dirty="0" smtClean="0"/>
              <a:t>-4.44 </a:t>
            </a:r>
            <a:r>
              <a:rPr lang="en-US" altLang="ko-KR" dirty="0"/>
              <a:t>kcal/mole </a:t>
            </a:r>
            <a:r>
              <a:rPr lang="en-US" altLang="ko-KR" dirty="0">
                <a:sym typeface="Wingdings" panose="05000000000000000000" pitchFamily="2" charset="2"/>
              </a:rPr>
              <a:t> K = </a:t>
            </a:r>
            <a:r>
              <a:rPr lang="en-US" altLang="ko-KR" dirty="0" smtClean="0">
                <a:sym typeface="Wingdings" panose="05000000000000000000" pitchFamily="2" charset="2"/>
              </a:rPr>
              <a:t>10</a:t>
            </a:r>
            <a:r>
              <a:rPr lang="en-US" altLang="ko-KR" baseline="30000" dirty="0" smtClean="0">
                <a:sym typeface="Wingdings" panose="05000000000000000000" pitchFamily="2" charset="2"/>
              </a:rPr>
              <a:t>3.26</a:t>
            </a:r>
            <a:r>
              <a:rPr lang="en-US" altLang="ko-KR" dirty="0" smtClean="0">
                <a:sym typeface="Wingdings" panose="05000000000000000000" pitchFamily="2" charset="2"/>
              </a:rPr>
              <a:t>,  </a:t>
            </a: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log[</a:t>
            </a:r>
            <a:r>
              <a:rPr lang="en-US" altLang="ko-KR" dirty="0" smtClean="0"/>
              <a:t>AlOH</a:t>
            </a:r>
            <a:r>
              <a:rPr lang="en-US" altLang="ko-KR" baseline="30000" dirty="0" smtClean="0"/>
              <a:t>2+</a:t>
            </a:r>
            <a:r>
              <a:rPr lang="en-US" altLang="ko-KR" dirty="0" smtClean="0">
                <a:sym typeface="Wingdings" panose="05000000000000000000" pitchFamily="2" charset="2"/>
              </a:rPr>
              <a:t>]=-2pH +3.26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r>
              <a:rPr lang="en-US" altLang="ko-KR" dirty="0"/>
              <a:t>(</a:t>
            </a:r>
            <a:r>
              <a:rPr lang="en-US" altLang="ko-KR" dirty="0" smtClean="0"/>
              <a:t>R3) </a:t>
            </a:r>
            <a:r>
              <a:rPr lang="en-US" altLang="ko-KR" dirty="0" err="1">
                <a:latin typeface="Symbol" panose="05050102010706020507" pitchFamily="18" charset="2"/>
              </a:rPr>
              <a:t>D</a:t>
            </a:r>
            <a:r>
              <a:rPr lang="en-US" altLang="ko-KR" dirty="0" err="1"/>
              <a:t>G</a:t>
            </a:r>
            <a:r>
              <a:rPr lang="en-US" altLang="ko-KR" baseline="-25000" dirty="0" err="1"/>
              <a:t>r</a:t>
            </a:r>
            <a:r>
              <a:rPr lang="en-US" altLang="ko-KR" baseline="30000" dirty="0" err="1"/>
              <a:t>o</a:t>
            </a:r>
            <a:r>
              <a:rPr lang="en-US" altLang="ko-KR" dirty="0"/>
              <a:t> = </a:t>
            </a:r>
            <a:r>
              <a:rPr lang="en-US" altLang="ko-KR" dirty="0" smtClean="0"/>
              <a:t>1.39 kcal/mole </a:t>
            </a:r>
            <a:r>
              <a:rPr lang="en-US" altLang="ko-KR" dirty="0">
                <a:sym typeface="Wingdings" panose="05000000000000000000" pitchFamily="2" charset="2"/>
              </a:rPr>
              <a:t> K = </a:t>
            </a:r>
            <a:r>
              <a:rPr lang="en-US" altLang="ko-KR" dirty="0" smtClean="0">
                <a:sym typeface="Wingdings" panose="05000000000000000000" pitchFamily="2" charset="2"/>
              </a:rPr>
              <a:t>10</a:t>
            </a:r>
            <a:r>
              <a:rPr lang="en-US" altLang="ko-KR" baseline="30000" dirty="0" smtClean="0">
                <a:sym typeface="Wingdings" panose="05000000000000000000" pitchFamily="2" charset="2"/>
              </a:rPr>
              <a:t>-1.02</a:t>
            </a:r>
            <a:r>
              <a:rPr lang="en-US" altLang="ko-KR" dirty="0" smtClean="0">
                <a:sym typeface="Wingdings" panose="05000000000000000000" pitchFamily="2" charset="2"/>
              </a:rPr>
              <a:t>,  </a:t>
            </a: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log[</a:t>
            </a:r>
            <a:r>
              <a:rPr lang="en-US" altLang="ko-KR" dirty="0"/>
              <a:t>Al(OH)</a:t>
            </a:r>
            <a:r>
              <a:rPr lang="en-US" altLang="ko-KR" baseline="-25000" dirty="0"/>
              <a:t>2</a:t>
            </a:r>
            <a:r>
              <a:rPr lang="en-US" altLang="ko-KR" baseline="30000" dirty="0"/>
              <a:t>+</a:t>
            </a:r>
            <a:r>
              <a:rPr lang="en-US" altLang="ko-KR" dirty="0" smtClean="0">
                <a:sym typeface="Wingdings" panose="05000000000000000000" pitchFamily="2" charset="2"/>
              </a:rPr>
              <a:t>]=-pH -1.02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r>
              <a:rPr lang="en-US" altLang="ko-KR" dirty="0"/>
              <a:t>(</a:t>
            </a:r>
            <a:r>
              <a:rPr lang="en-US" altLang="ko-KR" dirty="0" smtClean="0"/>
              <a:t>R4) </a:t>
            </a:r>
            <a:r>
              <a:rPr lang="en-US" altLang="ko-KR" dirty="0" err="1">
                <a:latin typeface="Symbol" panose="05050102010706020507" pitchFamily="18" charset="2"/>
              </a:rPr>
              <a:t>D</a:t>
            </a:r>
            <a:r>
              <a:rPr lang="en-US" altLang="ko-KR" dirty="0" err="1"/>
              <a:t>G</a:t>
            </a:r>
            <a:r>
              <a:rPr lang="en-US" altLang="ko-KR" baseline="-25000" dirty="0" err="1"/>
              <a:t>r</a:t>
            </a:r>
            <a:r>
              <a:rPr lang="en-US" altLang="ko-KR" baseline="30000" dirty="0" err="1"/>
              <a:t>o</a:t>
            </a:r>
            <a:r>
              <a:rPr lang="en-US" altLang="ko-KR" dirty="0"/>
              <a:t> = </a:t>
            </a:r>
            <a:r>
              <a:rPr lang="en-US" altLang="ko-KR" dirty="0" smtClean="0"/>
              <a:t>9.16 kcal/mole </a:t>
            </a:r>
            <a:r>
              <a:rPr lang="en-US" altLang="ko-KR" dirty="0">
                <a:sym typeface="Wingdings" panose="05000000000000000000" pitchFamily="2" charset="2"/>
              </a:rPr>
              <a:t> K = </a:t>
            </a:r>
            <a:r>
              <a:rPr lang="en-US" altLang="ko-KR" dirty="0" smtClean="0">
                <a:sym typeface="Wingdings" panose="05000000000000000000" pitchFamily="2" charset="2"/>
              </a:rPr>
              <a:t>10</a:t>
            </a:r>
            <a:r>
              <a:rPr lang="en-US" altLang="ko-KR" baseline="30000" dirty="0" smtClean="0">
                <a:sym typeface="Wingdings" panose="05000000000000000000" pitchFamily="2" charset="2"/>
              </a:rPr>
              <a:t>-6.72</a:t>
            </a:r>
            <a:r>
              <a:rPr lang="en-US" altLang="ko-KR" dirty="0" smtClean="0">
                <a:sym typeface="Wingdings" panose="05000000000000000000" pitchFamily="2" charset="2"/>
              </a:rPr>
              <a:t>,  </a:t>
            </a: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log[</a:t>
            </a:r>
            <a:r>
              <a:rPr lang="en-US" altLang="ko-KR" dirty="0"/>
              <a:t>Al(OH)</a:t>
            </a:r>
            <a:r>
              <a:rPr lang="en-US" altLang="ko-KR" baseline="-25000" dirty="0"/>
              <a:t>3</a:t>
            </a:r>
            <a:r>
              <a:rPr lang="en-US" altLang="ko-KR" baseline="30000" dirty="0"/>
              <a:t>0</a:t>
            </a:r>
            <a:r>
              <a:rPr lang="en-US" altLang="ko-KR" dirty="0" smtClean="0">
                <a:sym typeface="Wingdings" panose="05000000000000000000" pitchFamily="2" charset="2"/>
              </a:rPr>
              <a:t>]=-6.72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r>
              <a:rPr lang="en-US" altLang="ko-KR" dirty="0"/>
              <a:t>(</a:t>
            </a:r>
            <a:r>
              <a:rPr lang="en-US" altLang="ko-KR" dirty="0" smtClean="0"/>
              <a:t>R5) </a:t>
            </a:r>
            <a:r>
              <a:rPr lang="en-US" altLang="ko-KR" dirty="0" err="1">
                <a:latin typeface="Symbol" panose="05050102010706020507" pitchFamily="18" charset="2"/>
              </a:rPr>
              <a:t>D</a:t>
            </a:r>
            <a:r>
              <a:rPr lang="en-US" altLang="ko-KR" dirty="0" err="1"/>
              <a:t>G</a:t>
            </a:r>
            <a:r>
              <a:rPr lang="en-US" altLang="ko-KR" baseline="-25000" dirty="0" err="1"/>
              <a:t>r</a:t>
            </a:r>
            <a:r>
              <a:rPr lang="en-US" altLang="ko-KR" baseline="30000" dirty="0" err="1"/>
              <a:t>o</a:t>
            </a:r>
            <a:r>
              <a:rPr lang="en-US" altLang="ko-KR" dirty="0"/>
              <a:t> = </a:t>
            </a:r>
            <a:r>
              <a:rPr lang="en-US" altLang="ko-KR" dirty="0" smtClean="0"/>
              <a:t>20.5 kcal/mole </a:t>
            </a:r>
            <a:r>
              <a:rPr lang="en-US" altLang="ko-KR" dirty="0">
                <a:sym typeface="Wingdings" panose="05000000000000000000" pitchFamily="2" charset="2"/>
              </a:rPr>
              <a:t> K = </a:t>
            </a:r>
            <a:r>
              <a:rPr lang="en-US" altLang="ko-KR" dirty="0" smtClean="0">
                <a:sym typeface="Wingdings" panose="05000000000000000000" pitchFamily="2" charset="2"/>
              </a:rPr>
              <a:t>10</a:t>
            </a:r>
            <a:r>
              <a:rPr lang="en-US" altLang="ko-KR" baseline="30000" dirty="0" smtClean="0">
                <a:sym typeface="Wingdings" panose="05000000000000000000" pitchFamily="2" charset="2"/>
              </a:rPr>
              <a:t>-15.1</a:t>
            </a:r>
            <a:r>
              <a:rPr lang="en-US" altLang="ko-KR" dirty="0" smtClean="0">
                <a:sym typeface="Wingdings" panose="05000000000000000000" pitchFamily="2" charset="2"/>
              </a:rPr>
              <a:t>,  </a:t>
            </a: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log[</a:t>
            </a:r>
            <a:r>
              <a:rPr lang="en-US" altLang="ko-KR" dirty="0"/>
              <a:t>Al(OH)</a:t>
            </a:r>
            <a:r>
              <a:rPr lang="en-US" altLang="ko-KR" baseline="-25000" dirty="0"/>
              <a:t>4</a:t>
            </a:r>
            <a:r>
              <a:rPr lang="en-US" altLang="ko-KR" baseline="30000" dirty="0"/>
              <a:t>-</a:t>
            </a:r>
            <a:r>
              <a:rPr lang="en-US" altLang="ko-KR" dirty="0" smtClean="0">
                <a:sym typeface="Wingdings" panose="05000000000000000000" pitchFamily="2" charset="2"/>
              </a:rPr>
              <a:t>]=pH -15.1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r>
              <a:rPr lang="en-US" altLang="ko-KR" dirty="0"/>
              <a:t>(</a:t>
            </a:r>
            <a:r>
              <a:rPr lang="en-US" altLang="ko-KR" dirty="0" smtClean="0"/>
              <a:t>R6) </a:t>
            </a:r>
            <a:r>
              <a:rPr lang="en-US" altLang="ko-KR" dirty="0" err="1">
                <a:latin typeface="Symbol" panose="05050102010706020507" pitchFamily="18" charset="2"/>
              </a:rPr>
              <a:t>D</a:t>
            </a:r>
            <a:r>
              <a:rPr lang="en-US" altLang="ko-KR" dirty="0" err="1"/>
              <a:t>G</a:t>
            </a:r>
            <a:r>
              <a:rPr lang="en-US" altLang="ko-KR" baseline="-25000" dirty="0" err="1"/>
              <a:t>r</a:t>
            </a:r>
            <a:r>
              <a:rPr lang="en-US" altLang="ko-KR" baseline="30000" dirty="0" err="1"/>
              <a:t>o</a:t>
            </a:r>
            <a:r>
              <a:rPr lang="en-US" altLang="ko-KR" dirty="0"/>
              <a:t> = </a:t>
            </a:r>
            <a:r>
              <a:rPr lang="en-US" altLang="ko-KR" dirty="0" smtClean="0"/>
              <a:t>35.41 kcal/mole </a:t>
            </a:r>
            <a:r>
              <a:rPr lang="en-US" altLang="ko-KR" dirty="0">
                <a:sym typeface="Wingdings" panose="05000000000000000000" pitchFamily="2" charset="2"/>
              </a:rPr>
              <a:t> K = </a:t>
            </a:r>
            <a:r>
              <a:rPr lang="en-US" altLang="ko-KR" dirty="0" smtClean="0">
                <a:sym typeface="Wingdings" panose="05000000000000000000" pitchFamily="2" charset="2"/>
              </a:rPr>
              <a:t>10</a:t>
            </a:r>
            <a:r>
              <a:rPr lang="en-US" altLang="ko-KR" baseline="30000" dirty="0" smtClean="0">
                <a:sym typeface="Wingdings" panose="05000000000000000000" pitchFamily="2" charset="2"/>
              </a:rPr>
              <a:t>-26.0</a:t>
            </a:r>
            <a:r>
              <a:rPr lang="en-US" altLang="ko-KR" dirty="0" smtClean="0">
                <a:sym typeface="Wingdings" panose="05000000000000000000" pitchFamily="2" charset="2"/>
              </a:rPr>
              <a:t>,  </a:t>
            </a:r>
          </a:p>
          <a:p>
            <a:pPr lvl="2"/>
            <a:r>
              <a:rPr lang="en-US" altLang="ko-KR" dirty="0" smtClean="0">
                <a:sym typeface="Wingdings" panose="05000000000000000000" pitchFamily="2" charset="2"/>
              </a:rPr>
              <a:t>log[</a:t>
            </a:r>
            <a:r>
              <a:rPr lang="en-US" altLang="ko-KR" dirty="0"/>
              <a:t>, Al(OH)</a:t>
            </a:r>
            <a:r>
              <a:rPr lang="en-US" altLang="ko-KR" baseline="-25000" dirty="0"/>
              <a:t>5</a:t>
            </a:r>
            <a:r>
              <a:rPr lang="en-US" altLang="ko-KR" baseline="30000" dirty="0"/>
              <a:t>2-</a:t>
            </a:r>
            <a:r>
              <a:rPr lang="en-US" altLang="ko-KR" dirty="0" smtClean="0">
                <a:sym typeface="Wingdings" panose="05000000000000000000" pitchFamily="2" charset="2"/>
              </a:rPr>
              <a:t>]=2pH -26.0</a:t>
            </a:r>
            <a:endParaRPr lang="en-US" altLang="ko-KR" dirty="0">
              <a:sym typeface="Wingdings" panose="05000000000000000000" pitchFamily="2" charset="2"/>
            </a:endParaRP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02818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jyy\Pictures\2014-06-09\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60198"/>
            <a:ext cx="5328592" cy="6509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668997"/>
      </p:ext>
    </p:extLst>
  </p:cSld>
  <p:clrMapOvr>
    <a:masterClrMapping/>
  </p:clrMapOvr>
</p:sld>
</file>

<file path=ppt/theme/theme1.xml><?xml version="1.0" encoding="utf-8"?>
<a:theme xmlns:a="http://schemas.openxmlformats.org/drawingml/2006/main" name="New_Education03">
  <a:themeElements>
    <a:clrScheme name="Education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ucation03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ducation03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hade val="100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25400" dir="5400000" sx="102000" sy="102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31750" h="19050" prst="softRound"/>
            <a:contourClr>
              <a:schemeClr val="phClr"/>
            </a:contourClr>
          </a:sp3d>
        </a:effectStyle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69850" h="5715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64000">
              <a:schemeClr val="phClr">
                <a:tint val="100000"/>
                <a:shade val="85000"/>
                <a:satMod val="130000"/>
              </a:schemeClr>
            </a:gs>
            <a:gs pos="72000">
              <a:schemeClr val="phClr">
                <a:shade val="85000"/>
                <a:satMod val="13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90000"/>
                <a:satMod val="20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l="50000" t="10000" r="50000" b="9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3490</TotalTime>
  <Words>423</Words>
  <Application>Microsoft Office PowerPoint</Application>
  <PresentationFormat>화면 슬라이드 쇼(4:3)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맑은 고딕</vt:lpstr>
      <vt:lpstr>Arial</vt:lpstr>
      <vt:lpstr>Corbel</vt:lpstr>
      <vt:lpstr>Symbol</vt:lpstr>
      <vt:lpstr>Wingdings</vt:lpstr>
      <vt:lpstr>Wingdings 2</vt:lpstr>
      <vt:lpstr>New_Education03</vt:lpstr>
      <vt:lpstr>저온지구시스템화학 및 실험 Ch.6 용해도도</vt:lpstr>
      <vt:lpstr>1. 정의</vt:lpstr>
      <vt:lpstr>2. 용해도의 계산</vt:lpstr>
      <vt:lpstr>3. 포화 Saturation</vt:lpstr>
      <vt:lpstr>4. 용해도도 Solubility Diagram</vt:lpstr>
      <vt:lpstr>PowerPoint 프레젠테이션</vt:lpstr>
      <vt:lpstr>PowerPoint 프레젠테이션</vt:lpstr>
    </vt:vector>
  </TitlesOfParts>
  <Company>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330053 Geochemical Analysis</dc:title>
  <dc:creator>user</dc:creator>
  <cp:lastModifiedBy>Windows User</cp:lastModifiedBy>
  <cp:revision>112</cp:revision>
  <cp:lastPrinted>2013-12-10T02:08:28Z</cp:lastPrinted>
  <dcterms:created xsi:type="dcterms:W3CDTF">2011-08-29T07:49:50Z</dcterms:created>
  <dcterms:modified xsi:type="dcterms:W3CDTF">2019-05-20T22:31:59Z</dcterms:modified>
</cp:coreProperties>
</file>