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4" r:id="rId3"/>
    <p:sldId id="265" r:id="rId4"/>
    <p:sldId id="266" r:id="rId5"/>
    <p:sldId id="267" r:id="rId6"/>
    <p:sldId id="268" r:id="rId7"/>
    <p:sldId id="274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0B14-A00C-4C2A-8290-F1AB3A7D1E10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048A-9F6F-4FA1-9D7E-86B016D617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10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Acid</a:t>
            </a:r>
            <a:r>
              <a:rPr lang="ko-KR" altLang="en-US" dirty="0" smtClean="0"/>
              <a:t> </a:t>
            </a:r>
            <a:r>
              <a:rPr lang="en-US" altLang="ko-KR" dirty="0" smtClean="0"/>
              <a:t>Mine Drainage &amp; ~ = </a:t>
            </a:r>
            <a:r>
              <a:rPr lang="ko-KR" altLang="en-US" dirty="0" smtClean="0"/>
              <a:t>산성광산배수와 그 환경적 충격</a:t>
            </a:r>
            <a:endParaRPr lang="en-US" altLang="ko-KR" dirty="0" smtClean="0"/>
          </a:p>
          <a:p>
            <a:r>
              <a:rPr lang="en-US" altLang="ko-KR" dirty="0" smtClean="0"/>
              <a:t>Precipitation=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강수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Pyrite oxidation &amp; acid~=</a:t>
            </a:r>
            <a:r>
              <a:rPr lang="ko-KR" altLang="en-US" baseline="0" dirty="0" err="1" smtClean="0"/>
              <a:t>황철석</a:t>
            </a:r>
            <a:r>
              <a:rPr lang="ko-KR" altLang="en-US" baseline="0" dirty="0" smtClean="0"/>
              <a:t> 산화 및 산 발생</a:t>
            </a:r>
            <a:endParaRPr lang="en-US" altLang="ko-KR" baseline="0" dirty="0" smtClean="0"/>
          </a:p>
          <a:p>
            <a:r>
              <a:rPr lang="en-US" altLang="ko-KR" baseline="0" dirty="0" smtClean="0"/>
              <a:t>Groundwater pollution=</a:t>
            </a:r>
            <a:r>
              <a:rPr lang="ko-KR" altLang="en-US" baseline="0" dirty="0" smtClean="0"/>
              <a:t>지하수 오염</a:t>
            </a:r>
            <a:endParaRPr lang="en-US" altLang="ko-KR" baseline="0" dirty="0" smtClean="0"/>
          </a:p>
          <a:p>
            <a:r>
              <a:rPr lang="en-US" altLang="ko-KR" baseline="0" dirty="0" smtClean="0"/>
              <a:t>Precipitation od Fe &amp;~ = Fe </a:t>
            </a:r>
            <a:r>
              <a:rPr lang="ko-KR" altLang="en-US" baseline="0" dirty="0" smtClean="0"/>
              <a:t>및 </a:t>
            </a:r>
            <a:r>
              <a:rPr lang="en-US" altLang="ko-KR" baseline="0" dirty="0" smtClean="0"/>
              <a:t>Al </a:t>
            </a:r>
            <a:r>
              <a:rPr lang="ko-KR" altLang="en-US" baseline="0" dirty="0" smtClean="0"/>
              <a:t>화합물 침전</a:t>
            </a:r>
            <a:endParaRPr lang="en-US" altLang="ko-KR" baseline="0" dirty="0" smtClean="0"/>
          </a:p>
          <a:p>
            <a:r>
              <a:rPr lang="en-US" altLang="ko-KR" dirty="0" smtClean="0"/>
              <a:t>Ugly landscape=</a:t>
            </a:r>
            <a:r>
              <a:rPr lang="ko-KR" altLang="en-US" dirty="0" smtClean="0"/>
              <a:t>경관 훼손</a:t>
            </a:r>
            <a:endParaRPr lang="en-US" altLang="ko-KR" dirty="0" smtClean="0"/>
          </a:p>
          <a:p>
            <a:r>
              <a:rPr lang="en-US" altLang="ko-KR" dirty="0" smtClean="0"/>
              <a:t>Stream water pollution=</a:t>
            </a:r>
            <a:r>
              <a:rPr lang="ko-KR" altLang="en-US" dirty="0" smtClean="0"/>
              <a:t>하천 오염</a:t>
            </a:r>
            <a:endParaRPr lang="en-US" altLang="ko-KR" dirty="0" smtClean="0"/>
          </a:p>
          <a:p>
            <a:r>
              <a:rPr lang="en-US" altLang="ko-KR" dirty="0" smtClean="0"/>
              <a:t>Destruction</a:t>
            </a:r>
            <a:r>
              <a:rPr lang="en-US" altLang="ko-KR" baseline="0" dirty="0" smtClean="0"/>
              <a:t> of aquatic~=</a:t>
            </a:r>
            <a:r>
              <a:rPr lang="ko-KR" altLang="en-US" baseline="0" dirty="0" smtClean="0"/>
              <a:t>수중 생태계 파괴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D3DD-D778-4E84-83FC-9C869BC43EF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61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2-5.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광산 개발로 인한 환경적 피해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2-5-1.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광해의 종류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분진 및 유해 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가스로 </a:t>
            </a:r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인한 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건강적 위협</a:t>
            </a:r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</a:t>
            </a:r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질병의 발병 및 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증가</a:t>
            </a:r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개발 및 운반 과정에서 일어나는 안전 사고 </a:t>
            </a:r>
          </a:p>
          <a:p>
            <a:pPr marL="914400" lvl="1" indent="-457200"/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지하 광석의 제거로 인한 지하 공동의 붕락으로 생기는 지반침하 </a:t>
            </a:r>
          </a:p>
          <a:p>
            <a:pPr marL="914400" lvl="1" indent="-457200"/>
            <a:r>
              <a:rPr lang="ko-KR" altLang="en-US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지하 광물의 노출로 인한 산성 배수 생성 및 그로 인한 환경 훼손 </a:t>
            </a:r>
            <a:endParaRPr lang="en-US" altLang="ko-KR" sz="2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02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36" y="2443014"/>
            <a:ext cx="5238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691680" y="6165304"/>
            <a:ext cx="6462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http://www.baekdudaegan.or.kr/newpage/bbs/board.php?bo_table=tb11&amp;wr_id=117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3036" y="404664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강릉 </a:t>
            </a:r>
            <a:r>
              <a:rPr lang="ko-KR" altLang="en-US" dirty="0" err="1" smtClean="0"/>
              <a:t>임곡천의</a:t>
            </a:r>
            <a:r>
              <a:rPr lang="ko-KR" altLang="en-US" dirty="0" smtClean="0"/>
              <a:t> 산성광산배수에 의한 오염</a:t>
            </a:r>
            <a:endParaRPr lang="en-US" altLang="ko-KR" dirty="0" smtClean="0"/>
          </a:p>
          <a:p>
            <a:r>
              <a:rPr lang="en-US" altLang="ko-KR" dirty="0"/>
              <a:t>w</a:t>
            </a:r>
            <a:r>
              <a:rPr lang="en-US" altLang="ko-KR" dirty="0" smtClean="0"/>
              <a:t>ww.korearth.net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861048"/>
            <a:ext cx="2507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강원도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태백 한 하천의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산성광산배수에 의한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오염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49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산성광산배수에 의한 환경문제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0">
              <a:buNone/>
            </a:pPr>
            <a:endParaRPr lang="pt-BR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철 수산화물의 침전에 따른 하상 및 그 주변 경관의 훼손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800100" lvl="1" indent="-34290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수질의 악화 및 그에 따른 하천수 및 지하수 이용의 제약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수서 생태계 파괴 </a:t>
            </a: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17" y="2693667"/>
            <a:ext cx="5476079" cy="39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6937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2-5-2. </a:t>
            </a:r>
            <a:r>
              <a:rPr lang="ko-KR" altLang="en-US" sz="3200" dirty="0" smtClean="0"/>
              <a:t>건강적 위협</a:t>
            </a:r>
            <a:endParaRPr lang="en-US" altLang="ko-KR" sz="3200" dirty="0" smtClean="0"/>
          </a:p>
          <a:p>
            <a:endParaRPr lang="en-US" altLang="ko-K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0" dirty="0" smtClean="0"/>
              <a:t>2-3</a:t>
            </a:r>
            <a:r>
              <a:rPr lang="ko-KR" altLang="en-US" sz="2800" b="0" dirty="0" smtClean="0"/>
              <a:t>의 경우와 매우 유사</a:t>
            </a:r>
            <a:r>
              <a:rPr lang="en-US" altLang="ko-KR" sz="2800" b="0" dirty="0" smtClean="0"/>
              <a:t>.</a:t>
            </a:r>
          </a:p>
          <a:p>
            <a:pPr lvl="1" indent="0">
              <a:buNone/>
            </a:pPr>
            <a:endParaRPr lang="en-US" altLang="ko-KR" sz="2800" b="0" dirty="0" smtClean="0"/>
          </a:p>
          <a:p>
            <a:r>
              <a:rPr lang="en-US" altLang="ko-KR" sz="3200" dirty="0" smtClean="0"/>
              <a:t>2-5-3. </a:t>
            </a:r>
            <a:r>
              <a:rPr lang="ko-KR" altLang="en-US" sz="3200" dirty="0" smtClean="0"/>
              <a:t>안전사고</a:t>
            </a:r>
            <a:r>
              <a:rPr lang="en-US" altLang="ko-KR" sz="3200" dirty="0" smtClean="0"/>
              <a:t> </a:t>
            </a:r>
            <a:endParaRPr lang="en-US" altLang="ko-KR" sz="3200" dirty="0"/>
          </a:p>
          <a:p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20" y="2636912"/>
            <a:ext cx="5022726" cy="39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636870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독일에서 작업 중인 한국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광부 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마스크 없이 작업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http://iloverossi.egloos.com/476529</a:t>
            </a:r>
          </a:p>
        </p:txBody>
      </p:sp>
    </p:spTree>
    <p:extLst>
      <p:ext uri="{BB962C8B-B14F-4D97-AF65-F5344CB8AC3E}">
        <p14:creationId xmlns:p14="http://schemas.microsoft.com/office/powerpoint/2010/main" val="5464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467544" y="2420888"/>
          <a:ext cx="7619997" cy="2322689"/>
        </p:xfrm>
        <a:graphic>
          <a:graphicData uri="http://schemas.openxmlformats.org/drawingml/2006/table">
            <a:tbl>
              <a:tblPr/>
              <a:tblGrid>
                <a:gridCol w="547764"/>
                <a:gridCol w="686715"/>
                <a:gridCol w="720080"/>
                <a:gridCol w="1152128"/>
                <a:gridCol w="1080120"/>
                <a:gridCol w="1152128"/>
                <a:gridCol w="1080120"/>
                <a:gridCol w="1200942"/>
              </a:tblGrid>
              <a:tr h="365176"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algn="r" fontAlgn="b"/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수도업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운수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창고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기타산업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651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1985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11.98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3.14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3.76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1.13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1990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1.76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11.55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1.87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1.54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0.49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1.98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0.96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3651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1995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0.99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5.35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1.18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1.01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0.28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0.46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0.73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4.51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1.21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0.61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0.27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0.87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0.41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3651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14.1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1.18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0.24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0.51</a:t>
                      </a:r>
                    </a:p>
                  </a:txBody>
                  <a:tcPr marL="9129" marR="9129" marT="9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628800"/>
            <a:ext cx="591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연도별 업종별 산업재해율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(=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재해수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*100)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비교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941168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(Korean Statistical Information Service,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8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30908"/>
            <a:ext cx="7620000" cy="3016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8884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2014 </a:t>
            </a:r>
            <a:r>
              <a:rPr lang="ko-KR" altLang="en-US" dirty="0" smtClean="0"/>
              <a:t>업종별 산업재해율 비교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321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2-4-3.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지반침하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(subsidence)</a:t>
            </a: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indent="0">
              <a:buNone/>
            </a:pP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268760"/>
            <a:ext cx="372339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6292" y="5797906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음성 꽃동네 지하 갱도 붕괴로 인한 함몰</a:t>
            </a:r>
            <a:r>
              <a:rPr lang="en-US" dirty="0" smtClean="0"/>
              <a:t> (2008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</a:t>
            </a:r>
            <a:r>
              <a:rPr lang="en-US" dirty="0" smtClean="0"/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099623" y="64411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 http://www.donga.com/fbin/output?n=200805240249</a:t>
            </a:r>
          </a:p>
        </p:txBody>
      </p:sp>
    </p:spTree>
    <p:extLst>
      <p:ext uri="{BB962C8B-B14F-4D97-AF65-F5344CB8AC3E}">
        <p14:creationId xmlns:p14="http://schemas.microsoft.com/office/powerpoint/2010/main" val="23690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62880"/>
            <a:ext cx="5619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95536" y="422108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비뚤어진 집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 </a:t>
            </a:r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Crooked House,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영국 </a:t>
            </a:r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Dudley)</a:t>
            </a:r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1765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건축된 이 건물은 현재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펍과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식당으로 사용되는데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1800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년대 행해진 채광으로 인한 지반 침하로 기울어졌다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한쪽이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다른 쪽보다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피트 정도 낮은데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이를 보기 위해 전세계 관광객이 방문한다고 한다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집주인은 혹시 모를 사고에 대비해 매년 이 집의 안전 점검을 한다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좀 더 자세한 정보는 홈페이지 </a:t>
            </a:r>
            <a:r>
              <a:rPr 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thecrooked-house.co.uk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방문하면 얻을 수 있다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http://travel.aol.co.uk/2011/05/18/ten-of-the-weirdest-tourist-attractions-in-britain/#!slide=aol_1249878</a:t>
            </a:r>
          </a:p>
        </p:txBody>
      </p:sp>
    </p:spTree>
    <p:extLst>
      <p:ext uri="{BB962C8B-B14F-4D97-AF65-F5344CB8AC3E}">
        <p14:creationId xmlns:p14="http://schemas.microsoft.com/office/powerpoint/2010/main" val="217576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" y="2708920"/>
            <a:ext cx="8999762" cy="1248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196752"/>
            <a:ext cx="427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Goose</a:t>
            </a:r>
            <a:r>
              <a:rPr lang="ko-KR" altLang="en-US" dirty="0" smtClean="0"/>
              <a:t> </a:t>
            </a:r>
            <a:r>
              <a:rPr lang="en-US" altLang="ko-KR" dirty="0" smtClean="0"/>
              <a:t>Creek oil field, Texas, USA, 1917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52992" y="4293096"/>
            <a:ext cx="734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http://www.loc.gov/pictures/item/2007661564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9147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2-4-4. </a:t>
            </a:r>
            <a:r>
              <a:rPr lang="ko-KR" altLang="en-US" sz="3200" dirty="0" smtClean="0"/>
              <a:t>산성광산배수</a:t>
            </a:r>
            <a:endParaRPr lang="en-US" altLang="ko-KR" sz="3200" dirty="0" smtClean="0"/>
          </a:p>
          <a:p>
            <a:r>
              <a:rPr lang="en-US" altLang="ko-KR" sz="3200" dirty="0" smtClean="0"/>
              <a:t>(acid mine drainage, AMD)</a:t>
            </a:r>
          </a:p>
          <a:p>
            <a:pPr lvl="1" indent="-457200"/>
            <a:endParaRPr lang="en-US" altLang="ko-KR" sz="2800" dirty="0" smtClean="0"/>
          </a:p>
          <a:p>
            <a:pPr lvl="1" indent="-457200"/>
            <a:r>
              <a:rPr lang="ko-KR" altLang="en-US" sz="2200" dirty="0" smtClean="0"/>
              <a:t>산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발생</a:t>
            </a:r>
            <a:r>
              <a:rPr lang="en-US" altLang="ko-KR" sz="2200" dirty="0" smtClean="0"/>
              <a:t>: </a:t>
            </a:r>
            <a:r>
              <a:rPr lang="ko-KR" altLang="en-US" sz="2200" dirty="0" err="1" smtClean="0"/>
              <a:t>황철석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또는 다른 황화광물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의 산화로 인해</a:t>
            </a:r>
            <a:endParaRPr lang="en-US" altLang="ko-KR" sz="2200" dirty="0" smtClean="0"/>
          </a:p>
          <a:p>
            <a:pPr lvl="1" indent="-457200"/>
            <a:endParaRPr lang="en-US" altLang="ko-KR" sz="2800" dirty="0" smtClean="0"/>
          </a:p>
          <a:p>
            <a:pPr lvl="2" indent="-457200"/>
            <a:r>
              <a:rPr lang="pt-BR" altLang="ko-KR" sz="2000" dirty="0" smtClean="0"/>
              <a:t>FeS</a:t>
            </a:r>
            <a:r>
              <a:rPr lang="pt-BR" altLang="ko-KR" sz="2000" baseline="-25000" dirty="0" smtClean="0"/>
              <a:t>2</a:t>
            </a:r>
            <a:r>
              <a:rPr lang="pt-BR" altLang="ko-KR" sz="2000" dirty="0" smtClean="0"/>
              <a:t> </a:t>
            </a:r>
            <a:r>
              <a:rPr lang="pt-BR" altLang="ko-KR" sz="2000" dirty="0"/>
              <a:t>+ 3.5O</a:t>
            </a:r>
            <a:r>
              <a:rPr lang="pt-BR" altLang="ko-KR" sz="2000" baseline="-25000" dirty="0"/>
              <a:t>2</a:t>
            </a:r>
            <a:r>
              <a:rPr lang="pt-BR" altLang="ko-KR" sz="2000" dirty="0"/>
              <a:t>(aq) + H</a:t>
            </a:r>
            <a:r>
              <a:rPr lang="pt-BR" altLang="ko-KR" sz="2000" baseline="-25000" dirty="0"/>
              <a:t>2</a:t>
            </a:r>
            <a:r>
              <a:rPr lang="pt-BR" altLang="ko-KR" sz="2000" dirty="0"/>
              <a:t>O = Fe</a:t>
            </a:r>
            <a:r>
              <a:rPr lang="pt-BR" altLang="ko-KR" sz="2000" baseline="30000" dirty="0"/>
              <a:t>2+</a:t>
            </a:r>
            <a:r>
              <a:rPr lang="pt-BR" altLang="ko-KR" sz="2000" dirty="0"/>
              <a:t> + 2SO</a:t>
            </a:r>
            <a:r>
              <a:rPr lang="pt-BR" altLang="ko-KR" sz="2000" baseline="-25000" dirty="0"/>
              <a:t>4</a:t>
            </a:r>
            <a:r>
              <a:rPr lang="pt-BR" altLang="ko-KR" sz="2000" baseline="30000" dirty="0"/>
              <a:t>2-</a:t>
            </a:r>
            <a:r>
              <a:rPr lang="pt-BR" altLang="ko-KR" sz="2000" dirty="0"/>
              <a:t> + </a:t>
            </a:r>
            <a:r>
              <a:rPr lang="pt-BR" altLang="ko-KR" sz="2000" dirty="0" smtClean="0"/>
              <a:t>2H</a:t>
            </a:r>
            <a:r>
              <a:rPr lang="pt-BR" altLang="ko-KR" sz="2000" baseline="30000" dirty="0" smtClean="0"/>
              <a:t>+</a:t>
            </a:r>
          </a:p>
          <a:p>
            <a:pPr lvl="2" indent="-457200"/>
            <a:r>
              <a:rPr lang="pt-BR" altLang="ko-KR" sz="2000" dirty="0" smtClean="0"/>
              <a:t>Fe</a:t>
            </a:r>
            <a:r>
              <a:rPr lang="pt-BR" altLang="ko-KR" sz="2000" baseline="30000" dirty="0" smtClean="0"/>
              <a:t>2</a:t>
            </a:r>
            <a:r>
              <a:rPr lang="pt-BR" altLang="ko-KR" sz="2000" baseline="30000" dirty="0"/>
              <a:t>+</a:t>
            </a:r>
            <a:r>
              <a:rPr lang="pt-BR" altLang="ko-KR" sz="2000" dirty="0"/>
              <a:t> + 0.25O</a:t>
            </a:r>
            <a:r>
              <a:rPr lang="pt-BR" altLang="ko-KR" sz="2000" baseline="-25000" dirty="0"/>
              <a:t>2</a:t>
            </a:r>
            <a:r>
              <a:rPr lang="pt-BR" altLang="ko-KR" sz="2000" dirty="0"/>
              <a:t>(aq) + H</a:t>
            </a:r>
            <a:r>
              <a:rPr lang="pt-BR" altLang="ko-KR" sz="2000" baseline="30000" dirty="0"/>
              <a:t>+</a:t>
            </a:r>
            <a:r>
              <a:rPr lang="pt-BR" altLang="ko-KR" sz="2000" dirty="0"/>
              <a:t> = Fe</a:t>
            </a:r>
            <a:r>
              <a:rPr lang="pt-BR" altLang="ko-KR" sz="2000" baseline="30000" dirty="0"/>
              <a:t>3+</a:t>
            </a:r>
            <a:r>
              <a:rPr lang="pt-BR" altLang="ko-KR" sz="2000" dirty="0"/>
              <a:t> + </a:t>
            </a:r>
            <a:r>
              <a:rPr lang="pt-BR" altLang="ko-KR" sz="2000" dirty="0" smtClean="0"/>
              <a:t>0.5H</a:t>
            </a:r>
            <a:r>
              <a:rPr lang="pt-BR" altLang="ko-KR" sz="2000" baseline="-25000" dirty="0" smtClean="0"/>
              <a:t>2</a:t>
            </a:r>
            <a:r>
              <a:rPr lang="pt-BR" altLang="ko-KR" sz="2000" dirty="0" smtClean="0"/>
              <a:t>O</a:t>
            </a:r>
          </a:p>
          <a:p>
            <a:pPr lvl="2" indent="-457200"/>
            <a:r>
              <a:rPr lang="pt-BR" altLang="ko-KR" sz="2000" dirty="0" smtClean="0"/>
              <a:t>FeS</a:t>
            </a:r>
            <a:r>
              <a:rPr lang="pt-BR" altLang="ko-KR" sz="2000" baseline="-25000" dirty="0" smtClean="0"/>
              <a:t>2</a:t>
            </a:r>
            <a:r>
              <a:rPr lang="pt-BR" altLang="ko-KR" sz="2000" dirty="0" smtClean="0"/>
              <a:t> </a:t>
            </a:r>
            <a:r>
              <a:rPr lang="pt-BR" altLang="ko-KR" sz="2000" dirty="0"/>
              <a:t>+ 14Fe</a:t>
            </a:r>
            <a:r>
              <a:rPr lang="pt-BR" altLang="ko-KR" sz="2000" baseline="30000" dirty="0"/>
              <a:t>3+</a:t>
            </a:r>
            <a:r>
              <a:rPr lang="pt-BR" altLang="ko-KR" sz="2000" dirty="0"/>
              <a:t> + 8H</a:t>
            </a:r>
            <a:r>
              <a:rPr lang="pt-BR" altLang="ko-KR" sz="2000" baseline="-25000" dirty="0"/>
              <a:t>2</a:t>
            </a:r>
            <a:r>
              <a:rPr lang="pt-BR" altLang="ko-KR" sz="2000" dirty="0"/>
              <a:t>O = 15Fe</a:t>
            </a:r>
            <a:r>
              <a:rPr lang="pt-BR" altLang="ko-KR" sz="2000" baseline="30000" dirty="0"/>
              <a:t>2+</a:t>
            </a:r>
            <a:r>
              <a:rPr lang="pt-BR" altLang="ko-KR" sz="2000" dirty="0"/>
              <a:t> + 2SO</a:t>
            </a:r>
            <a:r>
              <a:rPr lang="pt-BR" altLang="ko-KR" sz="2000" baseline="-25000" dirty="0"/>
              <a:t>4</a:t>
            </a:r>
            <a:r>
              <a:rPr lang="pt-BR" altLang="ko-KR" sz="2000" baseline="30000" dirty="0"/>
              <a:t>2-</a:t>
            </a:r>
            <a:r>
              <a:rPr lang="pt-BR" altLang="ko-KR" sz="2000" dirty="0"/>
              <a:t> + 16H</a:t>
            </a:r>
            <a:r>
              <a:rPr lang="pt-BR" altLang="ko-KR" sz="2000" baseline="30000" dirty="0" smtClean="0"/>
              <a:t>+</a:t>
            </a:r>
            <a:endParaRPr lang="pt-BR" altLang="ko-KR" sz="2000" dirty="0" smtClean="0"/>
          </a:p>
          <a:p>
            <a:pPr lvl="2" indent="-457200"/>
            <a:r>
              <a:rPr lang="pt-BR" altLang="ko-KR" sz="2000" dirty="0" smtClean="0"/>
              <a:t>Fe</a:t>
            </a:r>
            <a:r>
              <a:rPr lang="pt-BR" altLang="ko-KR" sz="2000" baseline="30000" dirty="0"/>
              <a:t>3+</a:t>
            </a:r>
            <a:r>
              <a:rPr lang="pt-BR" altLang="ko-KR" sz="2000" dirty="0" smtClean="0"/>
              <a:t> + 2H</a:t>
            </a:r>
            <a:r>
              <a:rPr lang="pt-BR" altLang="ko-KR" sz="2000" baseline="-25000" dirty="0" smtClean="0"/>
              <a:t>2</a:t>
            </a:r>
            <a:r>
              <a:rPr lang="pt-BR" altLang="ko-KR" sz="2000" dirty="0" smtClean="0"/>
              <a:t>O = FeOOH + 2H</a:t>
            </a:r>
            <a:r>
              <a:rPr lang="pt-BR" altLang="ko-KR" sz="2000" baseline="30000" dirty="0"/>
              <a:t> +</a:t>
            </a:r>
            <a:endParaRPr lang="pt-BR" altLang="ko-KR" sz="2000" dirty="0" smtClean="0"/>
          </a:p>
          <a:p>
            <a:pPr lvl="2" indent="-457200"/>
            <a:endParaRPr lang="pt-BR" altLang="ko-KR" sz="2000" baseline="30000" dirty="0"/>
          </a:p>
          <a:p>
            <a:pPr lvl="1" indent="-457200"/>
            <a:r>
              <a:rPr lang="ko-KR" altLang="en-US" sz="2200" dirty="0" smtClean="0"/>
              <a:t>미생물에 의해 가속됨</a:t>
            </a:r>
            <a:r>
              <a:rPr lang="pt-BR" altLang="ko-KR" sz="2200" dirty="0" smtClean="0"/>
              <a:t> </a:t>
            </a:r>
          </a:p>
          <a:p>
            <a:pPr lvl="1" indent="-457200"/>
            <a:r>
              <a:rPr lang="pt-BR" altLang="ko-KR" sz="2200" dirty="0" smtClean="0"/>
              <a:t>(</a:t>
            </a:r>
            <a:r>
              <a:rPr lang="ko-KR" altLang="en-US" sz="2200" dirty="0" smtClean="0"/>
              <a:t>대표적인 </a:t>
            </a:r>
            <a:r>
              <a:rPr lang="pt-BR" altLang="ko-KR" sz="2200" dirty="0" smtClean="0"/>
              <a:t> </a:t>
            </a:r>
            <a:r>
              <a:rPr lang="ko-KR" altLang="en-US" sz="2200" dirty="0" smtClean="0"/>
              <a:t>것은 </a:t>
            </a:r>
            <a:r>
              <a:rPr lang="pt-BR" altLang="ko-KR" sz="2200" i="1" dirty="0" smtClean="0"/>
              <a:t>Acidithiobacillus ferrooxidans</a:t>
            </a:r>
            <a:r>
              <a:rPr lang="pt-BR" altLang="ko-KR" sz="2200" dirty="0" smtClean="0"/>
              <a:t>)</a:t>
            </a:r>
            <a:endParaRPr lang="pt-BR" altLang="ko-KR" sz="2200" baseline="30000" dirty="0"/>
          </a:p>
          <a:p>
            <a:endParaRPr lang="en-US" altLang="ko-KR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90" y="5150326"/>
            <a:ext cx="23812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90" y="92294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3"/>
            <a:ext cx="3585999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339752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펜실바니아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피츠버그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교외의 산성광산배수</a:t>
            </a:r>
            <a:endParaRPr lang="en-US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http://microbewiki.kenyon.edu/index.php/Acid_mine_drainage</a:t>
            </a:r>
          </a:p>
        </p:txBody>
      </p:sp>
    </p:spTree>
    <p:extLst>
      <p:ext uri="{BB962C8B-B14F-4D97-AF65-F5344CB8AC3E}">
        <p14:creationId xmlns:p14="http://schemas.microsoft.com/office/powerpoint/2010/main" val="2949826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3452</TotalTime>
  <Words>462</Words>
  <Application>Microsoft Office PowerPoint</Application>
  <PresentationFormat>화면 슬라이드 쇼(4:3)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필수</vt:lpstr>
      <vt:lpstr>2-5. 광해(광산 개발로 인한 환경적 피해)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93</cp:revision>
  <dcterms:created xsi:type="dcterms:W3CDTF">2013-09-03T00:41:18Z</dcterms:created>
  <dcterms:modified xsi:type="dcterms:W3CDTF">2017-10-29T15:36:53Z</dcterms:modified>
</cp:coreProperties>
</file>