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7" r:id="rId2"/>
    <p:sldId id="281" r:id="rId3"/>
    <p:sldId id="282" r:id="rId4"/>
    <p:sldId id="286" r:id="rId5"/>
    <p:sldId id="283" r:id="rId6"/>
    <p:sldId id="284" r:id="rId7"/>
    <p:sldId id="285" r:id="rId8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27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ko-KR" altLang="en-US" smtClean="0"/>
              <a:t>마스터 부제목 스타일 편집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F2018-4212-4B75-A328-D666677A978A}" type="datetimeFigureOut">
              <a:rPr lang="ko-KR" altLang="en-US" smtClean="0"/>
              <a:pPr/>
              <a:t>2012-03-27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9904B-3DC8-4719-AA7A-153BF87301AC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10" name="직사각형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F2018-4212-4B75-A328-D666677A978A}" type="datetimeFigureOut">
              <a:rPr lang="ko-KR" altLang="en-US" smtClean="0"/>
              <a:pPr/>
              <a:t>2012-03-27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9904B-3DC8-4719-AA7A-153BF87301A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직사각형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F2018-4212-4B75-A328-D666677A978A}" type="datetimeFigureOut">
              <a:rPr lang="ko-KR" altLang="en-US" smtClean="0"/>
              <a:pPr/>
              <a:t>2012-03-27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9904B-3DC8-4719-AA7A-153BF87301A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F2018-4212-4B75-A328-D666677A978A}" type="datetimeFigureOut">
              <a:rPr lang="ko-KR" altLang="en-US" smtClean="0"/>
              <a:pPr/>
              <a:t>2012-03-27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9904B-3DC8-4719-AA7A-153BF87301A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구역 머리글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직사각형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F2018-4212-4B75-A328-D666677A978A}" type="datetimeFigureOut">
              <a:rPr lang="ko-KR" altLang="en-US" smtClean="0"/>
              <a:pPr/>
              <a:t>2012-03-27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9904B-3DC8-4719-AA7A-153BF87301A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F2018-4212-4B75-A328-D666677A978A}" type="datetimeFigureOut">
              <a:rPr lang="ko-KR" altLang="en-US" smtClean="0"/>
              <a:pPr/>
              <a:t>2012-03-27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9904B-3DC8-4719-AA7A-153BF87301A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F2018-4212-4B75-A328-D666677A978A}" type="datetimeFigureOut">
              <a:rPr lang="ko-KR" altLang="en-US" smtClean="0"/>
              <a:pPr/>
              <a:t>2012-03-27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9904B-3DC8-4719-AA7A-153BF87301A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F2018-4212-4B75-A328-D666677A978A}" type="datetimeFigureOut">
              <a:rPr lang="ko-KR" altLang="en-US" smtClean="0"/>
              <a:pPr/>
              <a:t>2012-03-27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9904B-3DC8-4719-AA7A-153BF87301A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F2018-4212-4B75-A328-D666677A978A}" type="datetimeFigureOut">
              <a:rPr lang="ko-KR" altLang="en-US" smtClean="0"/>
              <a:pPr/>
              <a:t>2012-03-27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9904B-3DC8-4719-AA7A-153BF87301A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F2018-4212-4B75-A328-D666677A978A}" type="datetimeFigureOut">
              <a:rPr lang="ko-KR" altLang="en-US" smtClean="0"/>
              <a:pPr/>
              <a:t>2012-03-27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9904B-3DC8-4719-AA7A-153BF87301AC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12" name="직사각형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직사각형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ko-KR" altLang="en-US" smtClean="0"/>
              <a:t>그림을 추가하려면 아이콘을 클릭하십시오</a:t>
            </a:r>
            <a:endParaRPr kumimoji="0" 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BCEF2018-4212-4B75-A328-D666677A978A}" type="datetimeFigureOut">
              <a:rPr lang="ko-KR" altLang="en-US" smtClean="0"/>
              <a:pPr/>
              <a:t>2012-03-27</a:t>
            </a:fld>
            <a:endParaRPr lang="ko-KR" altLang="en-US"/>
          </a:p>
        </p:txBody>
      </p:sp>
      <p:sp>
        <p:nvSpPr>
          <p:cNvPr id="11" name="직사각형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직사각형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5F99904B-3DC8-4719-AA7A-153BF87301A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직사각형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직사각형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kumimoji="0" lang="ko-KR" altLang="en-US" smtClean="0"/>
              <a:t>둘째 수준</a:t>
            </a:r>
          </a:p>
          <a:p>
            <a:pPr lvl="2" eaLnBrk="1" latinLnBrk="0" hangingPunct="1"/>
            <a:r>
              <a:rPr kumimoji="0" lang="ko-KR" altLang="en-US" smtClean="0"/>
              <a:t>셋째 수준</a:t>
            </a:r>
          </a:p>
          <a:p>
            <a:pPr lvl="3" eaLnBrk="1" latinLnBrk="0" hangingPunct="1"/>
            <a:r>
              <a:rPr kumimoji="0" lang="ko-KR" altLang="en-US" smtClean="0"/>
              <a:t>넷째 수준</a:t>
            </a:r>
          </a:p>
          <a:p>
            <a:pPr lvl="4" eaLnBrk="1" latinLnBrk="0" hangingPunct="1"/>
            <a:r>
              <a:rPr kumimoji="0"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BCEF2018-4212-4B75-A328-D666677A978A}" type="datetimeFigureOut">
              <a:rPr lang="ko-KR" altLang="en-US" smtClean="0"/>
              <a:pPr/>
              <a:t>2012-03-27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5F99904B-3DC8-4719-AA7A-153BF87301A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1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1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1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1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1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1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1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1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1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1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//upload.wikimedia.org/wikipedia/commons/e/e6/SolarSystemAbundances.png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Ch.2.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dirty="0" err="1" smtClean="0"/>
              <a:t>Nucleosynthesis</a:t>
            </a:r>
            <a:r>
              <a:rPr lang="en-US" altLang="ko-KR" dirty="0" smtClean="0"/>
              <a:t>:</a:t>
            </a:r>
          </a:p>
          <a:p>
            <a:pPr lvl="1"/>
            <a:r>
              <a:rPr lang="en-US" altLang="ko-KR" dirty="0" smtClean="0"/>
              <a:t>Elemental abundance in solar system</a:t>
            </a:r>
          </a:p>
        </p:txBody>
      </p:sp>
      <p:pic>
        <p:nvPicPr>
          <p:cNvPr id="18434" name="Picture 2" descr="File:SolarSystemAbundances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2852936"/>
            <a:ext cx="7620000" cy="3400426"/>
          </a:xfrm>
          <a:prstGeom prst="rect">
            <a:avLst/>
          </a:prstGeom>
          <a:noFill/>
        </p:spPr>
      </p:pic>
      <p:sp>
        <p:nvSpPr>
          <p:cNvPr id="5" name="직사각형 4"/>
          <p:cNvSpPr/>
          <p:nvPr/>
        </p:nvSpPr>
        <p:spPr>
          <a:xfrm>
            <a:off x="2483768" y="6453336"/>
            <a:ext cx="4572000" cy="24622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ko-KR" sz="1000" dirty="0" smtClean="0"/>
              <a:t>From http://en.wikipedia.org/wiki/File:SolarSystemAbundances.png</a:t>
            </a:r>
            <a:endParaRPr lang="ko-KR" altLang="en-US" sz="1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2"/>
          <p:cNvSpPr txBox="1">
            <a:spLocks/>
          </p:cNvSpPr>
          <p:nvPr/>
        </p:nvSpPr>
        <p:spPr>
          <a:xfrm>
            <a:off x="457200" y="404664"/>
            <a:ext cx="8229600" cy="6120680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731520" lvl="1" indent="-274320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Char char=""/>
            </a:pPr>
            <a:r>
              <a:rPr lang="en-US" altLang="ko-KR" sz="2800" dirty="0" smtClean="0"/>
              <a:t>Characteristics of the elemental abundance</a:t>
            </a:r>
          </a:p>
          <a:p>
            <a:pPr marL="1428750" lvl="2" indent="-514350">
              <a:spcBef>
                <a:spcPct val="20000"/>
              </a:spcBef>
              <a:buClr>
                <a:schemeClr val="accent2"/>
              </a:buClr>
              <a:buSzPct val="90000"/>
              <a:buFont typeface="+mj-lt"/>
              <a:buAutoNum type="arabicPeriod"/>
            </a:pPr>
            <a:r>
              <a:rPr lang="en-US" altLang="ko-KR" sz="2400" dirty="0" smtClean="0"/>
              <a:t>H &amp; He are the two elements most abundant. H/He=12.5</a:t>
            </a:r>
          </a:p>
          <a:p>
            <a:pPr marL="1428750" lvl="2" indent="-514350">
              <a:spcBef>
                <a:spcPct val="20000"/>
              </a:spcBef>
              <a:buClr>
                <a:schemeClr val="accent2"/>
              </a:buClr>
              <a:buSzPct val="90000"/>
              <a:buFont typeface="+mj-lt"/>
              <a:buAutoNum type="arabicPeriod"/>
            </a:pPr>
            <a:r>
              <a:rPr lang="en-US" altLang="ko-KR" sz="2400" dirty="0" smtClean="0"/>
              <a:t>The abundance decreases exponentially up to Z=50</a:t>
            </a:r>
          </a:p>
          <a:p>
            <a:pPr marL="1428750" lvl="2" indent="-514350">
              <a:spcBef>
                <a:spcPct val="20000"/>
              </a:spcBef>
              <a:buClr>
                <a:schemeClr val="accent2"/>
              </a:buClr>
              <a:buSzPct val="90000"/>
              <a:buFont typeface="+mj-lt"/>
              <a:buAutoNum type="arabicPeriod"/>
            </a:pPr>
            <a:r>
              <a:rPr lang="en-US" altLang="ko-KR" sz="2400" dirty="0" smtClean="0"/>
              <a:t>Elements z&gt;50 are very low, their abundance shows relatively little </a:t>
            </a:r>
            <a:r>
              <a:rPr lang="en-US" altLang="ko-KR" sz="2400" dirty="0" err="1" smtClean="0"/>
              <a:t>changee</a:t>
            </a:r>
            <a:r>
              <a:rPr lang="en-US" altLang="ko-KR" sz="2400" dirty="0" smtClean="0"/>
              <a:t> as a function of Z</a:t>
            </a:r>
          </a:p>
          <a:p>
            <a:pPr marL="1428750" lvl="2" indent="-514350">
              <a:spcBef>
                <a:spcPct val="20000"/>
              </a:spcBef>
              <a:buClr>
                <a:schemeClr val="accent2"/>
              </a:buClr>
              <a:buSzPct val="90000"/>
              <a:buFont typeface="+mj-lt"/>
              <a:buAutoNum type="arabicPeriod"/>
            </a:pPr>
            <a:r>
              <a:rPr kumimoji="0" lang="en-US" altLang="ko-KR" sz="240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“</a:t>
            </a:r>
            <a:r>
              <a:rPr kumimoji="0" lang="en-US" altLang="ko-KR" sz="240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Oddo</a:t>
            </a:r>
            <a:r>
              <a:rPr kumimoji="0" lang="en-US" altLang="ko-KR" sz="240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-Harkins rule” for Z&gt;5</a:t>
            </a:r>
          </a:p>
          <a:p>
            <a:pPr marL="1428750" lvl="2" indent="-514350">
              <a:spcBef>
                <a:spcPct val="20000"/>
              </a:spcBef>
              <a:buClr>
                <a:schemeClr val="accent2"/>
              </a:buClr>
              <a:buSzPct val="90000"/>
              <a:buFont typeface="+mj-lt"/>
              <a:buAutoNum type="arabicPeriod"/>
            </a:pPr>
            <a:r>
              <a:rPr lang="en-US" altLang="ko-KR" sz="2400" noProof="0" dirty="0" smtClean="0"/>
              <a:t>The abundances of Li, Be, &amp; B are </a:t>
            </a:r>
            <a:r>
              <a:rPr lang="en-US" altLang="ko-KR" sz="2400" noProof="0" dirty="0" err="1" smtClean="0"/>
              <a:t>extremly</a:t>
            </a:r>
            <a:r>
              <a:rPr lang="en-US" altLang="ko-KR" sz="2400" noProof="0" dirty="0" smtClean="0"/>
              <a:t> low</a:t>
            </a:r>
          </a:p>
          <a:p>
            <a:pPr marL="1428750" lvl="2" indent="-514350">
              <a:spcBef>
                <a:spcPct val="20000"/>
              </a:spcBef>
              <a:buClr>
                <a:schemeClr val="accent2"/>
              </a:buClr>
              <a:buSzPct val="90000"/>
              <a:buFont typeface="+mj-lt"/>
              <a:buAutoNum type="arabicPeriod"/>
            </a:pPr>
            <a:r>
              <a:rPr kumimoji="0" lang="en-US" altLang="ko-KR" sz="240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Fe</a:t>
            </a:r>
            <a:r>
              <a:rPr kumimoji="0" lang="en-US" altLang="ko-KR" sz="2400" u="none" strike="noStrike" kern="120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is prominently high w/r to other neighbors</a:t>
            </a:r>
          </a:p>
          <a:p>
            <a:pPr marL="1428750" lvl="2" indent="-514350">
              <a:spcBef>
                <a:spcPct val="20000"/>
              </a:spcBef>
              <a:buClr>
                <a:schemeClr val="accent2"/>
              </a:buClr>
              <a:buSzPct val="90000"/>
              <a:buFont typeface="+mj-lt"/>
              <a:buAutoNum type="arabicPeriod"/>
            </a:pPr>
            <a:r>
              <a:rPr lang="en-US" altLang="ko-KR" sz="2400" baseline="-25000" noProof="0" dirty="0" smtClean="0"/>
              <a:t>43</a:t>
            </a:r>
            <a:r>
              <a:rPr lang="en-US" altLang="ko-KR" sz="2400" baseline="0" noProof="0" dirty="0" smtClean="0"/>
              <a:t>Tc &amp; </a:t>
            </a:r>
            <a:r>
              <a:rPr lang="en-US" altLang="ko-KR" sz="2400" baseline="-25000" noProof="0" dirty="0" smtClean="0"/>
              <a:t>61</a:t>
            </a:r>
            <a:r>
              <a:rPr lang="en-US" altLang="ko-KR" sz="2400" baseline="0" noProof="0" dirty="0" smtClean="0"/>
              <a:t>Pm are missing</a:t>
            </a:r>
          </a:p>
          <a:p>
            <a:pPr marL="1428750" lvl="2" indent="-514350">
              <a:spcBef>
                <a:spcPct val="20000"/>
              </a:spcBef>
              <a:buClr>
                <a:schemeClr val="accent2"/>
              </a:buClr>
              <a:buSzPct val="90000"/>
              <a:buFont typeface="+mj-lt"/>
              <a:buAutoNum type="arabicPeriod"/>
            </a:pPr>
            <a:r>
              <a:rPr kumimoji="0" lang="en-US" altLang="ko-KR" sz="240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Elements Z&gt;83 (Bi) are very rare &amp; unstable</a:t>
            </a:r>
          </a:p>
          <a:p>
            <a:pPr marL="1188720" lvl="2" indent="-274320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Char char=""/>
            </a:pPr>
            <a:endParaRPr kumimoji="0" lang="en-US" altLang="ko-KR" sz="280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188720" lvl="2" indent="-274320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Char char=""/>
            </a:pPr>
            <a:r>
              <a:rPr lang="en-US" altLang="ko-KR" sz="2800" dirty="0" smtClean="0">
                <a:sym typeface="Wingdings" pitchFamily="2" charset="2"/>
              </a:rPr>
              <a:t> All these characteristics can be </a:t>
            </a:r>
            <a:r>
              <a:rPr lang="en-US" altLang="ko-KR" sz="2800" dirty="0" err="1" smtClean="0">
                <a:sym typeface="Wingdings" pitchFamily="2" charset="2"/>
              </a:rPr>
              <a:t>xplained</a:t>
            </a:r>
            <a:r>
              <a:rPr lang="en-US" altLang="ko-KR" sz="2800" dirty="0" smtClean="0">
                <a:sym typeface="Wingdings" pitchFamily="2" charset="2"/>
              </a:rPr>
              <a:t> with </a:t>
            </a:r>
            <a:r>
              <a:rPr lang="en-US" altLang="ko-KR" sz="2800" dirty="0" err="1" smtClean="0">
                <a:sym typeface="Wingdings" pitchFamily="2" charset="2"/>
              </a:rPr>
              <a:t>nucleosynthesis</a:t>
            </a:r>
            <a:endParaRPr kumimoji="0" lang="en-US" altLang="ko-KR" sz="280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2"/>
          <p:cNvSpPr txBox="1">
            <a:spLocks/>
          </p:cNvSpPr>
          <p:nvPr/>
        </p:nvSpPr>
        <p:spPr>
          <a:xfrm>
            <a:off x="457200" y="404664"/>
            <a:ext cx="8229600" cy="6120680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 marL="731520" lvl="1" indent="-274320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Char char=""/>
            </a:pPr>
            <a:r>
              <a:rPr lang="en-US" altLang="ko-KR" sz="2800" dirty="0" err="1" smtClean="0"/>
              <a:t>Nucleosynthesis</a:t>
            </a:r>
            <a:endParaRPr lang="en-US" altLang="ko-KR" sz="2800" dirty="0" smtClean="0"/>
          </a:p>
          <a:p>
            <a:pPr marL="1428750" lvl="2" indent="-514350">
              <a:spcBef>
                <a:spcPct val="20000"/>
              </a:spcBef>
              <a:buClr>
                <a:schemeClr val="accent2"/>
              </a:buClr>
              <a:buSzPct val="90000"/>
              <a:buFont typeface="+mj-lt"/>
              <a:buAutoNum type="arabicPeriod"/>
            </a:pPr>
            <a:r>
              <a:rPr lang="en-US" altLang="ko-KR" sz="2800" dirty="0" smtClean="0"/>
              <a:t>H-burning, T&gt;10</a:t>
            </a:r>
            <a:r>
              <a:rPr lang="en-US" altLang="ko-KR" sz="2800" baseline="30000" dirty="0" smtClean="0"/>
              <a:t>7</a:t>
            </a:r>
            <a:r>
              <a:rPr lang="ko-KR" altLang="en-US" sz="2800" dirty="0" smtClean="0"/>
              <a:t> </a:t>
            </a:r>
            <a:r>
              <a:rPr lang="en-US" altLang="ko-KR" sz="2800" dirty="0" smtClean="0"/>
              <a:t>K, d&gt;</a:t>
            </a:r>
            <a:r>
              <a:rPr lang="ko-KR" altLang="en-US" sz="2800" dirty="0" smtClean="0"/>
              <a:t> </a:t>
            </a:r>
            <a:r>
              <a:rPr lang="en-US" altLang="ko-KR" sz="2800" dirty="0" smtClean="0"/>
              <a:t>100 g/cm</a:t>
            </a:r>
            <a:r>
              <a:rPr lang="en-US" altLang="ko-KR" sz="2800" baseline="30000" dirty="0" smtClean="0"/>
              <a:t>3</a:t>
            </a:r>
          </a:p>
          <a:p>
            <a:pPr marL="2343150" lvl="4" indent="-514350">
              <a:spcBef>
                <a:spcPct val="20000"/>
              </a:spcBef>
              <a:buClr>
                <a:schemeClr val="accent2"/>
              </a:buClr>
              <a:buSzPct val="90000"/>
              <a:buFont typeface="Arial" pitchFamily="34" charset="0"/>
              <a:buChar char="•"/>
            </a:pPr>
            <a:r>
              <a:rPr lang="en-US" altLang="ko-KR" sz="2800" baseline="30000" dirty="0" smtClean="0"/>
              <a:t>1</a:t>
            </a:r>
            <a:r>
              <a:rPr lang="en-US" altLang="ko-KR" sz="2800" dirty="0" smtClean="0"/>
              <a:t>H(p, e</a:t>
            </a:r>
            <a:r>
              <a:rPr lang="en-US" altLang="ko-KR" sz="2800" baseline="30000" dirty="0" smtClean="0"/>
              <a:t>+</a:t>
            </a:r>
            <a:r>
              <a:rPr lang="en-US" altLang="ko-KR" sz="2800" dirty="0" smtClean="0"/>
              <a:t> n)</a:t>
            </a:r>
            <a:r>
              <a:rPr lang="en-US" altLang="ko-KR" sz="2800" baseline="30000" dirty="0" smtClean="0"/>
              <a:t>2</a:t>
            </a:r>
            <a:r>
              <a:rPr lang="en-US" altLang="ko-KR" sz="2800" dirty="0" smtClean="0"/>
              <a:t>D</a:t>
            </a:r>
          </a:p>
          <a:p>
            <a:pPr marL="2343150" lvl="4" indent="-514350">
              <a:spcBef>
                <a:spcPct val="20000"/>
              </a:spcBef>
              <a:buClr>
                <a:schemeClr val="accent2"/>
              </a:buClr>
              <a:buSzPct val="90000"/>
              <a:buFont typeface="Arial" pitchFamily="34" charset="0"/>
              <a:buChar char="•"/>
            </a:pPr>
            <a:r>
              <a:rPr lang="en-US" altLang="ko-KR" sz="2800" dirty="0" smtClean="0"/>
              <a:t>(e</a:t>
            </a:r>
            <a:r>
              <a:rPr lang="en-US" altLang="ko-KR" sz="2800" baseline="30000" dirty="0" smtClean="0"/>
              <a:t>+</a:t>
            </a:r>
            <a:r>
              <a:rPr lang="en-US" altLang="ko-KR" sz="2800" dirty="0" smtClean="0"/>
              <a:t>, e</a:t>
            </a:r>
            <a:r>
              <a:rPr lang="en-US" altLang="ko-KR" sz="2800" baseline="30000" dirty="0" smtClean="0"/>
              <a:t>-</a:t>
            </a:r>
            <a:r>
              <a:rPr lang="en-US" altLang="ko-KR" sz="2800" dirty="0" smtClean="0"/>
              <a:t>) (annihilation)</a:t>
            </a:r>
          </a:p>
          <a:p>
            <a:pPr marL="2343150" lvl="4" indent="-514350">
              <a:spcBef>
                <a:spcPct val="20000"/>
              </a:spcBef>
              <a:buClr>
                <a:schemeClr val="accent2"/>
              </a:buClr>
              <a:buSzPct val="90000"/>
              <a:buFont typeface="Arial" pitchFamily="34" charset="0"/>
              <a:buChar char="•"/>
            </a:pPr>
            <a:r>
              <a:rPr lang="en-US" altLang="ko-KR" sz="2800" baseline="30000" dirty="0" smtClean="0"/>
              <a:t>2</a:t>
            </a:r>
            <a:r>
              <a:rPr lang="en-US" altLang="ko-KR" sz="2800" dirty="0" smtClean="0"/>
              <a:t>D(p, g)</a:t>
            </a:r>
            <a:r>
              <a:rPr lang="en-US" altLang="ko-KR" sz="2800" baseline="30000" dirty="0" smtClean="0"/>
              <a:t>3</a:t>
            </a:r>
            <a:r>
              <a:rPr lang="en-US" altLang="ko-KR" sz="2800" dirty="0" smtClean="0"/>
              <a:t>He </a:t>
            </a:r>
          </a:p>
          <a:p>
            <a:pPr marL="2343150" lvl="4" indent="-514350">
              <a:spcBef>
                <a:spcPct val="20000"/>
              </a:spcBef>
              <a:buClr>
                <a:schemeClr val="accent2"/>
              </a:buClr>
              <a:buSzPct val="90000"/>
              <a:buFont typeface="Arial" pitchFamily="34" charset="0"/>
              <a:buChar char="•"/>
            </a:pPr>
            <a:r>
              <a:rPr lang="en-US" altLang="ko-KR" sz="2800" baseline="30000" dirty="0" smtClean="0"/>
              <a:t>3</a:t>
            </a:r>
            <a:r>
              <a:rPr lang="en-US" altLang="ko-KR" sz="2800" dirty="0" smtClean="0"/>
              <a:t>He(</a:t>
            </a:r>
            <a:r>
              <a:rPr lang="en-US" altLang="ko-KR" sz="2800" baseline="30000" dirty="0" smtClean="0"/>
              <a:t>3</a:t>
            </a:r>
            <a:r>
              <a:rPr lang="en-US" altLang="ko-KR" sz="2800" dirty="0" smtClean="0"/>
              <a:t>He, 2p)</a:t>
            </a:r>
            <a:r>
              <a:rPr lang="en-US" altLang="ko-KR" sz="2800" baseline="30000" dirty="0" smtClean="0"/>
              <a:t>4</a:t>
            </a:r>
            <a:r>
              <a:rPr lang="en-US" altLang="ko-KR" sz="2800" dirty="0" smtClean="0"/>
              <a:t>He </a:t>
            </a:r>
            <a:endParaRPr lang="en-US" altLang="ko-KR" sz="2800" baseline="30000" dirty="0" smtClean="0"/>
          </a:p>
          <a:p>
            <a:pPr marL="1428750" lvl="2" indent="-514350">
              <a:spcBef>
                <a:spcPct val="20000"/>
              </a:spcBef>
              <a:buClr>
                <a:schemeClr val="accent2"/>
              </a:buClr>
              <a:buSzPct val="90000"/>
              <a:buFont typeface="+mj-lt"/>
              <a:buAutoNum type="arabicPeriod"/>
            </a:pPr>
            <a:r>
              <a:rPr lang="en-US" altLang="ko-KR" sz="2800" dirty="0" smtClean="0"/>
              <a:t>Synthesis with intermediate  nuclei</a:t>
            </a:r>
          </a:p>
          <a:p>
            <a:pPr marL="2343150" lvl="4" indent="-514350">
              <a:spcBef>
                <a:spcPct val="20000"/>
              </a:spcBef>
              <a:buClr>
                <a:schemeClr val="accent2"/>
              </a:buClr>
              <a:buSzPct val="90000"/>
              <a:buFont typeface="Arial" pitchFamily="34" charset="0"/>
              <a:buChar char="•"/>
            </a:pPr>
            <a:r>
              <a:rPr lang="en-US" altLang="ko-KR" sz="2800" baseline="30000" dirty="0" smtClean="0"/>
              <a:t>7</a:t>
            </a:r>
            <a:r>
              <a:rPr lang="en-US" altLang="ko-KR" sz="2800" dirty="0" smtClean="0"/>
              <a:t>Be(e</a:t>
            </a:r>
            <a:r>
              <a:rPr lang="en-US" altLang="ko-KR" sz="2800" baseline="30000" dirty="0" smtClean="0"/>
              <a:t>-</a:t>
            </a:r>
            <a:r>
              <a:rPr lang="en-US" altLang="ko-KR" sz="2800" dirty="0" smtClean="0"/>
              <a:t>, n)</a:t>
            </a:r>
            <a:r>
              <a:rPr lang="en-US" altLang="ko-KR" sz="2800" baseline="30000" dirty="0" smtClean="0"/>
              <a:t>7</a:t>
            </a:r>
            <a:r>
              <a:rPr lang="en-US" altLang="ko-KR" sz="2800" dirty="0" smtClean="0"/>
              <a:t>Li </a:t>
            </a:r>
          </a:p>
          <a:p>
            <a:pPr marL="2343150" lvl="4" indent="-514350">
              <a:spcBef>
                <a:spcPct val="20000"/>
              </a:spcBef>
              <a:buClr>
                <a:schemeClr val="accent2"/>
              </a:buClr>
              <a:buSzPct val="90000"/>
              <a:buFont typeface="Arial" pitchFamily="34" charset="0"/>
              <a:buChar char="•"/>
            </a:pPr>
            <a:r>
              <a:rPr lang="en-US" altLang="ko-KR" sz="2800" baseline="30000" dirty="0" smtClean="0"/>
              <a:t>7</a:t>
            </a:r>
            <a:r>
              <a:rPr lang="en-US" altLang="ko-KR" sz="2800" dirty="0" smtClean="0"/>
              <a:t>Li(p, g)</a:t>
            </a:r>
            <a:r>
              <a:rPr lang="en-US" altLang="ko-KR" sz="2800" baseline="30000" dirty="0" smtClean="0"/>
              <a:t>8</a:t>
            </a:r>
            <a:r>
              <a:rPr lang="en-US" altLang="ko-KR" sz="2800" dirty="0" smtClean="0"/>
              <a:t>Be </a:t>
            </a:r>
          </a:p>
          <a:p>
            <a:pPr marL="2343150" lvl="4" indent="-514350">
              <a:spcBef>
                <a:spcPct val="20000"/>
              </a:spcBef>
              <a:buClr>
                <a:schemeClr val="accent2"/>
              </a:buClr>
              <a:buSzPct val="90000"/>
              <a:buFont typeface="Arial" pitchFamily="34" charset="0"/>
              <a:buChar char="•"/>
            </a:pPr>
            <a:r>
              <a:rPr lang="en-US" altLang="ko-KR" sz="2800" baseline="30000" dirty="0" smtClean="0"/>
              <a:t>8</a:t>
            </a:r>
            <a:r>
              <a:rPr lang="en-US" altLang="ko-KR" sz="2800" dirty="0" smtClean="0"/>
              <a:t>Be --&gt; 2</a:t>
            </a:r>
            <a:r>
              <a:rPr lang="en-US" altLang="ko-KR" sz="2800" baseline="30000" dirty="0" smtClean="0"/>
              <a:t>4</a:t>
            </a:r>
            <a:r>
              <a:rPr lang="en-US" altLang="ko-KR" sz="2800" dirty="0" smtClean="0"/>
              <a:t>He </a:t>
            </a:r>
          </a:p>
          <a:p>
            <a:pPr marL="2343150" lvl="4" indent="-514350">
              <a:spcBef>
                <a:spcPct val="20000"/>
              </a:spcBef>
              <a:buClr>
                <a:schemeClr val="accent2"/>
              </a:buClr>
              <a:buSzPct val="90000"/>
            </a:pPr>
            <a:r>
              <a:rPr lang="en-US" altLang="ko-KR" sz="2800" dirty="0" smtClean="0"/>
              <a:t>Or</a:t>
            </a:r>
          </a:p>
          <a:p>
            <a:pPr marL="2343150" lvl="4" indent="-514350">
              <a:spcBef>
                <a:spcPct val="20000"/>
              </a:spcBef>
              <a:buClr>
                <a:schemeClr val="accent2"/>
              </a:buClr>
              <a:buSzPct val="90000"/>
              <a:buFont typeface="Arial" pitchFamily="34" charset="0"/>
              <a:buChar char="•"/>
            </a:pPr>
            <a:r>
              <a:rPr lang="en-US" altLang="ko-KR" sz="2800" baseline="30000" dirty="0" smtClean="0"/>
              <a:t>7</a:t>
            </a:r>
            <a:r>
              <a:rPr lang="en-US" altLang="ko-KR" sz="2800" dirty="0" smtClean="0"/>
              <a:t>Be(p, g)</a:t>
            </a:r>
            <a:r>
              <a:rPr lang="en-US" altLang="ko-KR" sz="2800" baseline="30000" dirty="0" smtClean="0"/>
              <a:t>8</a:t>
            </a:r>
            <a:r>
              <a:rPr lang="en-US" altLang="ko-KR" sz="2800" dirty="0" smtClean="0"/>
              <a:t>B </a:t>
            </a:r>
          </a:p>
          <a:p>
            <a:pPr marL="2343150" lvl="4" indent="-514350">
              <a:spcBef>
                <a:spcPct val="20000"/>
              </a:spcBef>
              <a:buClr>
                <a:schemeClr val="accent2"/>
              </a:buClr>
              <a:buSzPct val="90000"/>
              <a:buFont typeface="Arial" pitchFamily="34" charset="0"/>
              <a:buChar char="•"/>
            </a:pPr>
            <a:r>
              <a:rPr lang="en-US" altLang="ko-KR" sz="2800" baseline="30000" dirty="0" smtClean="0"/>
              <a:t>8</a:t>
            </a:r>
            <a:r>
              <a:rPr lang="en-US" altLang="ko-KR" sz="2800" dirty="0" smtClean="0"/>
              <a:t>B --&gt; </a:t>
            </a:r>
            <a:r>
              <a:rPr lang="en-US" altLang="ko-KR" sz="2800" baseline="30000" dirty="0" smtClean="0"/>
              <a:t>8</a:t>
            </a:r>
            <a:r>
              <a:rPr lang="en-US" altLang="ko-KR" sz="2800" dirty="0" smtClean="0"/>
              <a:t>Be + e</a:t>
            </a:r>
            <a:r>
              <a:rPr lang="en-US" altLang="ko-KR" sz="2800" baseline="30000" dirty="0" smtClean="0"/>
              <a:t>-</a:t>
            </a:r>
            <a:r>
              <a:rPr lang="en-US" altLang="ko-KR" sz="2800" dirty="0" smtClean="0"/>
              <a:t> + n</a:t>
            </a:r>
          </a:p>
          <a:p>
            <a:pPr marL="2343150" lvl="4" indent="-514350">
              <a:spcBef>
                <a:spcPct val="20000"/>
              </a:spcBef>
              <a:buClr>
                <a:schemeClr val="accent2"/>
              </a:buClr>
              <a:buSzPct val="90000"/>
              <a:buFont typeface="Arial" pitchFamily="34" charset="0"/>
              <a:buChar char="•"/>
            </a:pPr>
            <a:r>
              <a:rPr lang="en-US" altLang="ko-KR" sz="2800" baseline="30000" dirty="0" smtClean="0"/>
              <a:t>8</a:t>
            </a:r>
            <a:r>
              <a:rPr lang="en-US" altLang="ko-KR" sz="2800" dirty="0" smtClean="0"/>
              <a:t>Be--&gt;2</a:t>
            </a:r>
            <a:r>
              <a:rPr lang="en-US" altLang="ko-KR" sz="2800" baseline="30000" dirty="0" smtClean="0"/>
              <a:t>4</a:t>
            </a:r>
            <a:r>
              <a:rPr lang="en-US" altLang="ko-KR" sz="2800" dirty="0" smtClean="0"/>
              <a:t>He </a:t>
            </a:r>
          </a:p>
          <a:p>
            <a:pPr marL="2343150" lvl="4" indent="-514350">
              <a:spcBef>
                <a:spcPct val="20000"/>
              </a:spcBef>
              <a:buClr>
                <a:schemeClr val="accent2"/>
              </a:buClr>
              <a:buSzPct val="90000"/>
              <a:buFont typeface="Arial" pitchFamily="34" charset="0"/>
              <a:buChar char="•"/>
            </a:pPr>
            <a:endParaRPr lang="en-US" altLang="ko-KR" sz="2800" dirty="0" smtClean="0"/>
          </a:p>
          <a:p>
            <a:pPr marL="2343150" lvl="4" indent="-514350">
              <a:spcBef>
                <a:spcPct val="20000"/>
              </a:spcBef>
              <a:buClr>
                <a:schemeClr val="accent2"/>
              </a:buClr>
              <a:buSzPct val="90000"/>
            </a:pPr>
            <a:endParaRPr lang="en-US" altLang="ko-KR" sz="2800" dirty="0" smtClean="0"/>
          </a:p>
          <a:p>
            <a:pPr marL="2343150" lvl="4" indent="-514350">
              <a:spcBef>
                <a:spcPct val="20000"/>
              </a:spcBef>
              <a:buClr>
                <a:schemeClr val="accent2"/>
              </a:buClr>
              <a:buSzPct val="90000"/>
            </a:pPr>
            <a:endParaRPr lang="en-US" altLang="ko-KR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2"/>
          <p:cNvSpPr txBox="1">
            <a:spLocks/>
          </p:cNvSpPr>
          <p:nvPr/>
        </p:nvSpPr>
        <p:spPr>
          <a:xfrm>
            <a:off x="457200" y="404664"/>
            <a:ext cx="8229600" cy="6120680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1428750" lvl="2" indent="-514350">
              <a:spcBef>
                <a:spcPct val="20000"/>
              </a:spcBef>
              <a:buClr>
                <a:schemeClr val="accent2"/>
              </a:buClr>
              <a:buSzPct val="90000"/>
              <a:buFont typeface="+mj-lt"/>
              <a:buAutoNum type="arabicPeriod"/>
            </a:pPr>
            <a:r>
              <a:rPr lang="en-US" altLang="ko-KR" sz="2800" dirty="0" smtClean="0"/>
              <a:t>CNO cycle</a:t>
            </a:r>
            <a:r>
              <a:rPr lang="en-US" altLang="ko-KR" sz="2800" dirty="0" smtClean="0"/>
              <a:t>, T&lt;10</a:t>
            </a:r>
            <a:r>
              <a:rPr lang="en-US" altLang="ko-KR" sz="2800" baseline="30000" dirty="0" smtClean="0"/>
              <a:t>8</a:t>
            </a:r>
            <a:r>
              <a:rPr lang="ko-KR" altLang="en-US" sz="2800" dirty="0" smtClean="0"/>
              <a:t> </a:t>
            </a:r>
            <a:r>
              <a:rPr lang="en-US" altLang="ko-KR" sz="2800" dirty="0" smtClean="0"/>
              <a:t>K</a:t>
            </a:r>
            <a:endParaRPr lang="en-US" altLang="ko-KR" sz="2800" baseline="30000" dirty="0" smtClean="0"/>
          </a:p>
          <a:p>
            <a:pPr marL="2343150" lvl="4" indent="-514350">
              <a:spcBef>
                <a:spcPct val="20000"/>
              </a:spcBef>
              <a:buClr>
                <a:schemeClr val="accent2"/>
              </a:buClr>
              <a:buSzPct val="90000"/>
              <a:buFont typeface="Arial" pitchFamily="34" charset="0"/>
              <a:buChar char="•"/>
            </a:pPr>
            <a:r>
              <a:rPr lang="pt-BR" altLang="ko-KR" sz="2800" baseline="30000" dirty="0" smtClean="0"/>
              <a:t>12</a:t>
            </a:r>
            <a:r>
              <a:rPr lang="pt-BR" altLang="ko-KR" sz="2800" dirty="0" smtClean="0"/>
              <a:t>C(p, g)</a:t>
            </a:r>
            <a:r>
              <a:rPr lang="pt-BR" altLang="ko-KR" sz="2800" baseline="30000" dirty="0" smtClean="0"/>
              <a:t>13</a:t>
            </a:r>
            <a:r>
              <a:rPr lang="pt-BR" altLang="ko-KR" sz="2800" dirty="0" smtClean="0"/>
              <a:t>N --&gt; </a:t>
            </a:r>
            <a:r>
              <a:rPr lang="pt-BR" altLang="ko-KR" sz="2800" baseline="30000" dirty="0" smtClean="0"/>
              <a:t>13</a:t>
            </a:r>
            <a:r>
              <a:rPr lang="pt-BR" altLang="ko-KR" sz="2800" dirty="0" smtClean="0"/>
              <a:t>C + e</a:t>
            </a:r>
            <a:r>
              <a:rPr lang="pt-BR" altLang="ko-KR" sz="2800" baseline="30000" dirty="0" smtClean="0"/>
              <a:t>-</a:t>
            </a:r>
            <a:r>
              <a:rPr lang="pt-BR" altLang="ko-KR" sz="2800" dirty="0" smtClean="0"/>
              <a:t> + </a:t>
            </a:r>
            <a:r>
              <a:rPr lang="pt-BR" altLang="ko-KR" sz="2800" dirty="0" smtClean="0"/>
              <a:t>n</a:t>
            </a:r>
          </a:p>
          <a:p>
            <a:pPr marL="2343150" lvl="4" indent="-514350">
              <a:spcBef>
                <a:spcPct val="20000"/>
              </a:spcBef>
              <a:buClr>
                <a:schemeClr val="accent2"/>
              </a:buClr>
              <a:buSzPct val="90000"/>
              <a:buFont typeface="Arial" pitchFamily="34" charset="0"/>
              <a:buChar char="•"/>
            </a:pPr>
            <a:r>
              <a:rPr lang="en-US" altLang="ko-KR" sz="2800" baseline="30000" dirty="0" smtClean="0"/>
              <a:t>13</a:t>
            </a:r>
            <a:r>
              <a:rPr lang="en-US" altLang="ko-KR" sz="2800" dirty="0" smtClean="0"/>
              <a:t>C(p, g)</a:t>
            </a:r>
            <a:r>
              <a:rPr lang="en-US" altLang="ko-KR" sz="2800" baseline="30000" dirty="0" smtClean="0"/>
              <a:t>14</a:t>
            </a:r>
            <a:r>
              <a:rPr lang="en-US" altLang="ko-KR" sz="2800" dirty="0" smtClean="0"/>
              <a:t>N </a:t>
            </a:r>
          </a:p>
          <a:p>
            <a:pPr marL="2343150" lvl="4" indent="-514350">
              <a:spcBef>
                <a:spcPct val="20000"/>
              </a:spcBef>
              <a:buClr>
                <a:schemeClr val="accent2"/>
              </a:buClr>
              <a:buSzPct val="90000"/>
              <a:buFont typeface="Arial" pitchFamily="34" charset="0"/>
              <a:buChar char="•"/>
            </a:pPr>
            <a:r>
              <a:rPr lang="pt-BR" altLang="ko-KR" sz="2800" baseline="30000" dirty="0" smtClean="0"/>
              <a:t>14</a:t>
            </a:r>
            <a:r>
              <a:rPr lang="pt-BR" altLang="ko-KR" sz="2800" dirty="0" smtClean="0"/>
              <a:t>N(p, g)</a:t>
            </a:r>
            <a:r>
              <a:rPr lang="pt-BR" altLang="ko-KR" sz="2800" baseline="30000" dirty="0" smtClean="0"/>
              <a:t>15</a:t>
            </a:r>
            <a:r>
              <a:rPr lang="pt-BR" altLang="ko-KR" sz="2800" dirty="0" smtClean="0"/>
              <a:t>O --&gt; </a:t>
            </a:r>
            <a:r>
              <a:rPr lang="pt-BR" altLang="ko-KR" sz="2800" baseline="30000" dirty="0" smtClean="0"/>
              <a:t>15</a:t>
            </a:r>
            <a:r>
              <a:rPr lang="pt-BR" altLang="ko-KR" sz="2800" dirty="0" smtClean="0"/>
              <a:t>N + e</a:t>
            </a:r>
            <a:r>
              <a:rPr lang="pt-BR" altLang="ko-KR" sz="2800" baseline="30000" dirty="0" smtClean="0"/>
              <a:t>-</a:t>
            </a:r>
            <a:r>
              <a:rPr lang="pt-BR" altLang="ko-KR" sz="2800" dirty="0" smtClean="0"/>
              <a:t> + n</a:t>
            </a:r>
            <a:endParaRPr lang="en-US" altLang="ko-KR" sz="2800" dirty="0" smtClean="0"/>
          </a:p>
          <a:p>
            <a:pPr marL="2343150" lvl="4" indent="-514350">
              <a:spcBef>
                <a:spcPct val="20000"/>
              </a:spcBef>
              <a:buClr>
                <a:schemeClr val="accent2"/>
              </a:buClr>
              <a:buSzPct val="90000"/>
              <a:buFont typeface="Arial" pitchFamily="34" charset="0"/>
              <a:buChar char="•"/>
            </a:pPr>
            <a:r>
              <a:rPr lang="en-US" altLang="ko-KR" sz="2800" baseline="30000" dirty="0" smtClean="0"/>
              <a:t>15</a:t>
            </a:r>
            <a:r>
              <a:rPr lang="en-US" altLang="ko-KR" sz="2800" dirty="0" smtClean="0"/>
              <a:t>N(p, a)</a:t>
            </a:r>
            <a:r>
              <a:rPr lang="en-US" altLang="ko-KR" sz="2800" baseline="30000" dirty="0" smtClean="0"/>
              <a:t>12</a:t>
            </a:r>
            <a:r>
              <a:rPr lang="en-US" altLang="ko-KR" sz="2800" dirty="0" smtClean="0"/>
              <a:t>C </a:t>
            </a:r>
          </a:p>
          <a:p>
            <a:pPr marL="2343150" lvl="4" indent="-514350">
              <a:spcBef>
                <a:spcPct val="20000"/>
              </a:spcBef>
              <a:buClr>
                <a:schemeClr val="accent2"/>
              </a:buClr>
              <a:buSzPct val="90000"/>
              <a:buFont typeface="Arial" pitchFamily="34" charset="0"/>
              <a:buChar char="•"/>
            </a:pPr>
            <a:r>
              <a:rPr lang="pt-BR" altLang="ko-KR" sz="2800" baseline="30000" dirty="0" smtClean="0"/>
              <a:t>16</a:t>
            </a:r>
            <a:r>
              <a:rPr lang="pt-BR" altLang="ko-KR" sz="2800" dirty="0" smtClean="0"/>
              <a:t>O(p, g)</a:t>
            </a:r>
            <a:r>
              <a:rPr lang="pt-BR" altLang="ko-KR" sz="2800" baseline="30000" dirty="0" smtClean="0"/>
              <a:t>17</a:t>
            </a:r>
            <a:r>
              <a:rPr lang="pt-BR" altLang="ko-KR" sz="2800" dirty="0" smtClean="0"/>
              <a:t>F --&gt; </a:t>
            </a:r>
            <a:r>
              <a:rPr lang="pt-BR" altLang="ko-KR" sz="2800" baseline="30000" dirty="0" smtClean="0"/>
              <a:t>17</a:t>
            </a:r>
            <a:r>
              <a:rPr lang="pt-BR" altLang="ko-KR" sz="2800" dirty="0" smtClean="0"/>
              <a:t>O + e</a:t>
            </a:r>
            <a:r>
              <a:rPr lang="pt-BR" altLang="ko-KR" sz="2800" baseline="30000" dirty="0" smtClean="0"/>
              <a:t>-</a:t>
            </a:r>
            <a:r>
              <a:rPr lang="pt-BR" altLang="ko-KR" sz="2800" dirty="0" smtClean="0"/>
              <a:t> + </a:t>
            </a:r>
            <a:r>
              <a:rPr lang="pt-BR" altLang="ko-KR" sz="2800" dirty="0" smtClean="0"/>
              <a:t>n</a:t>
            </a:r>
          </a:p>
          <a:p>
            <a:pPr marL="2343150" lvl="4" indent="-514350">
              <a:spcBef>
                <a:spcPct val="20000"/>
              </a:spcBef>
              <a:buClr>
                <a:schemeClr val="accent2"/>
              </a:buClr>
              <a:buSzPct val="90000"/>
              <a:buFont typeface="Arial" pitchFamily="34" charset="0"/>
              <a:buChar char="•"/>
            </a:pPr>
            <a:r>
              <a:rPr lang="en-US" altLang="ko-KR" sz="2800" baseline="30000" dirty="0" smtClean="0"/>
              <a:t>17</a:t>
            </a:r>
            <a:r>
              <a:rPr lang="en-US" altLang="ko-KR" sz="2800" dirty="0" smtClean="0"/>
              <a:t>O(p, a)</a:t>
            </a:r>
            <a:r>
              <a:rPr lang="en-US" altLang="ko-KR" sz="2800" baseline="30000" dirty="0" smtClean="0"/>
              <a:t>14</a:t>
            </a:r>
            <a:r>
              <a:rPr lang="en-US" altLang="ko-KR" sz="2800" dirty="0" smtClean="0"/>
              <a:t>N </a:t>
            </a:r>
            <a:endParaRPr lang="en-US" altLang="ko-KR" sz="2800" dirty="0" smtClean="0"/>
          </a:p>
          <a:p>
            <a:pPr marL="1428750" lvl="2" indent="-514350">
              <a:spcBef>
                <a:spcPct val="20000"/>
              </a:spcBef>
              <a:buClr>
                <a:schemeClr val="accent2"/>
              </a:buClr>
              <a:buSzPct val="90000"/>
              <a:buFont typeface="+mj-lt"/>
              <a:buAutoNum type="arabicPeriod"/>
            </a:pPr>
            <a:r>
              <a:rPr lang="en-US" altLang="ko-KR" sz="2800" dirty="0" smtClean="0"/>
              <a:t>Helium-burning, </a:t>
            </a:r>
            <a:r>
              <a:rPr lang="en-US" altLang="ko-KR" sz="2800" dirty="0" smtClean="0"/>
              <a:t>T~ 10</a:t>
            </a:r>
            <a:r>
              <a:rPr lang="en-US" altLang="ko-KR" sz="2800" baseline="30000" dirty="0" smtClean="0"/>
              <a:t>8</a:t>
            </a:r>
            <a:r>
              <a:rPr lang="ko-KR" altLang="en-US" sz="2800" dirty="0" smtClean="0"/>
              <a:t> </a:t>
            </a:r>
            <a:r>
              <a:rPr lang="en-US" altLang="ko-KR" sz="2800" dirty="0" smtClean="0"/>
              <a:t>K, d~</a:t>
            </a:r>
            <a:r>
              <a:rPr lang="ko-KR" altLang="en-US" sz="2800" dirty="0" smtClean="0"/>
              <a:t> </a:t>
            </a:r>
            <a:r>
              <a:rPr lang="en-US" altLang="ko-KR" sz="2800" dirty="0" smtClean="0"/>
              <a:t>10</a:t>
            </a:r>
            <a:r>
              <a:rPr lang="en-US" altLang="ko-KR" sz="2800" baseline="30000" dirty="0" smtClean="0"/>
              <a:t>5</a:t>
            </a:r>
            <a:r>
              <a:rPr lang="en-US" altLang="ko-KR" sz="2800" dirty="0" smtClean="0"/>
              <a:t> </a:t>
            </a:r>
            <a:r>
              <a:rPr lang="en-US" altLang="ko-KR" sz="2800" dirty="0" smtClean="0"/>
              <a:t>g/cm</a:t>
            </a:r>
            <a:r>
              <a:rPr lang="en-US" altLang="ko-KR" sz="2800" baseline="30000" dirty="0" smtClean="0"/>
              <a:t>3</a:t>
            </a:r>
            <a:endParaRPr lang="en-US" altLang="ko-KR" sz="2800" dirty="0" smtClean="0"/>
          </a:p>
          <a:p>
            <a:pPr marL="2343150" lvl="4" indent="-514350">
              <a:spcBef>
                <a:spcPct val="20000"/>
              </a:spcBef>
              <a:buClr>
                <a:schemeClr val="accent2"/>
              </a:buClr>
              <a:buSzPct val="90000"/>
              <a:buFont typeface="Arial" pitchFamily="34" charset="0"/>
              <a:buChar char="•"/>
            </a:pPr>
            <a:r>
              <a:rPr lang="en-US" altLang="ko-KR" sz="2800" baseline="30000" dirty="0" smtClean="0"/>
              <a:t>4</a:t>
            </a:r>
            <a:r>
              <a:rPr lang="en-US" altLang="ko-KR" sz="2800" dirty="0" smtClean="0"/>
              <a:t>He + </a:t>
            </a:r>
            <a:r>
              <a:rPr lang="en-US" altLang="ko-KR" sz="2800" baseline="30000" dirty="0" smtClean="0"/>
              <a:t>4</a:t>
            </a:r>
            <a:r>
              <a:rPr lang="en-US" altLang="ko-KR" sz="2800" dirty="0" smtClean="0"/>
              <a:t>He --&gt; </a:t>
            </a:r>
            <a:r>
              <a:rPr lang="en-US" altLang="ko-KR" sz="2800" baseline="30000" dirty="0" smtClean="0"/>
              <a:t>8</a:t>
            </a:r>
            <a:r>
              <a:rPr lang="en-US" altLang="ko-KR" sz="2800" dirty="0" smtClean="0"/>
              <a:t>Be </a:t>
            </a:r>
          </a:p>
          <a:p>
            <a:pPr marL="2343150" lvl="4" indent="-514350">
              <a:spcBef>
                <a:spcPct val="20000"/>
              </a:spcBef>
              <a:buClr>
                <a:schemeClr val="accent2"/>
              </a:buClr>
              <a:buSzPct val="90000"/>
              <a:buFont typeface="Arial" pitchFamily="34" charset="0"/>
              <a:buChar char="•"/>
            </a:pPr>
            <a:r>
              <a:rPr lang="en-US" altLang="ko-KR" sz="2800" baseline="30000" dirty="0" smtClean="0"/>
              <a:t>8</a:t>
            </a:r>
            <a:r>
              <a:rPr lang="en-US" altLang="ko-KR" sz="2800" dirty="0" smtClean="0"/>
              <a:t>Be(a, g)</a:t>
            </a:r>
            <a:r>
              <a:rPr lang="en-US" altLang="ko-KR" sz="2800" baseline="30000" dirty="0" smtClean="0"/>
              <a:t>12</a:t>
            </a:r>
            <a:r>
              <a:rPr lang="en-US" altLang="ko-KR" sz="2800" dirty="0" smtClean="0"/>
              <a:t>C </a:t>
            </a:r>
          </a:p>
          <a:p>
            <a:pPr marL="2343150" lvl="4" indent="-514350">
              <a:spcBef>
                <a:spcPct val="20000"/>
              </a:spcBef>
              <a:buClr>
                <a:schemeClr val="accent2"/>
              </a:buClr>
              <a:buSzPct val="90000"/>
              <a:buFont typeface="Arial" pitchFamily="34" charset="0"/>
              <a:buChar char="•"/>
            </a:pPr>
            <a:r>
              <a:rPr lang="en-US" altLang="ko-KR" sz="2800" baseline="30000" dirty="0" smtClean="0"/>
              <a:t>12</a:t>
            </a:r>
            <a:r>
              <a:rPr lang="en-US" altLang="ko-KR" sz="2800" dirty="0" smtClean="0"/>
              <a:t>C(a, g)</a:t>
            </a:r>
            <a:r>
              <a:rPr lang="en-US" altLang="ko-KR" sz="2800" baseline="30000" dirty="0" smtClean="0"/>
              <a:t>16</a:t>
            </a:r>
            <a:r>
              <a:rPr lang="en-US" altLang="ko-KR" sz="2800" dirty="0" smtClean="0"/>
              <a:t>O </a:t>
            </a:r>
          </a:p>
          <a:p>
            <a:pPr marL="2343150" lvl="4" indent="-514350">
              <a:spcBef>
                <a:spcPct val="20000"/>
              </a:spcBef>
              <a:buClr>
                <a:schemeClr val="accent2"/>
              </a:buClr>
              <a:buSzPct val="90000"/>
              <a:buFont typeface="Arial" pitchFamily="34" charset="0"/>
              <a:buChar char="•"/>
            </a:pPr>
            <a:r>
              <a:rPr lang="en-US" altLang="ko-KR" sz="2800" baseline="30000" dirty="0" smtClean="0"/>
              <a:t>16</a:t>
            </a:r>
            <a:r>
              <a:rPr lang="en-US" altLang="ko-KR" sz="2800" dirty="0" smtClean="0"/>
              <a:t>O(a, g)</a:t>
            </a:r>
            <a:r>
              <a:rPr lang="en-US" altLang="ko-KR" sz="2800" baseline="30000" dirty="0" smtClean="0"/>
              <a:t>20</a:t>
            </a:r>
            <a:r>
              <a:rPr lang="en-US" altLang="ko-KR" sz="2800" dirty="0" smtClean="0"/>
              <a:t>Ne </a:t>
            </a:r>
          </a:p>
          <a:p>
            <a:pPr marL="2343150" lvl="4" indent="-514350">
              <a:spcBef>
                <a:spcPct val="20000"/>
              </a:spcBef>
              <a:buClr>
                <a:schemeClr val="accent2"/>
              </a:buClr>
              <a:buSzPct val="90000"/>
              <a:buFont typeface="Arial" pitchFamily="34" charset="0"/>
              <a:buChar char="•"/>
            </a:pPr>
            <a:r>
              <a:rPr lang="en-US" altLang="ko-KR" sz="2800" baseline="30000" dirty="0" smtClean="0"/>
              <a:t>20</a:t>
            </a:r>
            <a:r>
              <a:rPr lang="en-US" altLang="ko-KR" sz="2800" dirty="0" smtClean="0"/>
              <a:t>Ne(a, g)</a:t>
            </a:r>
            <a:r>
              <a:rPr lang="en-US" altLang="ko-KR" sz="2800" baseline="30000" dirty="0" smtClean="0"/>
              <a:t>24</a:t>
            </a:r>
            <a:r>
              <a:rPr lang="en-US" altLang="ko-KR" sz="2800" dirty="0" smtClean="0"/>
              <a:t>Mg </a:t>
            </a:r>
          </a:p>
          <a:p>
            <a:pPr marL="2343150" lvl="4" indent="-514350">
              <a:spcBef>
                <a:spcPct val="20000"/>
              </a:spcBef>
              <a:buClr>
                <a:schemeClr val="accent2"/>
              </a:buClr>
              <a:buSzPct val="90000"/>
              <a:buFont typeface="Arial" pitchFamily="34" charset="0"/>
              <a:buChar char="•"/>
            </a:pPr>
            <a:endParaRPr lang="en-US" altLang="ko-KR" sz="2800" dirty="0" smtClean="0"/>
          </a:p>
          <a:p>
            <a:pPr marL="2343150" lvl="4" indent="-514350">
              <a:spcBef>
                <a:spcPct val="20000"/>
              </a:spcBef>
              <a:buClr>
                <a:schemeClr val="accent2"/>
              </a:buClr>
              <a:buSzPct val="90000"/>
              <a:buFont typeface="Arial" pitchFamily="34" charset="0"/>
              <a:buChar char="•"/>
            </a:pPr>
            <a:endParaRPr lang="en-US" altLang="ko-KR" sz="2800" dirty="0" smtClean="0"/>
          </a:p>
          <a:p>
            <a:pPr marL="2343150" lvl="4" indent="-514350">
              <a:spcBef>
                <a:spcPct val="20000"/>
              </a:spcBef>
              <a:buClr>
                <a:schemeClr val="accent2"/>
              </a:buClr>
              <a:buSzPct val="90000"/>
            </a:pPr>
            <a:endParaRPr lang="en-US" altLang="ko-KR" sz="2800" dirty="0" smtClean="0"/>
          </a:p>
          <a:p>
            <a:pPr marL="2343150" lvl="4" indent="-514350">
              <a:spcBef>
                <a:spcPct val="20000"/>
              </a:spcBef>
              <a:buClr>
                <a:schemeClr val="accent2"/>
              </a:buClr>
              <a:buSzPct val="90000"/>
            </a:pPr>
            <a:endParaRPr lang="en-US" altLang="ko-KR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2"/>
          <p:cNvSpPr txBox="1">
            <a:spLocks/>
          </p:cNvSpPr>
          <p:nvPr/>
        </p:nvSpPr>
        <p:spPr>
          <a:xfrm>
            <a:off x="457200" y="404664"/>
            <a:ext cx="8229600" cy="6120680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 marL="1428750" lvl="2" indent="-514350">
              <a:spcBef>
                <a:spcPct val="20000"/>
              </a:spcBef>
              <a:buClr>
                <a:schemeClr val="accent2"/>
              </a:buClr>
              <a:buSzPct val="90000"/>
              <a:buFont typeface="+mj-lt"/>
              <a:buAutoNum type="arabicPeriod" startAt="3"/>
            </a:pPr>
            <a:r>
              <a:rPr lang="en-US" altLang="ko-KR" sz="2800" dirty="0" smtClean="0"/>
              <a:t>C- &amp; O-burning, </a:t>
            </a:r>
          </a:p>
          <a:p>
            <a:pPr marL="2343150" lvl="4" indent="-514350">
              <a:spcBef>
                <a:spcPct val="20000"/>
              </a:spcBef>
              <a:buClr>
                <a:schemeClr val="accent2"/>
              </a:buClr>
              <a:buSzPct val="90000"/>
              <a:buFont typeface="Arial" pitchFamily="34" charset="0"/>
              <a:buChar char="•"/>
            </a:pPr>
            <a:r>
              <a:rPr lang="en-US" altLang="ko-KR" sz="2800" dirty="0" smtClean="0"/>
              <a:t>T&gt;8*10</a:t>
            </a:r>
            <a:r>
              <a:rPr lang="en-US" altLang="ko-KR" sz="2800" baseline="30000" dirty="0" smtClean="0"/>
              <a:t>8</a:t>
            </a:r>
            <a:r>
              <a:rPr lang="en-US" altLang="ko-KR" sz="2800" dirty="0" smtClean="0"/>
              <a:t> K</a:t>
            </a:r>
          </a:p>
          <a:p>
            <a:pPr marL="2800350" lvl="5" indent="-514350">
              <a:spcBef>
                <a:spcPct val="20000"/>
              </a:spcBef>
              <a:buClr>
                <a:schemeClr val="accent2"/>
              </a:buClr>
              <a:buSzPct val="90000"/>
              <a:buFont typeface="Arial" pitchFamily="34" charset="0"/>
              <a:buChar char="•"/>
            </a:pPr>
            <a:r>
              <a:rPr lang="en-US" altLang="ko-KR" sz="2400" baseline="30000" dirty="0" smtClean="0"/>
              <a:t>12</a:t>
            </a:r>
            <a:r>
              <a:rPr lang="en-US" altLang="ko-KR" sz="2400" dirty="0" smtClean="0"/>
              <a:t>C(</a:t>
            </a:r>
            <a:r>
              <a:rPr lang="en-US" altLang="ko-KR" sz="2400" baseline="30000" dirty="0" smtClean="0"/>
              <a:t>12</a:t>
            </a:r>
            <a:r>
              <a:rPr lang="en-US" altLang="ko-KR" sz="2400" dirty="0" smtClean="0"/>
              <a:t>C, p)</a:t>
            </a:r>
            <a:r>
              <a:rPr lang="en-US" altLang="ko-KR" sz="2400" baseline="30000" dirty="0" smtClean="0"/>
              <a:t>23</a:t>
            </a:r>
            <a:r>
              <a:rPr lang="en-US" altLang="ko-KR" sz="2400" dirty="0" smtClean="0"/>
              <a:t>Na </a:t>
            </a:r>
          </a:p>
          <a:p>
            <a:pPr marL="2800350" lvl="5" indent="-514350">
              <a:spcBef>
                <a:spcPct val="20000"/>
              </a:spcBef>
              <a:buClr>
                <a:schemeClr val="accent2"/>
              </a:buClr>
              <a:buSzPct val="90000"/>
              <a:buFont typeface="Arial" pitchFamily="34" charset="0"/>
              <a:buChar char="•"/>
            </a:pPr>
            <a:r>
              <a:rPr lang="en-US" altLang="ko-KR" sz="2800" baseline="30000" dirty="0" smtClean="0"/>
              <a:t>12</a:t>
            </a:r>
            <a:r>
              <a:rPr lang="en-US" altLang="ko-KR" sz="2800" dirty="0" smtClean="0"/>
              <a:t>C(</a:t>
            </a:r>
            <a:r>
              <a:rPr lang="en-US" altLang="ko-KR" sz="2800" baseline="30000" dirty="0" smtClean="0"/>
              <a:t>12</a:t>
            </a:r>
            <a:r>
              <a:rPr lang="en-US" altLang="ko-KR" sz="2800" dirty="0" smtClean="0"/>
              <a:t>C, a)</a:t>
            </a:r>
            <a:r>
              <a:rPr lang="en-US" altLang="ko-KR" sz="2800" baseline="30000" dirty="0" smtClean="0"/>
              <a:t>20</a:t>
            </a:r>
            <a:r>
              <a:rPr lang="en-US" altLang="ko-KR" sz="2800" dirty="0" smtClean="0"/>
              <a:t>Ne </a:t>
            </a:r>
          </a:p>
          <a:p>
            <a:pPr marL="2800350" lvl="5" indent="-514350">
              <a:spcBef>
                <a:spcPct val="20000"/>
              </a:spcBef>
              <a:buClr>
                <a:schemeClr val="accent2"/>
              </a:buClr>
              <a:buSzPct val="90000"/>
              <a:buFont typeface="Arial" pitchFamily="34" charset="0"/>
              <a:buChar char="•"/>
            </a:pPr>
            <a:r>
              <a:rPr lang="pt-BR" altLang="ko-KR" sz="2800" baseline="30000" dirty="0" smtClean="0"/>
              <a:t>12</a:t>
            </a:r>
            <a:r>
              <a:rPr lang="pt-BR" altLang="ko-KR" sz="2800" dirty="0" smtClean="0"/>
              <a:t>C(p, g)</a:t>
            </a:r>
            <a:r>
              <a:rPr lang="pt-BR" altLang="ko-KR" sz="2800" baseline="30000" dirty="0" smtClean="0"/>
              <a:t>13</a:t>
            </a:r>
            <a:r>
              <a:rPr lang="pt-BR" altLang="ko-KR" sz="2800" dirty="0" smtClean="0"/>
              <a:t>N --&gt; </a:t>
            </a:r>
            <a:r>
              <a:rPr lang="pt-BR" altLang="ko-KR" sz="2800" baseline="30000" dirty="0" smtClean="0"/>
              <a:t>13</a:t>
            </a:r>
            <a:r>
              <a:rPr lang="pt-BR" altLang="ko-KR" sz="2800" dirty="0" smtClean="0"/>
              <a:t>C + e</a:t>
            </a:r>
            <a:r>
              <a:rPr lang="pt-BR" altLang="ko-KR" sz="2800" baseline="30000" dirty="0" smtClean="0"/>
              <a:t>-</a:t>
            </a:r>
            <a:r>
              <a:rPr lang="pt-BR" altLang="ko-KR" sz="2800" dirty="0" smtClean="0"/>
              <a:t> + n</a:t>
            </a:r>
          </a:p>
          <a:p>
            <a:pPr marL="2800350" lvl="5" indent="-514350">
              <a:spcBef>
                <a:spcPct val="20000"/>
              </a:spcBef>
              <a:buClr>
                <a:schemeClr val="accent2"/>
              </a:buClr>
              <a:buSzPct val="90000"/>
              <a:buFont typeface="Arial" pitchFamily="34" charset="0"/>
              <a:buChar char="•"/>
            </a:pPr>
            <a:r>
              <a:rPr lang="en-US" altLang="ko-KR" sz="2800" baseline="30000" dirty="0" smtClean="0"/>
              <a:t>13</a:t>
            </a:r>
            <a:r>
              <a:rPr lang="en-US" altLang="ko-KR" sz="2800" dirty="0" smtClean="0"/>
              <a:t>C(a, n*)</a:t>
            </a:r>
            <a:r>
              <a:rPr lang="en-US" altLang="ko-KR" sz="2800" baseline="30000" dirty="0" smtClean="0"/>
              <a:t>16</a:t>
            </a:r>
            <a:r>
              <a:rPr lang="en-US" altLang="ko-KR" sz="2800" dirty="0" smtClean="0"/>
              <a:t>O</a:t>
            </a:r>
            <a:endParaRPr lang="en-US" altLang="ko-KR" sz="2800" baseline="30000" dirty="0" smtClean="0"/>
          </a:p>
          <a:p>
            <a:pPr marL="2343150" lvl="4" indent="-514350">
              <a:spcBef>
                <a:spcPct val="20000"/>
              </a:spcBef>
              <a:buClr>
                <a:schemeClr val="accent2"/>
              </a:buClr>
              <a:buSzPct val="90000"/>
              <a:buFont typeface="Arial" pitchFamily="34" charset="0"/>
              <a:buChar char="•"/>
            </a:pPr>
            <a:r>
              <a:rPr lang="en-US" altLang="ko-KR" sz="2800" dirty="0" smtClean="0"/>
              <a:t>T&gt;2*10</a:t>
            </a:r>
            <a:r>
              <a:rPr lang="en-US" altLang="ko-KR" sz="2800" baseline="30000" dirty="0" smtClean="0"/>
              <a:t>9</a:t>
            </a:r>
            <a:r>
              <a:rPr lang="ko-KR" altLang="en-US" sz="2800" dirty="0" smtClean="0"/>
              <a:t> </a:t>
            </a:r>
            <a:r>
              <a:rPr lang="en-US" altLang="ko-KR" sz="2800" dirty="0" smtClean="0"/>
              <a:t>K</a:t>
            </a:r>
          </a:p>
          <a:p>
            <a:pPr marL="2800350" lvl="5" indent="-514350">
              <a:spcBef>
                <a:spcPct val="20000"/>
              </a:spcBef>
              <a:buClr>
                <a:schemeClr val="accent2"/>
              </a:buClr>
              <a:buSzPct val="90000"/>
              <a:buFont typeface="Arial" pitchFamily="34" charset="0"/>
              <a:buChar char="•"/>
            </a:pPr>
            <a:r>
              <a:rPr lang="pt-BR" altLang="ko-KR" sz="2800" baseline="30000" dirty="0" smtClean="0"/>
              <a:t>16</a:t>
            </a:r>
            <a:r>
              <a:rPr lang="pt-BR" altLang="ko-KR" sz="2800" dirty="0" smtClean="0"/>
              <a:t>O(</a:t>
            </a:r>
            <a:r>
              <a:rPr lang="pt-BR" altLang="ko-KR" sz="2800" baseline="30000" dirty="0" smtClean="0"/>
              <a:t>16</a:t>
            </a:r>
            <a:r>
              <a:rPr lang="pt-BR" altLang="ko-KR" sz="2800" dirty="0" smtClean="0"/>
              <a:t>O, n*)</a:t>
            </a:r>
            <a:r>
              <a:rPr lang="pt-BR" altLang="ko-KR" sz="2800" baseline="30000" dirty="0" smtClean="0"/>
              <a:t>31</a:t>
            </a:r>
            <a:r>
              <a:rPr lang="pt-BR" altLang="ko-KR" sz="2800" dirty="0" smtClean="0"/>
              <a:t>S </a:t>
            </a:r>
          </a:p>
          <a:p>
            <a:pPr marL="2800350" lvl="5" indent="-514350">
              <a:spcBef>
                <a:spcPct val="20000"/>
              </a:spcBef>
              <a:buClr>
                <a:schemeClr val="accent2"/>
              </a:buClr>
              <a:buSzPct val="90000"/>
              <a:buFont typeface="Arial" pitchFamily="34" charset="0"/>
              <a:buChar char="•"/>
            </a:pPr>
            <a:r>
              <a:rPr lang="pt-BR" altLang="ko-KR" sz="2800" baseline="30000" dirty="0" smtClean="0"/>
              <a:t>16</a:t>
            </a:r>
            <a:r>
              <a:rPr lang="pt-BR" altLang="ko-KR" sz="2800" dirty="0" smtClean="0"/>
              <a:t>O(</a:t>
            </a:r>
            <a:r>
              <a:rPr lang="pt-BR" altLang="ko-KR" sz="2800" baseline="30000" dirty="0" smtClean="0"/>
              <a:t>16</a:t>
            </a:r>
            <a:r>
              <a:rPr lang="pt-BR" altLang="ko-KR" sz="2800" dirty="0" smtClean="0"/>
              <a:t>O, p)</a:t>
            </a:r>
            <a:r>
              <a:rPr lang="pt-BR" altLang="ko-KR" sz="2800" baseline="30000" dirty="0" smtClean="0"/>
              <a:t>31</a:t>
            </a:r>
            <a:r>
              <a:rPr lang="pt-BR" altLang="ko-KR" sz="2800" dirty="0" smtClean="0"/>
              <a:t>P </a:t>
            </a:r>
          </a:p>
          <a:p>
            <a:pPr marL="2800350" lvl="5" indent="-514350">
              <a:spcBef>
                <a:spcPct val="20000"/>
              </a:spcBef>
              <a:buClr>
                <a:schemeClr val="accent2"/>
              </a:buClr>
              <a:buSzPct val="90000"/>
              <a:buFont typeface="Arial" pitchFamily="34" charset="0"/>
              <a:buChar char="•"/>
            </a:pPr>
            <a:r>
              <a:rPr lang="pt-BR" altLang="ko-KR" sz="2800" baseline="30000" dirty="0" smtClean="0"/>
              <a:t>16</a:t>
            </a:r>
            <a:r>
              <a:rPr lang="pt-BR" altLang="ko-KR" sz="2800" dirty="0" smtClean="0"/>
              <a:t>O(</a:t>
            </a:r>
            <a:r>
              <a:rPr lang="pt-BR" altLang="ko-KR" sz="2800" baseline="30000" dirty="0" smtClean="0"/>
              <a:t>16</a:t>
            </a:r>
            <a:r>
              <a:rPr lang="pt-BR" altLang="ko-KR" sz="2800" dirty="0" smtClean="0"/>
              <a:t>O, a)</a:t>
            </a:r>
            <a:r>
              <a:rPr lang="pt-BR" altLang="ko-KR" sz="2800" baseline="30000" dirty="0" smtClean="0"/>
              <a:t>28</a:t>
            </a:r>
            <a:r>
              <a:rPr lang="pt-BR" altLang="ko-KR" sz="2800" dirty="0" smtClean="0"/>
              <a:t>Si </a:t>
            </a:r>
          </a:p>
          <a:p>
            <a:pPr marL="2343150" lvl="4" indent="-514350">
              <a:spcBef>
                <a:spcPct val="20000"/>
              </a:spcBef>
              <a:buClr>
                <a:schemeClr val="accent2"/>
              </a:buClr>
              <a:buSzPct val="90000"/>
              <a:buFont typeface="Arial" pitchFamily="34" charset="0"/>
              <a:buChar char="•"/>
            </a:pPr>
            <a:r>
              <a:rPr lang="en-US" altLang="ko-KR" sz="2800" dirty="0" smtClean="0"/>
              <a:t>T&gt;2.5*10</a:t>
            </a:r>
            <a:r>
              <a:rPr lang="en-US" altLang="ko-KR" sz="2800" baseline="30000" dirty="0" smtClean="0"/>
              <a:t>9</a:t>
            </a:r>
            <a:r>
              <a:rPr lang="en-US" altLang="ko-KR" sz="2800" dirty="0" smtClean="0"/>
              <a:t> K</a:t>
            </a:r>
          </a:p>
          <a:p>
            <a:pPr marL="2800350" lvl="5" indent="-514350">
              <a:spcBef>
                <a:spcPct val="20000"/>
              </a:spcBef>
              <a:buClr>
                <a:schemeClr val="accent2"/>
              </a:buClr>
              <a:buSzPct val="90000"/>
              <a:buFont typeface="Arial" pitchFamily="34" charset="0"/>
              <a:buChar char="•"/>
            </a:pPr>
            <a:r>
              <a:rPr lang="it-IT" altLang="ko-KR" sz="2800" baseline="30000" dirty="0" smtClean="0"/>
              <a:t>31</a:t>
            </a:r>
            <a:r>
              <a:rPr lang="it-IT" altLang="ko-KR" sz="2800" dirty="0" smtClean="0"/>
              <a:t>P(g, p)</a:t>
            </a:r>
            <a:r>
              <a:rPr lang="it-IT" altLang="ko-KR" sz="2800" baseline="30000" dirty="0" smtClean="0"/>
              <a:t>30</a:t>
            </a:r>
            <a:r>
              <a:rPr lang="it-IT" altLang="ko-KR" sz="2800" dirty="0" smtClean="0"/>
              <a:t>Si </a:t>
            </a:r>
          </a:p>
          <a:p>
            <a:pPr marL="2800350" lvl="5" indent="-514350">
              <a:spcBef>
                <a:spcPct val="20000"/>
              </a:spcBef>
              <a:buClr>
                <a:schemeClr val="accent2"/>
              </a:buClr>
              <a:buSzPct val="90000"/>
              <a:buFont typeface="Arial" pitchFamily="34" charset="0"/>
              <a:buChar char="•"/>
            </a:pPr>
            <a:r>
              <a:rPr lang="it-IT" altLang="ko-KR" sz="2800" baseline="30000" dirty="0" smtClean="0"/>
              <a:t>30</a:t>
            </a:r>
            <a:r>
              <a:rPr lang="it-IT" altLang="ko-KR" sz="2800" dirty="0" smtClean="0"/>
              <a:t>Si(g, n*)</a:t>
            </a:r>
            <a:r>
              <a:rPr lang="it-IT" altLang="ko-KR" sz="2800" baseline="30000" dirty="0" smtClean="0"/>
              <a:t>29</a:t>
            </a:r>
            <a:r>
              <a:rPr lang="it-IT" altLang="ko-KR" sz="2800" dirty="0" smtClean="0"/>
              <a:t>Si </a:t>
            </a:r>
          </a:p>
          <a:p>
            <a:pPr marL="2800350" lvl="5" indent="-514350">
              <a:spcBef>
                <a:spcPct val="20000"/>
              </a:spcBef>
              <a:buClr>
                <a:schemeClr val="accent2"/>
              </a:buClr>
              <a:buSzPct val="90000"/>
              <a:buFont typeface="Arial" pitchFamily="34" charset="0"/>
              <a:buChar char="•"/>
            </a:pPr>
            <a:r>
              <a:rPr lang="it-IT" altLang="ko-KR" sz="2800" baseline="30000" dirty="0" smtClean="0"/>
              <a:t>29</a:t>
            </a:r>
            <a:r>
              <a:rPr lang="it-IT" altLang="ko-KR" sz="2800" dirty="0" smtClean="0"/>
              <a:t>Si(g, n)</a:t>
            </a:r>
            <a:r>
              <a:rPr lang="it-IT" altLang="ko-KR" sz="2800" baseline="30000" dirty="0" smtClean="0"/>
              <a:t>28</a:t>
            </a:r>
            <a:r>
              <a:rPr lang="it-IT" altLang="ko-KR" sz="2800" dirty="0" smtClean="0"/>
              <a:t>Si </a:t>
            </a:r>
          </a:p>
          <a:p>
            <a:pPr marL="2343150" lvl="4" indent="-514350">
              <a:spcBef>
                <a:spcPct val="20000"/>
              </a:spcBef>
              <a:buClr>
                <a:schemeClr val="accent2"/>
              </a:buClr>
              <a:buSzPct val="90000"/>
              <a:buFont typeface="Arial" pitchFamily="34" charset="0"/>
              <a:buChar char="•"/>
            </a:pPr>
            <a:endParaRPr lang="pt-BR" altLang="ko-KR" sz="2800" dirty="0" smtClean="0"/>
          </a:p>
          <a:p>
            <a:pPr marL="2800350" lvl="5" indent="-514350">
              <a:spcBef>
                <a:spcPct val="20000"/>
              </a:spcBef>
              <a:buClr>
                <a:schemeClr val="accent2"/>
              </a:buClr>
              <a:buSzPct val="90000"/>
              <a:buFont typeface="Arial" pitchFamily="34" charset="0"/>
              <a:buChar char="•"/>
            </a:pPr>
            <a:endParaRPr lang="en-US" altLang="ko-KR" sz="2800" dirty="0" smtClean="0"/>
          </a:p>
          <a:p>
            <a:pPr marL="3257550" lvl="6" indent="-514350">
              <a:spcBef>
                <a:spcPct val="20000"/>
              </a:spcBef>
              <a:buClr>
                <a:schemeClr val="accent2"/>
              </a:buClr>
              <a:buSzPct val="90000"/>
            </a:pPr>
            <a:endParaRPr lang="en-US" altLang="ko-KR" sz="2800" dirty="0" smtClean="0"/>
          </a:p>
          <a:p>
            <a:pPr marL="3257550" lvl="6" indent="-514350">
              <a:spcBef>
                <a:spcPct val="20000"/>
              </a:spcBef>
              <a:buClr>
                <a:schemeClr val="accent2"/>
              </a:buClr>
              <a:buSzPct val="90000"/>
            </a:pPr>
            <a:endParaRPr lang="en-US" altLang="ko-KR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2"/>
          <p:cNvSpPr txBox="1">
            <a:spLocks/>
          </p:cNvSpPr>
          <p:nvPr/>
        </p:nvSpPr>
        <p:spPr>
          <a:xfrm>
            <a:off x="457200" y="404664"/>
            <a:ext cx="8229600" cy="612068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1428750" lvl="2" indent="-514350">
              <a:spcBef>
                <a:spcPct val="20000"/>
              </a:spcBef>
              <a:buClr>
                <a:schemeClr val="accent2"/>
              </a:buClr>
              <a:buSzPct val="90000"/>
              <a:buFont typeface="+mj-lt"/>
              <a:buAutoNum type="arabicPeriod" startAt="4"/>
            </a:pPr>
            <a:r>
              <a:rPr lang="en-US" altLang="ko-KR" sz="2800" dirty="0" smtClean="0"/>
              <a:t>E-process (equilibrium p-) </a:t>
            </a:r>
          </a:p>
          <a:p>
            <a:pPr marL="2343150" lvl="4" indent="-514350">
              <a:spcBef>
                <a:spcPct val="20000"/>
              </a:spcBef>
              <a:buClr>
                <a:schemeClr val="accent2"/>
              </a:buClr>
              <a:buSzPct val="90000"/>
              <a:buFont typeface="Arial" pitchFamily="34" charset="0"/>
              <a:buChar char="•"/>
            </a:pPr>
            <a:r>
              <a:rPr lang="en-US" altLang="ko-KR" sz="2800" dirty="0" smtClean="0"/>
              <a:t>Silicon-burning</a:t>
            </a:r>
          </a:p>
          <a:p>
            <a:pPr marL="2343150" lvl="4" indent="-514350">
              <a:spcBef>
                <a:spcPct val="20000"/>
              </a:spcBef>
              <a:buClr>
                <a:schemeClr val="accent2"/>
              </a:buClr>
              <a:buSzPct val="90000"/>
              <a:buFont typeface="Arial" pitchFamily="34" charset="0"/>
              <a:buChar char="•"/>
            </a:pPr>
            <a:r>
              <a:rPr lang="en-US" altLang="ko-KR" sz="2800" dirty="0" smtClean="0"/>
              <a:t>Equilibrium between P &amp; N</a:t>
            </a:r>
          </a:p>
          <a:p>
            <a:pPr marL="2343150" lvl="4" indent="-514350">
              <a:spcBef>
                <a:spcPct val="20000"/>
              </a:spcBef>
              <a:buClr>
                <a:schemeClr val="accent2"/>
              </a:buClr>
              <a:buSzPct val="90000"/>
              <a:buFont typeface="Arial" pitchFamily="34" charset="0"/>
              <a:buChar char="•"/>
            </a:pPr>
            <a:r>
              <a:rPr lang="pt-BR" altLang="ko-KR" sz="2800" dirty="0" smtClean="0"/>
              <a:t>Element  28&lt;Z&lt;57</a:t>
            </a:r>
          </a:p>
          <a:p>
            <a:pPr marL="1428750" lvl="2" indent="-514350">
              <a:spcBef>
                <a:spcPct val="20000"/>
              </a:spcBef>
              <a:buClr>
                <a:schemeClr val="accent2"/>
              </a:buClr>
              <a:buSzPct val="90000"/>
              <a:buFont typeface="+mj-lt"/>
              <a:buAutoNum type="arabicPeriod" startAt="4"/>
            </a:pPr>
            <a:r>
              <a:rPr lang="en-US" altLang="ko-KR" sz="2800" dirty="0" smtClean="0"/>
              <a:t>S- &amp; r-process (slow- &amp; rapid-p-) </a:t>
            </a:r>
          </a:p>
          <a:p>
            <a:pPr marL="2343150" lvl="4" indent="-514350">
              <a:spcBef>
                <a:spcPct val="20000"/>
              </a:spcBef>
              <a:buClr>
                <a:schemeClr val="accent2"/>
              </a:buClr>
              <a:buSzPct val="90000"/>
              <a:buFont typeface="Arial" pitchFamily="34" charset="0"/>
              <a:buChar char="•"/>
            </a:pPr>
            <a:r>
              <a:rPr lang="en-US" altLang="ko-KR" sz="2800" dirty="0" smtClean="0"/>
              <a:t>Neutron capture </a:t>
            </a:r>
            <a:r>
              <a:rPr lang="en-US" altLang="ko-KR" sz="2800" dirty="0" smtClean="0">
                <a:sym typeface="Wingdings" pitchFamily="2" charset="2"/>
              </a:rPr>
              <a:t> isotopes</a:t>
            </a:r>
            <a:endParaRPr lang="en-US" altLang="ko-KR" sz="2800" dirty="0" smtClean="0"/>
          </a:p>
          <a:p>
            <a:pPr marL="2343150" lvl="4" indent="-514350">
              <a:spcBef>
                <a:spcPct val="20000"/>
              </a:spcBef>
              <a:buClr>
                <a:schemeClr val="accent2"/>
              </a:buClr>
              <a:buSzPct val="90000"/>
              <a:buFont typeface="Arial" pitchFamily="34" charset="0"/>
              <a:buChar char="•"/>
            </a:pPr>
            <a:r>
              <a:rPr lang="en-US" altLang="ko-KR" sz="2800" dirty="0" smtClean="0"/>
              <a:t>S-; Z&lt;209 (Bi)</a:t>
            </a:r>
          </a:p>
          <a:p>
            <a:pPr marL="2343150" lvl="4" indent="-514350">
              <a:spcBef>
                <a:spcPct val="20000"/>
              </a:spcBef>
              <a:buClr>
                <a:schemeClr val="accent2"/>
              </a:buClr>
              <a:buSzPct val="90000"/>
              <a:buFont typeface="Arial" pitchFamily="34" charset="0"/>
              <a:buChar char="•"/>
            </a:pPr>
            <a:r>
              <a:rPr lang="pt-BR" altLang="ko-KR" sz="2800" dirty="0" smtClean="0"/>
              <a:t>R-; Z&gt;209</a:t>
            </a:r>
          </a:p>
          <a:p>
            <a:pPr marL="1428750" lvl="2" indent="-514350">
              <a:spcBef>
                <a:spcPct val="20000"/>
              </a:spcBef>
              <a:buClr>
                <a:schemeClr val="accent2"/>
              </a:buClr>
              <a:buSzPct val="90000"/>
              <a:buFont typeface="+mj-lt"/>
              <a:buAutoNum type="arabicPeriod" startAt="4"/>
            </a:pPr>
            <a:r>
              <a:rPr lang="en-US" altLang="ko-KR" sz="2800" dirty="0" smtClean="0"/>
              <a:t>P-process:  T&gt;3*10</a:t>
            </a:r>
            <a:r>
              <a:rPr lang="en-US" altLang="ko-KR" sz="2800" baseline="30000" dirty="0" smtClean="0"/>
              <a:t>9</a:t>
            </a:r>
            <a:r>
              <a:rPr lang="en-US" altLang="ko-KR" sz="2800" dirty="0" smtClean="0"/>
              <a:t>K</a:t>
            </a:r>
          </a:p>
          <a:p>
            <a:pPr marL="1428750" lvl="2" indent="-514350">
              <a:spcBef>
                <a:spcPct val="20000"/>
              </a:spcBef>
              <a:buClr>
                <a:schemeClr val="accent2"/>
              </a:buClr>
              <a:buSzPct val="90000"/>
              <a:buFont typeface="+mj-lt"/>
              <a:buAutoNum type="arabicPeriod" startAt="4"/>
            </a:pPr>
            <a:r>
              <a:rPr lang="en-US" altLang="ko-KR" sz="2800" dirty="0" smtClean="0"/>
              <a:t>X-process: </a:t>
            </a:r>
            <a:r>
              <a:rPr lang="en-US" altLang="ko-KR" sz="2800" dirty="0" err="1" smtClean="0"/>
              <a:t>spallation</a:t>
            </a:r>
            <a:r>
              <a:rPr lang="en-US" altLang="ko-KR" sz="2800" dirty="0" smtClean="0"/>
              <a:t> of nucleus </a:t>
            </a:r>
          </a:p>
          <a:p>
            <a:pPr marL="3257550" lvl="6" indent="-514350">
              <a:spcBef>
                <a:spcPct val="20000"/>
              </a:spcBef>
              <a:buClr>
                <a:schemeClr val="accent2"/>
              </a:buClr>
              <a:buSzPct val="90000"/>
            </a:pPr>
            <a:endParaRPr lang="en-US" altLang="ko-KR" sz="2800" dirty="0" smtClean="0"/>
          </a:p>
          <a:p>
            <a:pPr marL="3257550" lvl="6" indent="-514350">
              <a:spcBef>
                <a:spcPct val="20000"/>
              </a:spcBef>
              <a:buClr>
                <a:schemeClr val="accent2"/>
              </a:buClr>
              <a:buSzPct val="90000"/>
            </a:pPr>
            <a:endParaRPr lang="en-US" altLang="ko-KR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 descr="http://ned.ipac.caltech.edu/level5/Pagel/Figures/figure1_5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1052736"/>
            <a:ext cx="6838950" cy="3257550"/>
          </a:xfrm>
          <a:prstGeom prst="rect">
            <a:avLst/>
          </a:prstGeom>
          <a:noFill/>
        </p:spPr>
      </p:pic>
      <p:sp>
        <p:nvSpPr>
          <p:cNvPr id="6" name="직사각형 5"/>
          <p:cNvSpPr/>
          <p:nvPr/>
        </p:nvSpPr>
        <p:spPr>
          <a:xfrm>
            <a:off x="2627784" y="4725144"/>
            <a:ext cx="4572000" cy="24622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ko-KR" sz="1000" dirty="0" smtClean="0"/>
              <a:t> From http://ned.ipac.caltech.edu/level5/Pagel/Figures/figure1_5.jpeg</a:t>
            </a:r>
            <a:endParaRPr lang="ko-KR" altLang="en-US" sz="10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모듈">
  <a:themeElements>
    <a:clrScheme name="모듈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모듈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모듈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896</TotalTime>
  <Words>327</Words>
  <Application>Microsoft Office PowerPoint</Application>
  <PresentationFormat>화면 슬라이드 쇼(4:3)</PresentationFormat>
  <Paragraphs>72</Paragraphs>
  <Slides>7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7</vt:i4>
      </vt:variant>
    </vt:vector>
  </HeadingPairs>
  <TitlesOfParts>
    <vt:vector size="8" baseType="lpstr">
      <vt:lpstr>모듈</vt:lpstr>
      <vt:lpstr>Ch.2. </vt:lpstr>
      <vt:lpstr>슬라이드 2</vt:lpstr>
      <vt:lpstr>슬라이드 3</vt:lpstr>
      <vt:lpstr>슬라이드 4</vt:lpstr>
      <vt:lpstr>슬라이드 5</vt:lpstr>
      <vt:lpstr>슬라이드 6</vt:lpstr>
      <vt:lpstr>슬라이드 7</vt:lpstr>
    </vt:vector>
  </TitlesOfParts>
  <Company>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Geochemistry &amp; Lab</dc:title>
  <dc:creator>user</dc:creator>
  <cp:lastModifiedBy>***</cp:lastModifiedBy>
  <cp:revision>81</cp:revision>
  <dcterms:created xsi:type="dcterms:W3CDTF">2012-03-04T11:34:30Z</dcterms:created>
  <dcterms:modified xsi:type="dcterms:W3CDTF">2012-03-27T11:23:11Z</dcterms:modified>
</cp:coreProperties>
</file>