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313" r:id="rId4"/>
    <p:sldId id="314" r:id="rId5"/>
    <p:sldId id="315" r:id="rId6"/>
    <p:sldId id="304" r:id="rId7"/>
    <p:sldId id="317" r:id="rId8"/>
    <p:sldId id="318" r:id="rId9"/>
    <p:sldId id="316" r:id="rId10"/>
    <p:sldId id="305" r:id="rId11"/>
    <p:sldId id="321" r:id="rId12"/>
    <p:sldId id="322" r:id="rId13"/>
    <p:sldId id="319" r:id="rId14"/>
    <p:sldId id="307" r:id="rId15"/>
    <p:sldId id="320" r:id="rId16"/>
    <p:sldId id="323" r:id="rId17"/>
    <p:sldId id="324" r:id="rId18"/>
    <p:sldId id="308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2016-11-20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2016-11-20</a:t>
            </a:fld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3919582-F3C0-4667-B17A-E0329B089A3B}" type="datetimeFigureOut">
              <a:rPr lang="ko-KR" altLang="en-US" smtClean="0"/>
              <a:pPr/>
              <a:t>2016-11-20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1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1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1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1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b/b7/Asbestos_fibres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//upload.wikimedia.org/wikipedia/commons/c/cd/Asbestos_with_muscovit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b/b1/Asbestos1USGOV.jpg" TargetMode="External"/><Relationship Id="rId5" Type="http://schemas.openxmlformats.org/officeDocument/2006/relationships/image" Target="../media/image2.jpeg"/><Relationship Id="rId4" Type="http://schemas.openxmlformats.org/officeDocument/2006/relationships/hyperlink" Target="//upload.wikimedia.org/wikipedia/commons/2/2c/Blue_asbestos.jpg" TargetMode="Externa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2.bp.blogspot.com/_SbGSSRU5LeE/SRcovVs3unI/AAAAAAAABXw/pp5I2biD0Cw/s1600-h/phoenix+tile+iranian+1270s+from+met+museum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db.com/title/tt0070239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Ch. 5. </a:t>
            </a:r>
            <a:r>
              <a:rPr lang="ko-KR" altLang="en-US" dirty="0" smtClean="0">
                <a:latin typeface="+mn-ea"/>
                <a:ea typeface="+mn-ea"/>
              </a:rPr>
              <a:t>석면 </a:t>
            </a:r>
            <a:r>
              <a:rPr lang="en-US" altLang="ko-KR" dirty="0" smtClean="0">
                <a:latin typeface="+mn-ea"/>
                <a:ea typeface="+mn-ea"/>
              </a:rPr>
              <a:t>(</a:t>
            </a:r>
            <a:r>
              <a:rPr lang="ko-KR" altLang="en-US" dirty="0" smtClean="0">
                <a:latin typeface="+mn-ea"/>
                <a:ea typeface="+mn-ea"/>
              </a:rPr>
              <a:t>환경적 위협</a:t>
            </a:r>
            <a:r>
              <a:rPr lang="en-US" altLang="ko-KR" dirty="0" smtClean="0">
                <a:latin typeface="+mn-ea"/>
                <a:ea typeface="+mn-ea"/>
              </a:rPr>
              <a:t>)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67544" y="1484784"/>
            <a:ext cx="7467600" cy="4525963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서언</a:t>
            </a:r>
            <a:endParaRPr lang="en-US" altLang="ko-KR" dirty="0" smtClean="0"/>
          </a:p>
          <a:p>
            <a:r>
              <a:rPr lang="ko-KR" altLang="en-US" dirty="0" smtClean="0"/>
              <a:t>성질 및 활용</a:t>
            </a:r>
            <a:endParaRPr lang="en-US" altLang="ko-KR" dirty="0" smtClean="0"/>
          </a:p>
          <a:p>
            <a:r>
              <a:rPr lang="ko-KR" altLang="en-US" dirty="0" smtClean="0"/>
              <a:t>역사</a:t>
            </a:r>
            <a:endParaRPr lang="en-US" altLang="ko-KR" dirty="0" smtClean="0"/>
          </a:p>
          <a:p>
            <a:r>
              <a:rPr lang="ko-KR" altLang="en-US" dirty="0" smtClean="0"/>
              <a:t>환경적 위해</a:t>
            </a:r>
            <a:r>
              <a:rPr lang="en-US" altLang="ko-KR" dirty="0" smtClean="0"/>
              <a:t>(hazard)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15616" y="33265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석면 생산 </a:t>
            </a:r>
            <a:r>
              <a:rPr lang="ko-KR" altLang="en-US" dirty="0" smtClean="0"/>
              <a:t>및 소비량</a:t>
            </a:r>
            <a:endParaRPr lang="ko-KR" altLang="en-US" dirty="0"/>
          </a:p>
        </p:txBody>
      </p:sp>
      <p:pic>
        <p:nvPicPr>
          <p:cNvPr id="6" name="_x77759328" descr="EMB00000d5c01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0728"/>
            <a:ext cx="5256212" cy="47704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51920" y="1722294"/>
            <a:ext cx="3413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</a:rPr>
              <a:t>Global production (10,000 ton/year)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3253" y="1988840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</a:rPr>
              <a:t>Japan (ton/year)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2276872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</a:rPr>
              <a:t>China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2564904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</a:rPr>
              <a:t>Korea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980728"/>
            <a:ext cx="6091471" cy="452596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691680" y="5522699"/>
            <a:ext cx="6264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https://www.statista.com/statistics/264924/world-mine-production-of-asbestos-since-2007/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58688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700808"/>
            <a:ext cx="6619875" cy="38481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523656" y="5733256"/>
            <a:ext cx="2755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/>
              <a:t>http://www.rightoncanada.ca/?p=2723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70396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692696"/>
            <a:ext cx="8064896" cy="5688632"/>
          </a:xfrm>
        </p:spPr>
        <p:txBody>
          <a:bodyPr/>
          <a:lstStyle/>
          <a:p>
            <a:pPr lvl="1"/>
            <a:r>
              <a:rPr lang="ko-KR" altLang="en-US" dirty="0" smtClean="0"/>
              <a:t>현재 대부분의 국가에서 석면 사용 전면 또는 부분 금지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한국</a:t>
            </a:r>
            <a:r>
              <a:rPr lang="en-US" altLang="ko-KR" dirty="0" smtClean="0"/>
              <a:t>,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2009.09</a:t>
            </a:r>
            <a:r>
              <a:rPr lang="ko-KR" altLang="en-US" dirty="0" smtClean="0"/>
              <a:t>부터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모든 산업 제품에 석면 사용 금지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2007.07</a:t>
            </a:r>
            <a:r>
              <a:rPr lang="ko-KR" altLang="en-US" dirty="0" smtClean="0"/>
              <a:t>부터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석면 함유 제품의 수입</a:t>
            </a:r>
            <a:r>
              <a:rPr lang="en-US" altLang="ko-KR" dirty="0" smtClean="0"/>
              <a:t>,</a:t>
            </a:r>
            <a:r>
              <a:rPr lang="ko-KR" altLang="en-US" dirty="0" smtClean="0"/>
              <a:t> 생산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사용 금지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7"/>
          <p:cNvGraphicFramePr>
            <a:graphicFrameLocks noGrp="1"/>
          </p:cNvGraphicFramePr>
          <p:nvPr/>
        </p:nvGraphicFramePr>
        <p:xfrm>
          <a:off x="1187624" y="764704"/>
          <a:ext cx="7129462" cy="4754880"/>
        </p:xfrm>
        <a:graphic>
          <a:graphicData uri="http://schemas.openxmlformats.org/drawingml/2006/table">
            <a:tbl>
              <a:tblPr/>
              <a:tblGrid>
                <a:gridCol w="338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8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2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World Asbestos Resources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2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Country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2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Reserve Base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(By Principal Countries)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2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Brazil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Moderate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Canada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Large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China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Large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Kazakhstan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Large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Russia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Large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USA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Large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Zimbabwe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Moderate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Other Countries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Large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World Total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2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Large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25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Source :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Mineral Commodity Summaries, 2004.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2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83"/>
          <p:cNvGraphicFramePr>
            <a:graphicFrameLocks noGrp="1"/>
          </p:cNvGraphicFramePr>
          <p:nvPr/>
        </p:nvGraphicFramePr>
        <p:xfrm>
          <a:off x="755650" y="836613"/>
          <a:ext cx="7416800" cy="4608516"/>
        </p:xfrm>
        <a:graphic>
          <a:graphicData uri="http://schemas.openxmlformats.org/drawingml/2006/table">
            <a:tbl>
              <a:tblPr/>
              <a:tblGrid>
                <a:gridCol w="2836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2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World Asbestos Producers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2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Country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2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2001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2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2002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2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2003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(By Principal Countries)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2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Production of Asbestos(in '000' tonnes)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2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Brazil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173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195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231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Canada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262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216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174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China 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258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220(e)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210(e)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Kazakhstan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271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291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353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Russia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735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775(e)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878(e)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Zimbabwe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119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168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130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Other Countries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82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135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24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World Total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2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1900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2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2000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2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2000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6238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Source :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World Mineral Production. 1999-2003.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D2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836712"/>
            <a:ext cx="4824536" cy="459651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835696" y="5733256"/>
            <a:ext cx="6174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http://www.counterview.net/2013/11/financial-mnc-identifies-jaiprakash.html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8886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908720"/>
            <a:ext cx="4982955" cy="424430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835696" y="5733256"/>
            <a:ext cx="6174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http://www.counterview.net/2013/11/financial-mnc-identifies-jaiprakash.html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17029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asbestos_heal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8640"/>
            <a:ext cx="3960440" cy="6384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20688"/>
            <a:ext cx="8208912" cy="2088232"/>
          </a:xfrm>
        </p:spPr>
        <p:txBody>
          <a:bodyPr>
            <a:normAutofit fontScale="85000" lnSpcReduction="10000"/>
          </a:bodyPr>
          <a:lstStyle/>
          <a:p>
            <a:r>
              <a:rPr lang="ko-KR" altLang="en-US" sz="3200" dirty="0" smtClean="0"/>
              <a:t>서론</a:t>
            </a:r>
            <a:endParaRPr lang="en-US" altLang="ko-KR" sz="3200" dirty="0" smtClean="0"/>
          </a:p>
          <a:p>
            <a:pPr lvl="1"/>
            <a:r>
              <a:rPr lang="ko-KR" altLang="en-US" dirty="0" smtClean="0">
                <a:latin typeface="+mn-ea"/>
              </a:rPr>
              <a:t>석면 </a:t>
            </a:r>
            <a:r>
              <a:rPr lang="en-US" altLang="ko-KR" dirty="0" smtClean="0">
                <a:latin typeface="+mn-ea"/>
              </a:rPr>
              <a:t>Asbestos</a:t>
            </a:r>
            <a:r>
              <a:rPr lang="en-US" altLang="ko-KR" dirty="0" smtClean="0">
                <a:latin typeface="+mn-ea"/>
              </a:rPr>
              <a:t>: </a:t>
            </a:r>
            <a:r>
              <a:rPr lang="en-US" altLang="ko-KR" dirty="0" err="1" smtClean="0">
                <a:latin typeface="+mn-ea"/>
              </a:rPr>
              <a:t>asbestoz</a:t>
            </a:r>
            <a:r>
              <a:rPr lang="en-US" altLang="ko-KR" dirty="0" smtClean="0">
                <a:latin typeface="+mn-ea"/>
              </a:rPr>
              <a:t>  </a:t>
            </a:r>
            <a:r>
              <a:rPr lang="en-US" altLang="ko-KR" dirty="0" smtClean="0">
                <a:latin typeface="+mn-ea"/>
              </a:rPr>
              <a:t>“</a:t>
            </a:r>
            <a:r>
              <a:rPr lang="ko-KR" altLang="en-US" dirty="0" smtClean="0">
                <a:latin typeface="+mn-ea"/>
              </a:rPr>
              <a:t>식지 않는</a:t>
            </a:r>
            <a:r>
              <a:rPr lang="en-US" altLang="ko-KR" dirty="0" smtClean="0">
                <a:latin typeface="+mn-ea"/>
              </a:rPr>
              <a:t>” “</a:t>
            </a:r>
            <a:r>
              <a:rPr lang="ko-KR" altLang="en-US" dirty="0" smtClean="0">
                <a:latin typeface="+mn-ea"/>
              </a:rPr>
              <a:t>꺼지지 않는</a:t>
            </a:r>
            <a:r>
              <a:rPr lang="en-US" altLang="ko-KR" dirty="0" smtClean="0">
                <a:latin typeface="+mn-ea"/>
              </a:rPr>
              <a:t>”</a:t>
            </a:r>
            <a:endParaRPr lang="en-US" altLang="ko-KR" dirty="0" smtClean="0">
              <a:latin typeface="+mn-ea"/>
            </a:endParaRPr>
          </a:p>
          <a:p>
            <a:pPr lvl="1"/>
            <a:r>
              <a:rPr lang="ko-KR" altLang="en-US" dirty="0" smtClean="0">
                <a:latin typeface="+mn-ea"/>
                <a:sym typeface="Wingdings" pitchFamily="2" charset="2"/>
              </a:rPr>
              <a:t>섬유상 규산염 광물</a:t>
            </a:r>
            <a:r>
              <a:rPr lang="en-US" altLang="ko-KR" dirty="0" smtClean="0">
                <a:latin typeface="+mn-ea"/>
                <a:sym typeface="Wingdings" pitchFamily="2" charset="2"/>
              </a:rPr>
              <a:t>: </a:t>
            </a:r>
            <a:r>
              <a:rPr lang="ko-KR" altLang="en-US" dirty="0" smtClean="0">
                <a:latin typeface="+mn-ea"/>
                <a:sym typeface="Wingdings" pitchFamily="2" charset="2"/>
              </a:rPr>
              <a:t>사문석 및 </a:t>
            </a:r>
            <a:r>
              <a:rPr lang="ko-KR" altLang="en-US" dirty="0" err="1" smtClean="0">
                <a:latin typeface="+mn-ea"/>
                <a:sym typeface="Wingdings" pitchFamily="2" charset="2"/>
              </a:rPr>
              <a:t>각섬석</a:t>
            </a:r>
            <a:r>
              <a:rPr lang="en-US" altLang="ko-KR" dirty="0" smtClean="0">
                <a:latin typeface="+mn-ea"/>
                <a:sym typeface="Wingdings" pitchFamily="2" charset="2"/>
              </a:rPr>
              <a:t>(serpentine </a:t>
            </a:r>
            <a:r>
              <a:rPr lang="en-US" altLang="ko-KR" dirty="0" smtClean="0">
                <a:latin typeface="+mn-ea"/>
                <a:sym typeface="Wingdings" pitchFamily="2" charset="2"/>
              </a:rPr>
              <a:t>&amp; </a:t>
            </a:r>
            <a:r>
              <a:rPr lang="en-US" altLang="ko-KR" dirty="0" smtClean="0">
                <a:latin typeface="+mn-ea"/>
                <a:sym typeface="Wingdings" pitchFamily="2" charset="2"/>
              </a:rPr>
              <a:t>amphiboles)</a:t>
            </a:r>
            <a:endParaRPr lang="en-US" altLang="ko-KR" dirty="0" smtClean="0">
              <a:latin typeface="+mn-ea"/>
              <a:sym typeface="Wingdings" pitchFamily="2" charset="2"/>
            </a:endParaRPr>
          </a:p>
          <a:p>
            <a:pPr lvl="2"/>
            <a:r>
              <a:rPr lang="ko-KR" altLang="en-US" dirty="0" smtClean="0">
                <a:latin typeface="+mn-ea"/>
                <a:sym typeface="Wingdings" pitchFamily="2" charset="2"/>
              </a:rPr>
              <a:t>백</a:t>
            </a:r>
            <a:r>
              <a:rPr lang="en-US" altLang="ko-KR" dirty="0" smtClean="0">
                <a:latin typeface="+mn-ea"/>
                <a:sym typeface="Wingdings" pitchFamily="2" charset="2"/>
              </a:rPr>
              <a:t>, </a:t>
            </a:r>
            <a:r>
              <a:rPr lang="ko-KR" altLang="en-US" dirty="0" smtClean="0">
                <a:latin typeface="+mn-ea"/>
                <a:sym typeface="Wingdings" pitchFamily="2" charset="2"/>
              </a:rPr>
              <a:t>갈</a:t>
            </a:r>
            <a:r>
              <a:rPr lang="en-US" altLang="ko-KR" dirty="0" smtClean="0">
                <a:latin typeface="+mn-ea"/>
                <a:sym typeface="Wingdings" pitchFamily="2" charset="2"/>
              </a:rPr>
              <a:t>, </a:t>
            </a:r>
            <a:r>
              <a:rPr lang="ko-KR" altLang="en-US" dirty="0" err="1" smtClean="0">
                <a:latin typeface="+mn-ea"/>
                <a:sym typeface="Wingdings" pitchFamily="2" charset="2"/>
              </a:rPr>
              <a:t>청석면</a:t>
            </a:r>
            <a:r>
              <a:rPr lang="ko-KR" altLang="en-US" dirty="0" smtClean="0">
                <a:latin typeface="+mn-ea"/>
                <a:sym typeface="Wingdings" pitchFamily="2" charset="2"/>
              </a:rPr>
              <a:t> 등</a:t>
            </a:r>
            <a:r>
              <a:rPr lang="en-US" altLang="ko-KR" dirty="0" smtClean="0">
                <a:latin typeface="+mn-ea"/>
                <a:sym typeface="Wingdings" pitchFamily="2" charset="2"/>
              </a:rPr>
              <a:t>(White</a:t>
            </a:r>
            <a:r>
              <a:rPr lang="en-US" altLang="ko-KR" dirty="0" smtClean="0">
                <a:latin typeface="+mn-ea"/>
                <a:sym typeface="Wingdings" pitchFamily="2" charset="2"/>
              </a:rPr>
              <a:t>, brown, blue &amp; </a:t>
            </a:r>
            <a:r>
              <a:rPr lang="en-US" altLang="ko-KR" dirty="0" smtClean="0">
                <a:latin typeface="+mn-ea"/>
                <a:sym typeface="Wingdings" pitchFamily="2" charset="2"/>
              </a:rPr>
              <a:t>others)</a:t>
            </a:r>
            <a:endParaRPr lang="en-US" altLang="ko-KR" dirty="0" smtClean="0">
              <a:latin typeface="+mn-ea"/>
              <a:sym typeface="Wingdings" pitchFamily="2" charset="2"/>
            </a:endParaRPr>
          </a:p>
        </p:txBody>
      </p:sp>
      <p:pic>
        <p:nvPicPr>
          <p:cNvPr id="10242" name="Picture 2" descr="File:Asbestos with muscovi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3037731" cy="35851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5656" y="6381328"/>
            <a:ext cx="675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err="1" smtClean="0"/>
              <a:t>tremolite</a:t>
            </a:r>
            <a:endParaRPr lang="ko-KR" altLang="en-US" sz="1000" dirty="0"/>
          </a:p>
        </p:txBody>
      </p:sp>
      <p:pic>
        <p:nvPicPr>
          <p:cNvPr id="10244" name="Picture 4" descr="File:Blue asbesto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780928"/>
            <a:ext cx="2736304" cy="184037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347864" y="4581128"/>
            <a:ext cx="76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err="1" smtClean="0"/>
              <a:t>crocidolite</a:t>
            </a:r>
            <a:endParaRPr lang="ko-KR" altLang="en-US" sz="1000" dirty="0"/>
          </a:p>
        </p:txBody>
      </p:sp>
      <p:pic>
        <p:nvPicPr>
          <p:cNvPr id="10246" name="Picture 6" descr="File:Asbestos1USGOV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2780928"/>
            <a:ext cx="3429000" cy="26193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172400" y="5661248"/>
            <a:ext cx="724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err="1" smtClean="0"/>
              <a:t>chrysotile</a:t>
            </a:r>
            <a:endParaRPr lang="ko-KR" altLang="en-US" sz="1000" dirty="0"/>
          </a:p>
        </p:txBody>
      </p:sp>
      <p:pic>
        <p:nvPicPr>
          <p:cNvPr id="10248" name="Picture 8" descr="File:Asbestos fibre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4797152"/>
            <a:ext cx="2612363" cy="197327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228184" y="6021288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Asbestos </a:t>
            </a:r>
            <a:r>
              <a:rPr lang="en-US" altLang="ko-KR" sz="1000" dirty="0" err="1" smtClean="0"/>
              <a:t>fibre</a:t>
            </a:r>
            <a:endParaRPr lang="ko-KR" altLang="en-US" sz="1000" dirty="0"/>
          </a:p>
        </p:txBody>
      </p:sp>
      <p:sp>
        <p:nvSpPr>
          <p:cNvPr id="15" name="직사각형 14"/>
          <p:cNvSpPr/>
          <p:nvPr/>
        </p:nvSpPr>
        <p:spPr>
          <a:xfrm>
            <a:off x="6156176" y="6669360"/>
            <a:ext cx="25683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 http://en.wikipedia.org/wiki/Asbestos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20688"/>
            <a:ext cx="8208912" cy="5616624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성질 및 활용</a:t>
            </a:r>
            <a:endParaRPr lang="en-US" altLang="ko-KR" sz="3200" dirty="0" smtClean="0"/>
          </a:p>
          <a:p>
            <a:pPr lvl="1"/>
            <a:r>
              <a:rPr lang="ko-KR" altLang="en-US" dirty="0" smtClean="0">
                <a:latin typeface="+mn-ea"/>
              </a:rPr>
              <a:t>성질</a:t>
            </a:r>
            <a:r>
              <a:rPr lang="en-US" altLang="ko-KR" dirty="0" smtClean="0">
                <a:latin typeface="+mn-ea"/>
              </a:rPr>
              <a:t>:</a:t>
            </a:r>
            <a:endParaRPr lang="en-US" altLang="ko-KR" dirty="0" smtClean="0">
              <a:latin typeface="+mn-ea"/>
            </a:endParaRPr>
          </a:p>
          <a:p>
            <a:pPr lvl="2"/>
            <a:r>
              <a:rPr lang="ko-KR" altLang="en-US" dirty="0" smtClean="0">
                <a:latin typeface="+mn-ea"/>
              </a:rPr>
              <a:t>광물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dirty="0" smtClean="0">
                <a:latin typeface="+mn-ea"/>
              </a:rPr>
              <a:t>절연성</a:t>
            </a: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열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전기</a:t>
            </a:r>
            <a:r>
              <a:rPr lang="en-US" altLang="ko-KR" dirty="0" smtClean="0">
                <a:latin typeface="+mn-ea"/>
              </a:rPr>
              <a:t>), </a:t>
            </a:r>
            <a:r>
              <a:rPr lang="ko-KR" altLang="en-US" dirty="0" smtClean="0">
                <a:latin typeface="+mn-ea"/>
              </a:rPr>
              <a:t>내화 및 내부식성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불연성</a:t>
            </a:r>
            <a:endParaRPr lang="en-US" altLang="ko-KR" dirty="0" smtClean="0">
              <a:latin typeface="+mn-ea"/>
            </a:endParaRPr>
          </a:p>
          <a:p>
            <a:pPr lvl="2"/>
            <a:r>
              <a:rPr lang="ko-KR" altLang="en-US" dirty="0" smtClean="0">
                <a:latin typeface="+mn-ea"/>
              </a:rPr>
              <a:t>섬유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dirty="0" smtClean="0">
                <a:latin typeface="+mn-ea"/>
              </a:rPr>
              <a:t>가변성</a:t>
            </a:r>
            <a:r>
              <a:rPr lang="en-US" altLang="ko-KR" dirty="0" smtClean="0">
                <a:latin typeface="+mn-ea"/>
              </a:rPr>
              <a:t>(flexibility), </a:t>
            </a:r>
            <a:r>
              <a:rPr lang="ko-KR" altLang="en-US" dirty="0" err="1" smtClean="0">
                <a:latin typeface="+mn-ea"/>
              </a:rPr>
              <a:t>직조가능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방음</a:t>
            </a:r>
            <a:endParaRPr lang="en-US" altLang="ko-KR" dirty="0" smtClean="0">
              <a:latin typeface="+mn-ea"/>
            </a:endParaRPr>
          </a:p>
          <a:p>
            <a:pPr lvl="1"/>
            <a:r>
              <a:rPr lang="ko-KR" altLang="en-US" dirty="0" smtClean="0">
                <a:latin typeface="+mn-ea"/>
              </a:rPr>
              <a:t>활용</a:t>
            </a:r>
            <a:endParaRPr lang="en-US" altLang="ko-KR" dirty="0" smtClean="0">
              <a:latin typeface="+mn-ea"/>
            </a:endParaRPr>
          </a:p>
          <a:p>
            <a:pPr lvl="2"/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다음 쪽 표 참조</a:t>
            </a:r>
            <a:r>
              <a:rPr lang="en-US" altLang="ko-KR" dirty="0" smtClean="0">
                <a:latin typeface="+mn-ea"/>
              </a:rPr>
              <a:t>)</a:t>
            </a:r>
            <a:endParaRPr lang="en-US" altLang="ko-KR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6"/>
          <p:cNvGraphicFramePr>
            <a:graphicFrameLocks noGrp="1"/>
          </p:cNvGraphicFramePr>
          <p:nvPr/>
        </p:nvGraphicFramePr>
        <p:xfrm>
          <a:off x="683568" y="1124744"/>
          <a:ext cx="7992244" cy="4037682"/>
        </p:xfrm>
        <a:graphic>
          <a:graphicData uri="http://schemas.openxmlformats.org/drawingml/2006/table">
            <a:tbl>
              <a:tblPr/>
              <a:tblGrid>
                <a:gridCol w="3111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0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9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Properties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Application examples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8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Fire resistance,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flame </a:t>
                      </a:r>
                      <a:r>
                        <a:rPr kumimoji="1" lang="en-US" altLang="ko-K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retardance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,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heat insulation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Building materials- interior and outside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Fire-proof materials, e.g. cloths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Seals for heaters and ovens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Heat insulators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Electric insulation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Insulators for pipes and electrical devices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Commutators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59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Resistance against chemical reactions (corrosion)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Chemical filters, Paints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Gaskets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Experimental apparatuses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9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Sound absorption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Sound absorbing board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153400" y="6133933"/>
            <a:ext cx="762000" cy="365125"/>
          </a:xfrm>
        </p:spPr>
        <p:txBody>
          <a:bodyPr/>
          <a:lstStyle/>
          <a:p>
            <a:fld id="{BA999193-B4F1-44A4-AD28-66B45DF34449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48680"/>
            <a:ext cx="7467600" cy="4525963"/>
          </a:xfrm>
        </p:spPr>
        <p:txBody>
          <a:bodyPr/>
          <a:lstStyle/>
          <a:p>
            <a:r>
              <a:rPr lang="ko-KR" altLang="en-US" sz="2800" dirty="0" smtClean="0">
                <a:latin typeface="+mn-ea"/>
              </a:rPr>
              <a:t>역사</a:t>
            </a:r>
            <a:endParaRPr lang="en-US" altLang="ko-KR" sz="2800" dirty="0" smtClean="0">
              <a:latin typeface="+mn-ea"/>
            </a:endParaRPr>
          </a:p>
          <a:p>
            <a:pPr lvl="1"/>
            <a:r>
              <a:rPr lang="en-US" altLang="ko-KR" sz="2400" dirty="0" smtClean="0">
                <a:ea typeface="휴먼모음T" pitchFamily="18" charset="-127"/>
              </a:rPr>
              <a:t>B.C. ca. 3,000 Scandinavian remains – used in porcelain and filler among the logs</a:t>
            </a:r>
          </a:p>
          <a:p>
            <a:pPr lvl="1"/>
            <a:r>
              <a:rPr lang="en-US" altLang="ko-KR" sz="2400" dirty="0" smtClean="0">
                <a:ea typeface="휴먼모음T" pitchFamily="18" charset="-127"/>
              </a:rPr>
              <a:t>1C : Greek island Evvoia – Asbestos mining </a:t>
            </a:r>
            <a:r>
              <a:rPr lang="en-US" altLang="ko-KR" sz="2400" dirty="0" err="1" smtClean="0">
                <a:ea typeface="휴먼모음T" pitchFamily="18" charset="-127"/>
              </a:rPr>
              <a:t>querry</a:t>
            </a:r>
            <a:endParaRPr lang="ko-KR" altLang="en-US" sz="2400" dirty="0">
              <a:ea typeface="휴먼모음T" pitchFamily="18" charset="-127"/>
            </a:endParaRPr>
          </a:p>
          <a:p>
            <a:pPr lvl="1"/>
            <a:r>
              <a:rPr lang="en-US" altLang="ko-KR" sz="2400" dirty="0" smtClean="0">
                <a:ea typeface="휴먼모음T" pitchFamily="18" charset="-127"/>
              </a:rPr>
              <a:t>Early Greek-Roman: </a:t>
            </a:r>
            <a:r>
              <a:rPr lang="en-US" altLang="ko-KR" sz="2400" dirty="0" err="1" smtClean="0">
                <a:ea typeface="휴먼모음T" pitchFamily="18" charset="-127"/>
              </a:rPr>
              <a:t>unflammable</a:t>
            </a:r>
            <a:r>
              <a:rPr lang="en-US" altLang="ko-KR" sz="2400" dirty="0" smtClean="0">
                <a:ea typeface="휴먼모음T" pitchFamily="18" charset="-127"/>
              </a:rPr>
              <a:t> clothes and building materials</a:t>
            </a:r>
            <a:endParaRPr lang="ko-KR" altLang="en-US" sz="2400" dirty="0">
              <a:ea typeface="휴먼모음T" pitchFamily="18" charset="-127"/>
            </a:endParaRPr>
          </a:p>
          <a:p>
            <a:pPr lvl="1"/>
            <a:r>
              <a:rPr lang="en-US" altLang="ko-KR" sz="2400" dirty="0">
                <a:ea typeface="휴먼모음T" pitchFamily="18" charset="-127"/>
              </a:rPr>
              <a:t>Pliny the </a:t>
            </a:r>
            <a:r>
              <a:rPr lang="en-US" altLang="ko-KR" sz="2400" dirty="0" smtClean="0">
                <a:ea typeface="휴먼모음T" pitchFamily="18" charset="-127"/>
              </a:rPr>
              <a:t>Elder: Thought to be used for the protection from the curse</a:t>
            </a:r>
            <a:endParaRPr lang="ko-KR" altLang="en-US" sz="2400" dirty="0">
              <a:ea typeface="휴먼모음T" pitchFamily="18" charset="-127"/>
            </a:endParaRPr>
          </a:p>
          <a:p>
            <a:pPr>
              <a:buFontTx/>
              <a:buNone/>
            </a:pPr>
            <a:endParaRPr lang="en-US" altLang="ko-KR" sz="2800" dirty="0">
              <a:ea typeface="휴먼모음T" pitchFamily="18" charset="-127"/>
            </a:endParaRPr>
          </a:p>
        </p:txBody>
      </p:sp>
      <p:pic>
        <p:nvPicPr>
          <p:cNvPr id="7172" name="Picture 4" descr="Evvo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24744"/>
            <a:ext cx="8066087" cy="4933950"/>
          </a:xfrm>
          <a:prstGeom prst="rect">
            <a:avLst/>
          </a:prstGeom>
          <a:noFill/>
        </p:spPr>
      </p:pic>
      <p:pic>
        <p:nvPicPr>
          <p:cNvPr id="7174" name="Picture 6" descr="Liv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2924969"/>
            <a:ext cx="2619375" cy="3333750"/>
          </a:xfrm>
          <a:prstGeom prst="rect">
            <a:avLst/>
          </a:prstGeom>
          <a:noFill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524625" y="2924969"/>
            <a:ext cx="2619375" cy="11557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400" b="1">
                <a:latin typeface="Times New Roman" pitchFamily="18" charset="0"/>
                <a:ea typeface="굴림" pitchFamily="50" charset="-127"/>
              </a:rPr>
              <a:t>Pliny the Elder</a:t>
            </a:r>
            <a:r>
              <a:rPr lang="en-US" altLang="ko-KR" sz="1400">
                <a:latin typeface="Times New Roman" pitchFamily="18" charset="0"/>
                <a:ea typeface="굴림" pitchFamily="50" charset="-127"/>
              </a:rPr>
              <a:t> (23-79), </a:t>
            </a:r>
          </a:p>
          <a:p>
            <a:r>
              <a:rPr lang="en-US" altLang="ko-KR" sz="1400">
                <a:latin typeface="Times New Roman" pitchFamily="18" charset="0"/>
                <a:ea typeface="굴림" pitchFamily="50" charset="-127"/>
              </a:rPr>
              <a:t>a.k.a. Caius Plinius Secundus, </a:t>
            </a:r>
          </a:p>
          <a:p>
            <a:r>
              <a:rPr lang="en-US" altLang="ko-KR" sz="1400">
                <a:latin typeface="Times New Roman" pitchFamily="18" charset="0"/>
                <a:ea typeface="굴림" pitchFamily="50" charset="-127"/>
              </a:rPr>
              <a:t>Gaius Plinius Secundis. </a:t>
            </a:r>
          </a:p>
          <a:p>
            <a:r>
              <a:rPr lang="en-US" altLang="ko-KR" sz="1400">
                <a:latin typeface="Times New Roman" pitchFamily="18" charset="0"/>
                <a:ea typeface="굴림" pitchFamily="50" charset="-127"/>
              </a:rPr>
              <a:t>Author of the grand encyclopedia </a:t>
            </a:r>
          </a:p>
          <a:p>
            <a:r>
              <a:rPr lang="en-US" altLang="ko-KR" sz="1400">
                <a:latin typeface="Times New Roman" pitchFamily="18" charset="0"/>
                <a:ea typeface="굴림" pitchFamily="50" charset="-127"/>
              </a:rPr>
              <a:t>"Naturalis Historiae".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20688"/>
            <a:ext cx="8208912" cy="2880320"/>
          </a:xfrm>
        </p:spPr>
        <p:txBody>
          <a:bodyPr>
            <a:normAutofit/>
          </a:bodyPr>
          <a:lstStyle/>
          <a:p>
            <a:pPr lvl="1"/>
            <a:r>
              <a:rPr lang="ko-KR" altLang="en-US" dirty="0" smtClean="0"/>
              <a:t>고대 이집트인</a:t>
            </a:r>
            <a:r>
              <a:rPr lang="en-US" altLang="ko-KR" dirty="0" smtClean="0"/>
              <a:t>: </a:t>
            </a:r>
            <a:r>
              <a:rPr lang="ko-KR" altLang="en-US" dirty="0" smtClean="0"/>
              <a:t>파라오 미이라에 사용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고대 페르시아인</a:t>
            </a:r>
            <a:r>
              <a:rPr lang="en-US" altLang="ko-KR" dirty="0" smtClean="0"/>
              <a:t>: </a:t>
            </a:r>
            <a:r>
              <a:rPr lang="ko-KR" altLang="en-US" dirty="0" smtClean="0"/>
              <a:t>중국에서 수입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불사조의 깃털로 생각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기타</a:t>
            </a:r>
            <a:r>
              <a:rPr lang="en-US" altLang="ko-KR" dirty="0" smtClean="0"/>
              <a:t>: </a:t>
            </a:r>
            <a:r>
              <a:rPr lang="ko-KR" altLang="en-US" dirty="0" smtClean="0"/>
              <a:t>무덤 등 심지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가려움증 치료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 </a:t>
            </a:r>
          </a:p>
          <a:p>
            <a:pPr lvl="2"/>
            <a:endParaRPr lang="en-US" altLang="ko-KR" dirty="0" smtClean="0">
              <a:sym typeface="Wingdings" pitchFamily="2" charset="2"/>
            </a:endParaRPr>
          </a:p>
        </p:txBody>
      </p:sp>
      <p:pic>
        <p:nvPicPr>
          <p:cNvPr id="4" name="Picture 5" descr="phoenix+tile+iranian+1270s+from+met+museu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996952"/>
            <a:ext cx="3810000" cy="36004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3501008"/>
            <a:ext cx="3121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Saramanda</a:t>
            </a:r>
            <a:r>
              <a:rPr lang="en-US" altLang="ko-KR" dirty="0" smtClean="0"/>
              <a:t> on a tile </a:t>
            </a:r>
          </a:p>
          <a:p>
            <a:r>
              <a:rPr lang="en-US" altLang="ko-KR" dirty="0" smtClean="0"/>
              <a:t>from ancient Iranian heritage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292080" y="6237312"/>
            <a:ext cx="16305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>
                <a:latin typeface="Times New Roman" pitchFamily="18" charset="0"/>
                <a:ea typeface="굴림" pitchFamily="50" charset="-127"/>
              </a:rPr>
              <a:t>http://www.metmuseum.org</a:t>
            </a:r>
            <a:endParaRPr lang="en-US" altLang="ko-KR" sz="1000" dirty="0">
              <a:latin typeface="Times New Roman" pitchFamily="18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20688"/>
            <a:ext cx="8208912" cy="2880320"/>
          </a:xfrm>
        </p:spPr>
        <p:txBody>
          <a:bodyPr>
            <a:normAutofit/>
          </a:bodyPr>
          <a:lstStyle/>
          <a:p>
            <a:pPr lvl="1"/>
            <a:r>
              <a:rPr lang="en-US" altLang="ko-KR" dirty="0" smtClean="0"/>
              <a:t>Marco Polo (1254-1324): “</a:t>
            </a:r>
            <a:r>
              <a:rPr lang="fr-FR" altLang="ko-KR" dirty="0" smtClean="0"/>
              <a:t>Livres des merveilles du monde</a:t>
            </a:r>
            <a:r>
              <a:rPr lang="en-US" altLang="ko-KR" dirty="0" smtClean="0"/>
              <a:t>”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불에 태워 깨끗해지는 옷</a:t>
            </a:r>
            <a:r>
              <a:rPr lang="en-US" altLang="ko-KR" dirty="0" smtClean="0">
                <a:sym typeface="Wingdings" pitchFamily="2" charset="2"/>
              </a:rPr>
              <a:t>?</a:t>
            </a:r>
            <a:endParaRPr lang="en-US" altLang="ko-KR" dirty="0" smtClean="0"/>
          </a:p>
        </p:txBody>
      </p:sp>
      <p:pic>
        <p:nvPicPr>
          <p:cNvPr id="7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2619375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8050-18DB-4EE7-8CB1-703C2990DCBD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4525962"/>
          </a:xfrm>
        </p:spPr>
        <p:txBody>
          <a:bodyPr/>
          <a:lstStyle/>
          <a:p>
            <a:pPr lvl="1"/>
            <a:r>
              <a:rPr lang="ko-KR" altLang="en-US" sz="2400" dirty="0" smtClean="0">
                <a:latin typeface="+mn-ea"/>
              </a:rPr>
              <a:t>중세</a:t>
            </a:r>
            <a:r>
              <a:rPr lang="en-US" altLang="ko-KR" sz="2400" dirty="0" smtClean="0">
                <a:latin typeface="+mn-ea"/>
              </a:rPr>
              <a:t>, </a:t>
            </a:r>
            <a:r>
              <a:rPr lang="ko-KR" altLang="en-US" sz="2400" dirty="0" smtClean="0">
                <a:latin typeface="+mn-ea"/>
              </a:rPr>
              <a:t>갑옷 </a:t>
            </a:r>
            <a:r>
              <a:rPr lang="ko-KR" altLang="en-US" sz="2400" dirty="0" err="1" smtClean="0">
                <a:latin typeface="+mn-ea"/>
              </a:rPr>
              <a:t>열차단</a:t>
            </a:r>
            <a:r>
              <a:rPr lang="ko-KR" altLang="en-US" sz="2400" dirty="0" smtClean="0">
                <a:latin typeface="+mn-ea"/>
              </a:rPr>
              <a:t> 재</a:t>
            </a:r>
            <a:endParaRPr lang="ko-KR" altLang="en-US" sz="2400" dirty="0">
              <a:latin typeface="+mn-ea"/>
            </a:endParaRPr>
          </a:p>
          <a:p>
            <a:pPr lvl="1"/>
            <a:endParaRPr lang="ko-KR" altLang="en-US" sz="2400" dirty="0">
              <a:latin typeface="+mn-ea"/>
            </a:endParaRPr>
          </a:p>
          <a:p>
            <a:pPr lvl="1"/>
            <a:r>
              <a:rPr lang="ko-KR" altLang="en-US" sz="2400" dirty="0" smtClean="0">
                <a:latin typeface="+mn-ea"/>
              </a:rPr>
              <a:t>사기꾼들이 예수가 못 박힌 </a:t>
            </a:r>
            <a:r>
              <a:rPr lang="ko-KR" altLang="en-US" sz="2400" dirty="0">
                <a:latin typeface="+mn-ea"/>
              </a:rPr>
              <a:t>십</a:t>
            </a:r>
            <a:r>
              <a:rPr lang="ko-KR" altLang="en-US" sz="2400" dirty="0" smtClean="0">
                <a:latin typeface="+mn-ea"/>
              </a:rPr>
              <a:t>자가의 일부라고 </a:t>
            </a:r>
            <a:r>
              <a:rPr lang="ko-KR" altLang="en-US" sz="2400" dirty="0" err="1" smtClean="0">
                <a:latin typeface="+mn-ea"/>
              </a:rPr>
              <a:t>속여팔기도</a:t>
            </a:r>
            <a:r>
              <a:rPr lang="ko-KR" altLang="en-US" sz="2400" dirty="0" smtClean="0">
                <a:latin typeface="+mn-ea"/>
              </a:rPr>
              <a:t> 함</a:t>
            </a:r>
            <a:endParaRPr lang="en-US" altLang="ko-KR" sz="2400" dirty="0">
              <a:latin typeface="+mn-ea"/>
            </a:endParaRPr>
          </a:p>
        </p:txBody>
      </p:sp>
      <p:pic>
        <p:nvPicPr>
          <p:cNvPr id="11269" name="Picture 5" descr="bodyhar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3429000" cy="4619625"/>
          </a:xfrm>
          <a:prstGeom prst="rect">
            <a:avLst/>
          </a:prstGeom>
          <a:noFill/>
        </p:spPr>
      </p:pic>
      <p:pic>
        <p:nvPicPr>
          <p:cNvPr id="11271" name="Picture 7" descr="From the film Jesus Christ Supersta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3205311"/>
            <a:ext cx="5524500" cy="32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692696"/>
            <a:ext cx="8064896" cy="5688632"/>
          </a:xfrm>
        </p:spPr>
        <p:txBody>
          <a:bodyPr/>
          <a:lstStyle/>
          <a:p>
            <a:pPr lvl="1"/>
            <a:r>
              <a:rPr lang="en-US" altLang="ko-KR" dirty="0" smtClean="0"/>
              <a:t>19C: </a:t>
            </a:r>
            <a:r>
              <a:rPr lang="ko-KR" altLang="en-US" dirty="0" smtClean="0"/>
              <a:t>산업혁명으로 근대적인 이용 시작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USA </a:t>
            </a:r>
            <a:r>
              <a:rPr lang="en-US" altLang="ko-KR" dirty="0" smtClean="0"/>
              <a:t>&amp; Canada in </a:t>
            </a:r>
            <a:r>
              <a:rPr lang="en-US" altLang="ko-KR" dirty="0" smtClean="0"/>
              <a:t>1860’s </a:t>
            </a:r>
            <a:r>
              <a:rPr lang="ko-KR" altLang="en-US" dirty="0" smtClean="0"/>
              <a:t>단열재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Quebec</a:t>
            </a:r>
            <a:r>
              <a:rPr lang="en-US" altLang="ko-KR" dirty="0" smtClean="0"/>
              <a:t>, Canada, in </a:t>
            </a:r>
            <a:r>
              <a:rPr lang="en-US" altLang="ko-KR" dirty="0" smtClean="0"/>
              <a:t>1879 </a:t>
            </a:r>
            <a:r>
              <a:rPr lang="ko-KR" altLang="en-US" dirty="0" smtClean="0"/>
              <a:t>첫 상업적 석면 광산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20C: </a:t>
            </a:r>
            <a:r>
              <a:rPr lang="ko-KR" altLang="en-US" dirty="0" smtClean="0"/>
              <a:t>소비 급격히 증가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1970’s </a:t>
            </a:r>
            <a:r>
              <a:rPr lang="ko-KR" altLang="en-US" dirty="0" smtClean="0"/>
              <a:t>이후</a:t>
            </a:r>
            <a:r>
              <a:rPr lang="en-US" altLang="ko-KR" dirty="0" smtClean="0"/>
              <a:t>: </a:t>
            </a:r>
            <a:r>
              <a:rPr lang="ko-KR" altLang="en-US" dirty="0" smtClean="0"/>
              <a:t>석면에 의한 </a:t>
            </a:r>
            <a:r>
              <a:rPr lang="ko-KR" altLang="en-US" dirty="0" err="1" smtClean="0"/>
              <a:t>건강적</a:t>
            </a:r>
            <a:r>
              <a:rPr lang="ko-KR" altLang="en-US" dirty="0" smtClean="0"/>
              <a:t> 위협 </a:t>
            </a:r>
            <a:r>
              <a:rPr lang="ko-KR" altLang="en-US" dirty="0" err="1" smtClean="0"/>
              <a:t>분명해짐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석면 사용에 대한 법적 </a:t>
            </a:r>
            <a:r>
              <a:rPr lang="ko-KR" altLang="en-US" dirty="0" smtClean="0">
                <a:sym typeface="Wingdings" pitchFamily="2" charset="2"/>
              </a:rPr>
              <a:t>규제 초래</a:t>
            </a:r>
            <a:r>
              <a:rPr lang="en-US" altLang="ko-KR" dirty="0" smtClean="0">
                <a:sym typeface="Wingdings" pitchFamily="2" charset="2"/>
              </a:rPr>
              <a:t>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석면 사용 급격히 감소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크닉">
  <a:themeElements>
    <a:clrScheme name="테크닉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테크닉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1315</TotalTime>
  <Words>517</Words>
  <Application>Microsoft Office PowerPoint</Application>
  <PresentationFormat>화면 슬라이드 쇼(4:3)</PresentationFormat>
  <Paragraphs>143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8" baseType="lpstr">
      <vt:lpstr>HY견고딕</vt:lpstr>
      <vt:lpstr>HY중고딕</vt:lpstr>
      <vt:lpstr>굴림</vt:lpstr>
      <vt:lpstr>휴먼모음T</vt:lpstr>
      <vt:lpstr>Arial</vt:lpstr>
      <vt:lpstr>Franklin Gothic Book</vt:lpstr>
      <vt:lpstr>Times New Roman</vt:lpstr>
      <vt:lpstr>Wingdings</vt:lpstr>
      <vt:lpstr>Wingdings 2</vt:lpstr>
      <vt:lpstr>테크닉</vt:lpstr>
      <vt:lpstr>Ch. 5. 석면 (환경적 위협)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Ch.1. Introduction</dc:title>
  <dc:creator>my</dc:creator>
  <cp:lastModifiedBy>myhome</cp:lastModifiedBy>
  <cp:revision>128</cp:revision>
  <dcterms:created xsi:type="dcterms:W3CDTF">2012-02-18T07:01:10Z</dcterms:created>
  <dcterms:modified xsi:type="dcterms:W3CDTF">2016-11-20T11:21:09Z</dcterms:modified>
</cp:coreProperties>
</file>