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9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26" autoAdjust="0"/>
  </p:normalViewPr>
  <p:slideViewPr>
    <p:cSldViewPr>
      <p:cViewPr varScale="1">
        <p:scale>
          <a:sx n="69" d="100"/>
          <a:sy n="69" d="100"/>
        </p:scale>
        <p:origin x="139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E0DE-60FF-47D5-9C92-BCF864D94693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A3667-6930-4D44-B560-522F4F617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80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Glass and mirrors~= </a:t>
            </a:r>
            <a:r>
              <a:rPr lang="ko-KR" altLang="en-US" dirty="0" smtClean="0"/>
              <a:t>유리 및 거울 </a:t>
            </a:r>
            <a:r>
              <a:rPr lang="ko-KR" altLang="en-US" dirty="0" err="1" smtClean="0"/>
              <a:t>연마제</a:t>
            </a:r>
            <a:r>
              <a:rPr lang="en-US" altLang="ko-KR" dirty="0" smtClean="0"/>
              <a:t>, LCD~=LCD</a:t>
            </a:r>
            <a:r>
              <a:rPr lang="ko-KR" altLang="en-US" dirty="0" smtClean="0"/>
              <a:t>화면</a:t>
            </a:r>
            <a:r>
              <a:rPr lang="en-US" altLang="ko-KR" dirty="0" smtClean="0"/>
              <a:t>, UV cut~=</a:t>
            </a:r>
            <a:r>
              <a:rPr lang="ko-KR" altLang="en-US" dirty="0" smtClean="0"/>
              <a:t>자외선 차단</a:t>
            </a:r>
            <a:r>
              <a:rPr lang="en-US" altLang="ko-KR" dirty="0" smtClean="0"/>
              <a:t>, Component</a:t>
            </a:r>
            <a:r>
              <a:rPr lang="en-US" altLang="ko-KR" baseline="0" dirty="0" smtClean="0"/>
              <a:t>~=</a:t>
            </a:r>
            <a:r>
              <a:rPr lang="ko-KR" altLang="en-US" baseline="0" dirty="0" smtClean="0"/>
              <a:t>부품감지기</a:t>
            </a:r>
            <a:r>
              <a:rPr lang="en-US" altLang="ko-KR" baseline="0" dirty="0" smtClean="0"/>
              <a:t>, Headlight~=</a:t>
            </a:r>
            <a:r>
              <a:rPr lang="ko-KR" altLang="en-US" baseline="0" dirty="0" smtClean="0"/>
              <a:t>전조등유리</a:t>
            </a:r>
            <a:r>
              <a:rPr lang="en-US" altLang="ko-KR" baseline="0" dirty="0" smtClean="0"/>
              <a:t>, Hybrid electric~=</a:t>
            </a:r>
            <a:r>
              <a:rPr lang="ko-KR" altLang="en-US" baseline="0" dirty="0" err="1" smtClean="0"/>
              <a:t>하이브리드</a:t>
            </a:r>
            <a:r>
              <a:rPr lang="ko-KR" altLang="en-US" baseline="0" dirty="0" smtClean="0"/>
              <a:t> 전동모터 및 </a:t>
            </a:r>
            <a:r>
              <a:rPr lang="ko-KR" altLang="en-US" baseline="0" dirty="0" err="1" smtClean="0"/>
              <a:t>제너레이터</a:t>
            </a:r>
            <a:r>
              <a:rPr lang="en-US" altLang="ko-KR" baseline="0" dirty="0" smtClean="0"/>
              <a:t>, 25+~=25</a:t>
            </a:r>
            <a:r>
              <a:rPr lang="ko-KR" altLang="en-US" baseline="0" dirty="0" smtClean="0"/>
              <a:t>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이상의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전동 모터들</a:t>
            </a:r>
            <a:r>
              <a:rPr lang="en-US" altLang="ko-KR" baseline="0" dirty="0" smtClean="0"/>
              <a:t>, catalytic~=</a:t>
            </a:r>
            <a:r>
              <a:rPr lang="ko-KR" altLang="en-US" baseline="0" dirty="0" err="1" smtClean="0"/>
              <a:t>촉매변환제</a:t>
            </a:r>
            <a:r>
              <a:rPr lang="en-US" altLang="ko-KR" baseline="0" dirty="0" smtClean="0"/>
              <a:t>, </a:t>
            </a:r>
            <a:r>
              <a:rPr lang="en-US" altLang="ko-KR" baseline="0" dirty="0" err="1" smtClean="0"/>
              <a:t>nybrid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nimh</a:t>
            </a:r>
            <a:r>
              <a:rPr lang="en-US" altLang="ko-KR" baseline="0" dirty="0" smtClean="0"/>
              <a:t>=</a:t>
            </a:r>
            <a:r>
              <a:rPr lang="ko-KR" altLang="en-US" baseline="0" dirty="0" smtClean="0"/>
              <a:t>혼합니켈금속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A3667-6930-4D44-B560-522F4F61704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16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Granite=</a:t>
            </a:r>
            <a:r>
              <a:rPr lang="ko-KR" altLang="en-US" dirty="0" smtClean="0"/>
              <a:t>화강암</a:t>
            </a:r>
            <a:r>
              <a:rPr lang="en-US" altLang="ko-KR" dirty="0" smtClean="0"/>
              <a:t>, marble=</a:t>
            </a:r>
            <a:r>
              <a:rPr lang="ko-KR" altLang="en-US" dirty="0" err="1" smtClean="0"/>
              <a:t>대리암</a:t>
            </a:r>
            <a:r>
              <a:rPr lang="en-US" altLang="ko-KR" dirty="0" smtClean="0"/>
              <a:t>, halite=</a:t>
            </a:r>
            <a:r>
              <a:rPr lang="ko-KR" altLang="en-US" dirty="0" smtClean="0"/>
              <a:t>소금</a:t>
            </a:r>
            <a:r>
              <a:rPr lang="en-US" altLang="ko-KR" dirty="0" smtClean="0"/>
              <a:t>, quartz=</a:t>
            </a:r>
            <a:r>
              <a:rPr lang="ko-KR" altLang="en-US" dirty="0" smtClean="0"/>
              <a:t>석영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A3667-6930-4D44-B560-522F4F61704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85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Evry</a:t>
            </a:r>
            <a:r>
              <a:rPr lang="ko-KR" altLang="en-US" dirty="0" smtClean="0"/>
              <a:t> </a:t>
            </a:r>
            <a:r>
              <a:rPr lang="en-US" altLang="ko-KR" dirty="0" smtClean="0"/>
              <a:t>year=</a:t>
            </a:r>
            <a:r>
              <a:rPr lang="ko-KR" altLang="en-US" dirty="0" smtClean="0"/>
              <a:t>매년</a:t>
            </a:r>
            <a:r>
              <a:rPr lang="en-US" altLang="ko-KR" dirty="0" smtClean="0"/>
              <a:t>, 38,052~=</a:t>
            </a:r>
            <a:r>
              <a:rPr lang="ko-KR" altLang="en-US" dirty="0" smtClean="0"/>
              <a:t>미국에서 매일 사용하는 물건들을 만들기 위해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인당 </a:t>
            </a:r>
            <a:r>
              <a:rPr lang="en-US" altLang="ko-KR" dirty="0" smtClean="0"/>
              <a:t>38,502lbs</a:t>
            </a:r>
            <a:r>
              <a:rPr lang="ko-KR" altLang="en-US" dirty="0" smtClean="0"/>
              <a:t>의 광물을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새로 공급하여야 한다</a:t>
            </a:r>
            <a:r>
              <a:rPr lang="en-US" altLang="ko-KR" dirty="0" smtClean="0"/>
              <a:t>. 80,905 cu.</a:t>
            </a:r>
            <a:r>
              <a:rPr lang="en-US" altLang="ko-KR" baseline="0" dirty="0" smtClean="0"/>
              <a:t> Ft.~=80,905 </a:t>
            </a:r>
            <a:r>
              <a:rPr lang="ko-KR" altLang="en-US" baseline="0" dirty="0" smtClean="0"/>
              <a:t>입방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피트 천연가스</a:t>
            </a:r>
            <a:r>
              <a:rPr lang="en-US" altLang="ko-KR" baseline="0" dirty="0" smtClean="0"/>
              <a:t>, =</a:t>
            </a:r>
            <a:r>
              <a:rPr lang="en-US" altLang="ko-KR" dirty="0" smtClean="0"/>
              <a:t>6lbs~=6lbs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아연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금속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합금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페인트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고무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세라믹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건강 관리 및 영양제</a:t>
            </a:r>
            <a:r>
              <a:rPr lang="en-US" altLang="ko-KR" baseline="0" dirty="0" smtClean="0"/>
              <a:t>) 8,509lbs~=8,509lbs </a:t>
            </a:r>
            <a:r>
              <a:rPr lang="ko-KR" altLang="en-US" baseline="0" dirty="0" smtClean="0"/>
              <a:t>암석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도로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건축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교량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조경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기타 화학 및 건설</a:t>
            </a:r>
            <a:r>
              <a:rPr lang="en-US" altLang="ko-KR" baseline="0" dirty="0" smtClean="0"/>
              <a:t>), 164lbs~=164lbs </a:t>
            </a:r>
            <a:r>
              <a:rPr lang="ko-KR" altLang="en-US" baseline="0" dirty="0" smtClean="0"/>
              <a:t>점토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바닥 및 벽 타일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식기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애완동물패드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벽돌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시멘트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종이</a:t>
            </a:r>
            <a:r>
              <a:rPr lang="en-US" altLang="ko-KR" baseline="0" dirty="0" smtClean="0"/>
              <a:t>) 12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~=12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구리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건축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전기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전자부품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배관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교통</a:t>
            </a:r>
            <a:r>
              <a:rPr lang="en-US" altLang="ko-KR" baseline="0" dirty="0" smtClean="0"/>
              <a:t>), 5,599~=5,599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모래 자갈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콘크리트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아스팔트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도로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벽돌</a:t>
            </a:r>
            <a:r>
              <a:rPr lang="en-US" altLang="ko-KR" baseline="0" dirty="0" smtClean="0"/>
              <a:t>), 332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~=332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비금속광물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유리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화학제품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비누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종이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컴퓨터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핸드폰</a:t>
            </a:r>
            <a:r>
              <a:rPr lang="en-US" altLang="ko-KR" baseline="0" dirty="0" smtClean="0"/>
              <a:t>),  65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~=65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알루미늄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건설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음료용기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자동차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비행기</a:t>
            </a:r>
            <a:r>
              <a:rPr lang="en-US" altLang="ko-KR" baseline="0" dirty="0" smtClean="0"/>
              <a:t>), 11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~=11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납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전지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정보통신</a:t>
            </a:r>
            <a:r>
              <a:rPr lang="en-US" altLang="ko-KR" baseline="0" dirty="0" smtClean="0"/>
              <a:t>, TV </a:t>
            </a:r>
            <a:r>
              <a:rPr lang="ko-KR" altLang="en-US" baseline="0" dirty="0" smtClean="0"/>
              <a:t>화면</a:t>
            </a:r>
            <a:r>
              <a:rPr lang="en-US" altLang="ko-KR" baseline="0" dirty="0" smtClean="0"/>
              <a:t>), 24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~=24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기타 금속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전자</a:t>
            </a:r>
            <a:r>
              <a:rPr lang="en-US" altLang="ko-KR" baseline="0" dirty="0" smtClean="0"/>
              <a:t>, TV </a:t>
            </a:r>
            <a:r>
              <a:rPr lang="ko-KR" altLang="en-US" baseline="0" dirty="0" smtClean="0"/>
              <a:t>및 비디오 장비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레크레이션</a:t>
            </a:r>
            <a:r>
              <a:rPr lang="ko-KR" altLang="en-US" baseline="0" dirty="0" smtClean="0"/>
              <a:t> 장비</a:t>
            </a:r>
            <a:r>
              <a:rPr lang="en-US" altLang="ko-KR" baseline="0" dirty="0" smtClean="0"/>
              <a:t>), 496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~=496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시멘트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도로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건물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교량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보도</a:t>
            </a:r>
            <a:r>
              <a:rPr lang="en-US" altLang="ko-KR" baseline="0" dirty="0" smtClean="0"/>
              <a:t>), 5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~=5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망간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제강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교통</a:t>
            </a:r>
            <a:r>
              <a:rPr lang="en-US" altLang="ko-KR" baseline="0" dirty="0" smtClean="0"/>
              <a:t>), 357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~=357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철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제철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자동차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항공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건설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용기재조</a:t>
            </a:r>
            <a:r>
              <a:rPr lang="en-US" altLang="ko-KR" baseline="0" dirty="0" smtClean="0"/>
              <a:t>), 36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Soda~=36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소다회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유리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가루세제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제약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음식첨가물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사진현상</a:t>
            </a:r>
            <a:r>
              <a:rPr lang="en-US" altLang="ko-KR" baseline="0" dirty="0" smtClean="0"/>
              <a:t>), 6,792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~=6,792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석탄</a:t>
            </a:r>
            <a:r>
              <a:rPr lang="en-US" altLang="ko-KR" baseline="0" dirty="0" smtClean="0"/>
              <a:t>, ¼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 ¼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우라늄</a:t>
            </a:r>
            <a:r>
              <a:rPr lang="en-US" altLang="ko-KR" baseline="0" dirty="0" smtClean="0"/>
              <a:t>, 421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salt~= 421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소금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화학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도로 해빙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식품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농업</a:t>
            </a:r>
            <a:r>
              <a:rPr lang="en-US" altLang="ko-KR" baseline="0" dirty="0" smtClean="0"/>
              <a:t>), 217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~=217 </a:t>
            </a:r>
            <a:r>
              <a:rPr lang="en-US" altLang="ko-KR" baseline="0" dirty="0" err="1" smtClean="0"/>
              <a:t>lbs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인산염암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비료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동물 사료 </a:t>
            </a:r>
            <a:r>
              <a:rPr lang="ko-KR" altLang="en-US" baseline="0" dirty="0" err="1" smtClean="0"/>
              <a:t>보조제</a:t>
            </a:r>
            <a:r>
              <a:rPr lang="en-US" altLang="ko-KR" baseline="0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A3667-6930-4D44-B560-522F4F61704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67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ko-KR" altLang="en-US" dirty="0" err="1" smtClean="0"/>
              <a:t>석류석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월 자수정</a:t>
            </a:r>
            <a:r>
              <a:rPr lang="en-US" altLang="ko-KR" dirty="0" smtClean="0"/>
              <a:t>, 3</a:t>
            </a:r>
            <a:r>
              <a:rPr lang="ko-KR" altLang="en-US" dirty="0" smtClean="0"/>
              <a:t>월 </a:t>
            </a:r>
            <a:r>
              <a:rPr lang="ko-KR" altLang="en-US" dirty="0" err="1" smtClean="0"/>
              <a:t>아쿼마린</a:t>
            </a:r>
            <a:r>
              <a:rPr lang="en-US" altLang="ko-KR" dirty="0" smtClean="0"/>
              <a:t>, 4</a:t>
            </a:r>
            <a:r>
              <a:rPr lang="ko-KR" altLang="en-US" dirty="0" smtClean="0"/>
              <a:t>월 다이아몬드</a:t>
            </a:r>
            <a:r>
              <a:rPr lang="en-US" altLang="ko-KR" dirty="0" smtClean="0"/>
              <a:t>, 5</a:t>
            </a:r>
            <a:r>
              <a:rPr lang="ko-KR" altLang="en-US" dirty="0" smtClean="0"/>
              <a:t>월 에메랄드</a:t>
            </a:r>
            <a:r>
              <a:rPr lang="en-US" altLang="ko-KR" dirty="0" smtClean="0"/>
              <a:t>, 6</a:t>
            </a:r>
            <a:r>
              <a:rPr lang="ko-KR" altLang="en-US" dirty="0" smtClean="0"/>
              <a:t>월 </a:t>
            </a:r>
            <a:r>
              <a:rPr lang="ko-KR" altLang="en-US" dirty="0" err="1" smtClean="0"/>
              <a:t>묘안석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 루비</a:t>
            </a:r>
            <a:r>
              <a:rPr lang="en-US" altLang="ko-KR" dirty="0" smtClean="0"/>
              <a:t>, 8</a:t>
            </a:r>
            <a:r>
              <a:rPr lang="ko-KR" altLang="en-US" dirty="0" smtClean="0"/>
              <a:t>월 전기석</a:t>
            </a:r>
            <a:r>
              <a:rPr lang="en-US" altLang="ko-KR" dirty="0" smtClean="0"/>
              <a:t>, 9</a:t>
            </a:r>
            <a:r>
              <a:rPr lang="ko-KR" altLang="en-US" dirty="0" smtClean="0"/>
              <a:t>월 사파이어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월 </a:t>
            </a:r>
            <a:r>
              <a:rPr lang="ko-KR" altLang="en-US" dirty="0" err="1" smtClean="0"/>
              <a:t>월장석</a:t>
            </a:r>
            <a:r>
              <a:rPr lang="en-US" altLang="ko-KR" dirty="0" smtClean="0"/>
              <a:t>, 11</a:t>
            </a:r>
            <a:r>
              <a:rPr lang="ko-KR" altLang="en-US" dirty="0" smtClean="0"/>
              <a:t>월 황색 사파이어</a:t>
            </a:r>
            <a:r>
              <a:rPr lang="en-US" altLang="ko-KR" dirty="0" smtClean="0"/>
              <a:t>, 12</a:t>
            </a:r>
            <a:r>
              <a:rPr lang="ko-KR" altLang="en-US" dirty="0" smtClean="0"/>
              <a:t>월 터키석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A3667-6930-4D44-B560-522F4F61704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0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r>
              <a:rPr lang="ko-KR" altLang="en-US" dirty="0" smtClean="0"/>
              <a:t>월 진주</a:t>
            </a:r>
            <a:r>
              <a:rPr lang="en-US" altLang="ko-KR" dirty="0" smtClean="0"/>
              <a:t>, 8</a:t>
            </a:r>
            <a:r>
              <a:rPr lang="ko-KR" altLang="en-US" dirty="0" smtClean="0"/>
              <a:t>월 감람석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월 오팔</a:t>
            </a:r>
            <a:r>
              <a:rPr lang="en-US" altLang="ko-KR" dirty="0" smtClean="0"/>
              <a:t>, 11</a:t>
            </a:r>
            <a:r>
              <a:rPr lang="ko-KR" altLang="en-US" dirty="0" smtClean="0"/>
              <a:t>월 황수정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A3667-6930-4D44-B560-522F4F61704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36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ESCO_World_Heritage_Site" TargetMode="External"/><Relationship Id="rId2" Type="http://schemas.openxmlformats.org/officeDocument/2006/relationships/hyperlink" Target="http://en.wikipedia.org/wiki/Wieliczka_Salt_Min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162" y="6021288"/>
            <a:ext cx="486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적철석</a:t>
            </a:r>
            <a:r>
              <a:rPr lang="en-US" altLang="ko-KR" dirty="0" smtClean="0"/>
              <a:t>(h</a:t>
            </a:r>
            <a:r>
              <a:rPr lang="en-US" dirty="0" smtClean="0"/>
              <a:t>ematite, </a:t>
            </a:r>
            <a:r>
              <a:rPr lang="en-US" altLang="ko-KR" dirty="0">
                <a:latin typeface="맑은 고딕" panose="020B0503020000020004" pitchFamily="50" charset="-127"/>
              </a:rPr>
              <a:t>Fe</a:t>
            </a:r>
            <a:r>
              <a:rPr lang="en-US" altLang="ko-KR" baseline="-25000" dirty="0">
                <a:latin typeface="맑은 고딕" panose="020B0503020000020004" pitchFamily="50" charset="-127"/>
              </a:rPr>
              <a:t>2</a:t>
            </a:r>
            <a:r>
              <a:rPr lang="en-US" altLang="ko-KR" dirty="0">
                <a:latin typeface="맑은 고딕" panose="020B0503020000020004" pitchFamily="50" charset="-127"/>
              </a:rPr>
              <a:t>O</a:t>
            </a:r>
            <a:r>
              <a:rPr lang="en-US" altLang="ko-KR" baseline="-25000" dirty="0">
                <a:latin typeface="맑은 고딕" panose="020B0503020000020004" pitchFamily="50" charset="-127"/>
              </a:rPr>
              <a:t>3</a:t>
            </a:r>
            <a:r>
              <a:rPr lang="en-US" dirty="0" smtClean="0"/>
              <a:t>). Michigan, USA</a:t>
            </a:r>
          </a:p>
          <a:p>
            <a:r>
              <a:rPr lang="en-US" dirty="0"/>
              <a:t>http://en.wikipedia.org/wiki/File:Hematite.jpg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937"/>
            <a:ext cx="59245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973" y="332656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희토류광물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(Rare Earth Element Minerals)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이용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44" y="764704"/>
            <a:ext cx="6096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31840" y="6093296"/>
            <a:ext cx="2403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http://minesmagazine.com/1737/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9084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77500" lnSpcReduction="20000"/>
          </a:bodyPr>
          <a:lstStyle/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희토류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광물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Aeschynite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Allanite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Apatite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Bastnasite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Britholite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Brockite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Cerite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Fluocerite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luorite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Gadolinite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Monazite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Parisite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Stillwellite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Synchisite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Titanite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Wakefieldite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Xenotime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zircon</a:t>
            </a:r>
          </a:p>
          <a:p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0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6750"/>
            <a:ext cx="85725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04329" y="188640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 사용하는 광물과 암석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62087" y="6309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http://natural-history.uoregon.edu/everydayuses-shelf03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3500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078499" cy="66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55576" y="6565017"/>
            <a:ext cx="631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http://arizonaexperience.org/land/rock-products-building-arizona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3644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2101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266826" y="5733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http://www.lankagembureau.lk/Gemstones-for-Month-of-Birth.php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3859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85838"/>
            <a:ext cx="54864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6021288"/>
            <a:ext cx="4376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깁사이트</a:t>
            </a:r>
            <a:r>
              <a:rPr lang="en-US" altLang="ko-KR" dirty="0" smtClean="0"/>
              <a:t>(g</a:t>
            </a:r>
            <a:r>
              <a:rPr lang="en-US" dirty="0" smtClean="0"/>
              <a:t>ibbsite, </a:t>
            </a:r>
            <a:r>
              <a:rPr lang="en-US" altLang="ko-KR" dirty="0">
                <a:latin typeface="맑은 고딕" panose="020B0503020000020004" pitchFamily="50" charset="-127"/>
              </a:rPr>
              <a:t>Al(OH)</a:t>
            </a:r>
            <a:r>
              <a:rPr lang="en-US" altLang="ko-KR" baseline="-25000" dirty="0">
                <a:latin typeface="맑은 고딕" panose="020B0503020000020004" pitchFamily="50" charset="-127"/>
              </a:rPr>
              <a:t>3</a:t>
            </a:r>
            <a:r>
              <a:rPr lang="en-US" dirty="0" smtClean="0"/>
              <a:t>). Brazil</a:t>
            </a:r>
          </a:p>
          <a:p>
            <a:r>
              <a:rPr lang="en-US" dirty="0"/>
              <a:t>http://</a:t>
            </a:r>
            <a:r>
              <a:rPr lang="en-US" dirty="0" smtClean="0"/>
              <a:t>en.wikipedia.org/wiki/File:Gibbsite</a:t>
            </a:r>
            <a:endParaRPr 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4728" y="6021288"/>
            <a:ext cx="396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석고</a:t>
            </a:r>
            <a:r>
              <a:rPr lang="en-US" altLang="ko-KR" dirty="0" smtClean="0"/>
              <a:t>(g</a:t>
            </a:r>
            <a:r>
              <a:rPr lang="en-US" dirty="0" smtClean="0"/>
              <a:t>ypsum, </a:t>
            </a:r>
            <a:r>
              <a:rPr lang="en-US" altLang="ko-KR" dirty="0">
                <a:latin typeface="맑은 고딕" panose="020B0503020000020004" pitchFamily="50" charset="-127"/>
              </a:rPr>
              <a:t>CaSO</a:t>
            </a:r>
            <a:r>
              <a:rPr lang="en-US" altLang="ko-KR" baseline="-25000" dirty="0">
                <a:latin typeface="맑은 고딕" panose="020B0503020000020004" pitchFamily="50" charset="-127"/>
              </a:rPr>
              <a:t>4</a:t>
            </a:r>
            <a:r>
              <a:rPr lang="en-US" altLang="ko-KR" dirty="0">
                <a:latin typeface="맑은 고딕" panose="020B0503020000020004" pitchFamily="50" charset="-127"/>
              </a:rPr>
              <a:t>.2H</a:t>
            </a:r>
            <a:r>
              <a:rPr lang="en-US" altLang="ko-KR" baseline="-25000" dirty="0">
                <a:latin typeface="맑은 고딕" panose="020B0503020000020004" pitchFamily="50" charset="-127"/>
              </a:rPr>
              <a:t>2</a:t>
            </a:r>
            <a:r>
              <a:rPr lang="en-US" altLang="ko-KR" dirty="0">
                <a:latin typeface="맑은 고딕" panose="020B0503020000020004" pitchFamily="50" charset="-127"/>
              </a:rPr>
              <a:t>O</a:t>
            </a:r>
            <a:r>
              <a:rPr lang="en-US" dirty="0" smtClean="0"/>
              <a:t>). </a:t>
            </a:r>
          </a:p>
          <a:p>
            <a:r>
              <a:rPr lang="en-US" dirty="0"/>
              <a:t>http://en.wikipedia.org/wiki/Gypsum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61" y="692696"/>
            <a:ext cx="4572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6021288"/>
            <a:ext cx="847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방해석</a:t>
            </a:r>
            <a:r>
              <a:rPr lang="en-US" altLang="ko-KR" dirty="0" smtClean="0"/>
              <a:t>(c</a:t>
            </a:r>
            <a:r>
              <a:rPr lang="en-US" dirty="0" smtClean="0"/>
              <a:t>alcite, </a:t>
            </a:r>
            <a:r>
              <a:rPr lang="en-US" altLang="ko-KR" dirty="0">
                <a:latin typeface="맑은 고딕" panose="020B0503020000020004" pitchFamily="50" charset="-127"/>
              </a:rPr>
              <a:t>CaCO</a:t>
            </a:r>
            <a:r>
              <a:rPr lang="en-US" altLang="ko-KR" baseline="-25000" dirty="0">
                <a:latin typeface="맑은 고딕" panose="020B0503020000020004" pitchFamily="50" charset="-127"/>
              </a:rPr>
              <a:t>3</a:t>
            </a:r>
            <a:r>
              <a:rPr lang="en-US" dirty="0" smtClean="0"/>
              <a:t>). </a:t>
            </a:r>
            <a:r>
              <a:rPr lang="en-US" dirty="0"/>
              <a:t>National Museum of Natural History in Washington, DC</a:t>
            </a:r>
            <a:endParaRPr lang="en-US" dirty="0" smtClean="0"/>
          </a:p>
          <a:p>
            <a:r>
              <a:rPr lang="en-US" dirty="0"/>
              <a:t>http://en.wikipedia.org/wiki/File:Calcite-HUGE.jpg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8640"/>
            <a:ext cx="46672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2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" y="0"/>
            <a:ext cx="9144000" cy="5497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인회석</a:t>
            </a:r>
            <a:r>
              <a:rPr lang="en-US" altLang="ko-KR" dirty="0" smtClean="0"/>
              <a:t>(a</a:t>
            </a:r>
            <a:r>
              <a:rPr lang="en-US" dirty="0" smtClean="0"/>
              <a:t>patite, </a:t>
            </a:r>
            <a:r>
              <a:rPr lang="en-US" altLang="ko-KR" dirty="0">
                <a:latin typeface="맑은 고딕" panose="020B0503020000020004" pitchFamily="50" charset="-127"/>
              </a:rPr>
              <a:t>Ca</a:t>
            </a:r>
            <a:r>
              <a:rPr lang="en-US" altLang="ko-KR" baseline="-25000" dirty="0">
                <a:latin typeface="맑은 고딕" panose="020B0503020000020004" pitchFamily="50" charset="-127"/>
              </a:rPr>
              <a:t>5</a:t>
            </a:r>
            <a:r>
              <a:rPr lang="en-US" altLang="ko-KR" dirty="0">
                <a:latin typeface="맑은 고딕" panose="020B0503020000020004" pitchFamily="50" charset="-127"/>
              </a:rPr>
              <a:t>(PO</a:t>
            </a:r>
            <a:r>
              <a:rPr lang="en-US" altLang="ko-KR" baseline="-25000" dirty="0">
                <a:latin typeface="맑은 고딕" panose="020B0503020000020004" pitchFamily="50" charset="-127"/>
              </a:rPr>
              <a:t>4</a:t>
            </a:r>
            <a:r>
              <a:rPr lang="en-US" altLang="ko-KR" dirty="0">
                <a:latin typeface="맑은 고딕" panose="020B0503020000020004" pitchFamily="50" charset="-127"/>
              </a:rPr>
              <a:t>)</a:t>
            </a:r>
            <a:r>
              <a:rPr lang="en-US" altLang="ko-KR" baseline="-25000" dirty="0">
                <a:latin typeface="맑은 고딕" panose="020B0503020000020004" pitchFamily="50" charset="-127"/>
              </a:rPr>
              <a:t>3</a:t>
            </a:r>
            <a:r>
              <a:rPr lang="en-US" altLang="ko-KR" dirty="0">
                <a:latin typeface="맑은 고딕" panose="020B0503020000020004" pitchFamily="50" charset="-127"/>
              </a:rPr>
              <a:t>(</a:t>
            </a:r>
            <a:r>
              <a:rPr lang="en-US" altLang="ko-KR" dirty="0" err="1">
                <a:latin typeface="맑은 고딕" panose="020B0503020000020004" pitchFamily="50" charset="-127"/>
              </a:rPr>
              <a:t>F,Cl,OH</a:t>
            </a:r>
            <a:r>
              <a:rPr lang="en-US" altLang="ko-KR" dirty="0">
                <a:latin typeface="맑은 고딕" panose="020B0503020000020004" pitchFamily="50" charset="-127"/>
              </a:rPr>
              <a:t>)</a:t>
            </a:r>
            <a:r>
              <a:rPr lang="en-US" dirty="0" smtClean="0"/>
              <a:t>). Quebec, Canada</a:t>
            </a:r>
          </a:p>
          <a:p>
            <a:r>
              <a:rPr lang="en-US" dirty="0"/>
              <a:t>http://en.wikipedia.org/wiki/File:Apatite_crystals.jpg</a:t>
            </a:r>
          </a:p>
        </p:txBody>
      </p:sp>
    </p:spTree>
    <p:extLst>
      <p:ext uri="{BB962C8B-B14F-4D97-AF65-F5344CB8AC3E}">
        <p14:creationId xmlns:p14="http://schemas.microsoft.com/office/powerpoint/2010/main" val="371495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772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소금 또는 암염</a:t>
            </a:r>
            <a:r>
              <a:rPr lang="en-US" altLang="ko-KR" dirty="0" smtClean="0"/>
              <a:t>(h</a:t>
            </a:r>
            <a:r>
              <a:rPr lang="en-US" dirty="0" smtClean="0"/>
              <a:t>alite, </a:t>
            </a:r>
            <a:r>
              <a:rPr lang="en-US" dirty="0" err="1" smtClean="0"/>
              <a:t>NaCl</a:t>
            </a:r>
            <a:r>
              <a:rPr lang="en-US" dirty="0" smtClean="0"/>
              <a:t>). </a:t>
            </a:r>
            <a:r>
              <a:rPr lang="en-US" dirty="0" err="1">
                <a:hlinkClick r:id="rId2" tooltip="en:Wieliczka Salt Mine"/>
              </a:rPr>
              <a:t>Wieliczka</a:t>
            </a:r>
            <a:r>
              <a:rPr lang="en-US" dirty="0">
                <a:hlinkClick r:id="rId2" tooltip="en:Wieliczka Salt Mine"/>
              </a:rPr>
              <a:t> Salt Mine</a:t>
            </a:r>
            <a:r>
              <a:rPr lang="en-US" dirty="0"/>
              <a:t>, </a:t>
            </a:r>
            <a:r>
              <a:rPr lang="en-US" dirty="0">
                <a:hlinkClick r:id="rId3" tooltip="en:UNESCO World Heritage Site"/>
              </a:rPr>
              <a:t>UNESCO World Heritage Site</a:t>
            </a:r>
            <a:r>
              <a:rPr lang="en-US" dirty="0"/>
              <a:t>, </a:t>
            </a:r>
            <a:r>
              <a:rPr lang="en-US" dirty="0" err="1"/>
              <a:t>Wieliczka</a:t>
            </a:r>
            <a:r>
              <a:rPr lang="en-US" dirty="0"/>
              <a:t>, </a:t>
            </a:r>
            <a:r>
              <a:rPr lang="en-US" dirty="0" err="1"/>
              <a:t>Małopolskie</a:t>
            </a:r>
            <a:r>
              <a:rPr lang="en-US" dirty="0"/>
              <a:t>, Poland</a:t>
            </a:r>
            <a:endParaRPr lang="en-US" dirty="0" smtClean="0"/>
          </a:p>
          <a:p>
            <a:r>
              <a:rPr lang="en-US" dirty="0"/>
              <a:t>http://en.wikipedia.org/wiki/File:Selpologne.jpg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5" y="548680"/>
            <a:ext cx="537884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황철석</a:t>
            </a:r>
            <a:r>
              <a:rPr lang="en-US" altLang="ko-KR" dirty="0" smtClean="0"/>
              <a:t>(p</a:t>
            </a:r>
            <a:r>
              <a:rPr lang="en-US" dirty="0" smtClean="0"/>
              <a:t>yrite, </a:t>
            </a:r>
            <a:r>
              <a:rPr lang="en-US" altLang="ko-KR" dirty="0">
                <a:latin typeface="맑은 고딕" panose="020B0503020000020004" pitchFamily="50" charset="-127"/>
              </a:rPr>
              <a:t>FeS</a:t>
            </a:r>
            <a:r>
              <a:rPr lang="en-US" altLang="ko-KR" baseline="-25000" dirty="0">
                <a:latin typeface="맑은 고딕" panose="020B0503020000020004" pitchFamily="50" charset="-127"/>
              </a:rPr>
              <a:t>2</a:t>
            </a:r>
            <a:r>
              <a:rPr lang="en-US" dirty="0" smtClean="0"/>
              <a:t>). </a:t>
            </a:r>
            <a:r>
              <a:rPr lang="en-US" dirty="0" err="1"/>
              <a:t>Navajún</a:t>
            </a:r>
            <a:r>
              <a:rPr lang="en-US" dirty="0"/>
              <a:t>, Rioja, Spain</a:t>
            </a:r>
            <a:endParaRPr lang="en-US" dirty="0" smtClean="0"/>
          </a:p>
          <a:p>
            <a:r>
              <a:rPr lang="en-US" dirty="0"/>
              <a:t>http://en.wikipedia.org/wiki/File:2780M-pyrite1.jpg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52" y="548680"/>
            <a:ext cx="4711856" cy="49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9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금</a:t>
            </a:r>
            <a:r>
              <a:rPr lang="en-US" altLang="ko-KR" dirty="0" smtClean="0"/>
              <a:t>(g</a:t>
            </a:r>
            <a:r>
              <a:rPr lang="en-US" dirty="0" smtClean="0"/>
              <a:t>old, Au). </a:t>
            </a:r>
            <a:r>
              <a:rPr lang="en-US" dirty="0" err="1"/>
              <a:t>Navajún</a:t>
            </a:r>
            <a:r>
              <a:rPr lang="en-US" dirty="0"/>
              <a:t>, </a:t>
            </a:r>
            <a:r>
              <a:rPr lang="en-US" dirty="0" smtClean="0"/>
              <a:t>Synthetic</a:t>
            </a:r>
          </a:p>
          <a:p>
            <a:r>
              <a:rPr lang="en-US" dirty="0"/>
              <a:t>http://en.wikipedia.org/wiki/Gold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" y="7615"/>
            <a:ext cx="9131052" cy="59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2-1-3.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광물의 이용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공업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금속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판금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제련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금속 광물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제지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종이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–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방해석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활석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유리 및 도자기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석영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장석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금속 비금속 광물들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자동차 및 기타 교통수단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암면 외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농업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비료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인회석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및 다른 광물들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복구 및 보호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점토광물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산화광물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석고 등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가정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불석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(zeolites)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화장품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활석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운모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타일 및 벽돌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점토광물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장석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보석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52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1577</TotalTime>
  <Words>669</Words>
  <Application>Microsoft Office PowerPoint</Application>
  <PresentationFormat>화면 슬라이드 쇼(4:3)</PresentationFormat>
  <Paragraphs>69</Paragraphs>
  <Slides>15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Wingdings</vt:lpstr>
      <vt:lpstr>필수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56</cp:revision>
  <dcterms:created xsi:type="dcterms:W3CDTF">2013-09-03T00:41:18Z</dcterms:created>
  <dcterms:modified xsi:type="dcterms:W3CDTF">2017-12-06T04:39:53Z</dcterms:modified>
</cp:coreProperties>
</file>