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120E9D4-5BA2-4CB6-97E2-2E29997FF9F4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2B8EA057-CAD6-4019-8F61-2B9938E9252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0FE08-1803-4B08-B9DB-10C684DC12BC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3D09F-400E-48A2-81E5-192B55F213D0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C0E47-1611-4B5F-9BC0-9A71ED4B1E59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76C04-B378-4091-86EC-ED16C7518FC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0C5B3-A749-4BB3-A05D-48C21DAE592B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1BBB3-A7B5-4166-8792-6D9D7E19CF1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951521F8-3A1D-45A7-B91E-0DC38B9FC4FD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E181214-4C18-491A-AD29-51E1E9E7F3B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75C09-0A46-4938-897C-058A4467DF5E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B0DC9-9802-40AD-803B-60B2E5BB6AA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B4312-8762-40ED-9334-49E549070FB1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7245E-4866-43D1-9216-8F15CA41156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BC6BB-B7F0-47D3-8633-B69DDF8C04BA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208F8-5CC1-4F49-B370-BAC1200B970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9EB88-EC8D-4CD1-9EDF-376D3CBBD652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F94F9-4A71-44EC-97D6-C43106CA64A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D59E5-2D94-4D17-A5E5-5482565041E9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3C2BC-3345-411F-A506-EEA4A333DE0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3CD77-D1C8-4DAF-84AF-BB1B512D197F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5A41-EB22-4022-8B0C-37EBBCDA2AC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F97B10-1A58-4173-BF3C-82F90F4BCD74}" type="datetimeFigureOut">
              <a:rPr lang="ko-KR" altLang="en-US" smtClean="0"/>
              <a:pPr>
                <a:defRPr/>
              </a:pPr>
              <a:t>2015-12-02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A368DB-BB3B-4083-B5FE-25DBE4E2A78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Measurements (on Site) in Field 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b="1" i="1" dirty="0" smtClean="0"/>
              <a:t>p</a:t>
            </a:r>
            <a:r>
              <a:rPr lang="en-US" altLang="ko-KR" b="1" dirty="0" smtClean="0"/>
              <a:t>H</a:t>
            </a:r>
            <a:r>
              <a:rPr lang="ko-KR" altLang="en-US" b="1" dirty="0" smtClean="0"/>
              <a:t>와 </a:t>
            </a:r>
            <a:r>
              <a:rPr lang="en-US" altLang="ko-KR" b="1" dirty="0" smtClean="0"/>
              <a:t>E</a:t>
            </a:r>
            <a:r>
              <a:rPr lang="en-US" altLang="ko-KR" b="1" baseline="-25000" dirty="0" smtClean="0"/>
              <a:t>H </a:t>
            </a:r>
            <a:endParaRPr lang="en-US" altLang="ko-KR" b="1" baseline="-25000" dirty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Basic water quality parameters</a:t>
            </a:r>
            <a:endParaRPr lang="en-US" altLang="ko-KR" b="1" dirty="0" smtClean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Definitions</a:t>
            </a:r>
            <a:endParaRPr lang="en-US" altLang="ko-KR" b="1" dirty="0" smtClean="0"/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i="1" dirty="0" smtClean="0"/>
              <a:t>p</a:t>
            </a:r>
            <a:r>
              <a:rPr lang="en-US" altLang="ko-KR" b="1" dirty="0" smtClean="0"/>
              <a:t>H = -log</a:t>
            </a:r>
            <a:r>
              <a:rPr lang="en-US" altLang="ko-KR" b="1" baseline="-25000" dirty="0" smtClean="0"/>
              <a:t>10</a:t>
            </a:r>
            <a:r>
              <a:rPr lang="en-US" altLang="ko-KR" b="1" dirty="0" smtClean="0"/>
              <a:t>a</a:t>
            </a:r>
            <a:r>
              <a:rPr lang="en-US" altLang="ko-KR" b="1" baseline="-25000" dirty="0" smtClean="0"/>
              <a:t>H+ </a:t>
            </a:r>
            <a:r>
              <a:rPr lang="en-US" altLang="ko-KR" b="1" dirty="0" smtClean="0"/>
              <a:t>(logarithmic value of the reciprocal of the proton activity in the solution)</a:t>
            </a:r>
            <a:endParaRPr lang="en-US" altLang="ko-KR" b="1" dirty="0" smtClean="0"/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E</a:t>
            </a:r>
            <a:r>
              <a:rPr lang="en-US" altLang="ko-KR" b="1" baseline="-25000" dirty="0" smtClean="0"/>
              <a:t>H</a:t>
            </a:r>
            <a:r>
              <a:rPr lang="en-US" altLang="ko-KR" b="1" dirty="0" smtClean="0"/>
              <a:t>: </a:t>
            </a:r>
            <a:r>
              <a:rPr lang="en-US" altLang="ko-KR" b="1" dirty="0" smtClean="0"/>
              <a:t>Electrode potential against hydrogen reference electrode. Indicating the electrode concentration in a solution</a:t>
            </a:r>
            <a:endParaRPr lang="en-US" altLang="ko-KR" dirty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Both measures electrode potential with probes</a:t>
            </a:r>
            <a:endParaRPr lang="en-US" altLang="ko-KR" b="1" dirty="0" smtClean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altLang="ko-KR" b="1" dirty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Preliminary knowledge on a electrochemical cell required</a:t>
            </a:r>
            <a:endParaRPr lang="en-US" altLang="ko-KR" b="1" dirty="0" smtClean="0"/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oxidation state: charges on an ion, assuming a perfect ionic bonding</a:t>
            </a:r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oxidation-reduction: Increase-decrease of oxidation state</a:t>
            </a:r>
            <a:endParaRPr lang="en-US" altLang="ko-KR" b="1" dirty="0" smtClean="0"/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cathode-anode: electrode where reduction-oxidation occur</a:t>
            </a:r>
            <a:endParaRPr lang="en-US" altLang="ko-K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Notables at E</a:t>
            </a:r>
            <a:r>
              <a:rPr lang="en-US" altLang="ko-KR" baseline="-25000" dirty="0" smtClean="0"/>
              <a:t>H</a:t>
            </a:r>
            <a:r>
              <a:rPr lang="en-US" altLang="ko-KR" dirty="0" smtClean="0"/>
              <a:t> measurement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err="1" smtClean="0"/>
              <a:t>Meaningul</a:t>
            </a:r>
            <a:r>
              <a:rPr lang="en-US" altLang="ko-KR" dirty="0" smtClean="0"/>
              <a:t> only when </a:t>
            </a:r>
            <a:r>
              <a:rPr lang="en-US" altLang="ko-KR" dirty="0" smtClean="0"/>
              <a:t>DO is lower than 0.01ppm (Most surface waters have higher DO concentrations than this, and DO measurement instead is advised in this case)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Most redox reactions in nature are irreversible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If there are a lot of active organic material, this will dominate </a:t>
            </a:r>
            <a:r>
              <a:rPr lang="en-US" altLang="ko-KR" dirty="0"/>
              <a:t>in E</a:t>
            </a:r>
            <a:r>
              <a:rPr lang="en-US" altLang="ko-KR" baseline="-25000" dirty="0"/>
              <a:t>H</a:t>
            </a:r>
            <a:r>
              <a:rPr lang="en-US" altLang="ko-KR" dirty="0"/>
              <a:t> </a:t>
            </a:r>
            <a:r>
              <a:rPr lang="en-US" altLang="ko-KR" dirty="0" smtClean="0"/>
              <a:t>determination and makes the reading unstable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Stable E</a:t>
            </a:r>
            <a:r>
              <a:rPr lang="en-US" altLang="ko-KR" baseline="-25000" dirty="0" smtClean="0"/>
              <a:t>H</a:t>
            </a:r>
            <a:r>
              <a:rPr lang="en-US" altLang="ko-KR" dirty="0" smtClean="0"/>
              <a:t> values are possible only in “</a:t>
            </a:r>
            <a:r>
              <a:rPr lang="en-US" altLang="ko-KR" dirty="0" smtClean="0"/>
              <a:t>well poised </a:t>
            </a:r>
            <a:r>
              <a:rPr lang="en-US" altLang="ko-KR" dirty="0" smtClean="0"/>
              <a:t>systems”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Measured E</a:t>
            </a:r>
            <a:r>
              <a:rPr lang="en-US" altLang="ko-KR" baseline="-25000" dirty="0" smtClean="0"/>
              <a:t>H</a:t>
            </a:r>
            <a:r>
              <a:rPr lang="ko-KR" altLang="en-US" dirty="0" smtClean="0"/>
              <a:t> </a:t>
            </a:r>
            <a:r>
              <a:rPr lang="en-US" altLang="ko-KR" dirty="0" smtClean="0"/>
              <a:t>values in nature are the results from several redox reactions combined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Redox reactions of C</a:t>
            </a:r>
            <a:r>
              <a:rPr lang="en-US" altLang="ko-KR" dirty="0" smtClean="0"/>
              <a:t>, N, </a:t>
            </a:r>
            <a:r>
              <a:rPr lang="en-US" altLang="ko-KR" dirty="0" smtClean="0"/>
              <a:t>and S in the samples with abundant Fe are so slow that they cannot affect significantly on E</a:t>
            </a:r>
            <a:r>
              <a:rPr lang="en-US" altLang="ko-KR" baseline="-25000" dirty="0" smtClean="0"/>
              <a:t>H</a:t>
            </a:r>
            <a:r>
              <a:rPr lang="en-US" altLang="ko-KR" dirty="0" smtClean="0"/>
              <a:t> values.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[Platinum electrode]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Platinum hydroxide can form on the surface of the electrode in an oxygen-rich </a:t>
            </a:r>
            <a:r>
              <a:rPr lang="en-US" altLang="ko-KR" dirty="0" err="1" smtClean="0"/>
              <a:t>environmen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S, 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, CH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, </a:t>
            </a:r>
            <a:r>
              <a:rPr lang="en-US" altLang="ko-KR" dirty="0" smtClean="0"/>
              <a:t>organic matter, and Fe hydroxide can interfere the measurement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Frequently check the validity with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Zobell</a:t>
            </a:r>
            <a:r>
              <a:rPr lang="en-US" altLang="ko-KR" dirty="0" smtClean="0"/>
              <a:t> </a:t>
            </a:r>
            <a:r>
              <a:rPr lang="en-US" altLang="ko-KR" dirty="0" smtClean="0"/>
              <a:t>solution</a:t>
            </a:r>
          </a:p>
          <a:p>
            <a:pPr lvl="2">
              <a:buFont typeface="Wingdings" pitchFamily="2" charset="2"/>
              <a:buChar char="§"/>
            </a:pPr>
            <a:r>
              <a:rPr lang="ko-KR" altLang="en-US" dirty="0" smtClean="0"/>
              <a:t> </a:t>
            </a:r>
            <a:r>
              <a:rPr lang="en-US" altLang="ko-KR" dirty="0" smtClean="0"/>
              <a:t>“</a:t>
            </a:r>
            <a:r>
              <a:rPr lang="en-US" altLang="ko-KR" dirty="0" smtClean="0"/>
              <a:t>Poisoning”: </a:t>
            </a:r>
            <a:r>
              <a:rPr lang="en-US" altLang="ko-KR" dirty="0" smtClean="0"/>
              <a:t>Remove with the mixture of </a:t>
            </a:r>
            <a:r>
              <a:rPr lang="en-US" altLang="ko-KR" dirty="0" err="1" smtClean="0"/>
              <a:t>pyrex</a:t>
            </a:r>
            <a:r>
              <a:rPr lang="en-US" altLang="ko-KR" dirty="0" smtClean="0"/>
              <a:t> </a:t>
            </a:r>
            <a:r>
              <a:rPr lang="en-US" altLang="ko-KR" dirty="0" smtClean="0"/>
              <a:t>glass </a:t>
            </a:r>
            <a:r>
              <a:rPr lang="en-US" altLang="ko-KR" dirty="0" smtClean="0"/>
              <a:t>power and  </a:t>
            </a:r>
            <a:r>
              <a:rPr lang="en-US" altLang="ko-KR" dirty="0" err="1" smtClean="0"/>
              <a:t>glyceline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The minimum measured value </a:t>
            </a:r>
            <a:r>
              <a:rPr lang="en-US" altLang="ko-KR" dirty="0" smtClean="0"/>
              <a:t>would be the closest to the true value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Mind flowing </a:t>
            </a:r>
            <a:r>
              <a:rPr lang="en-US" altLang="ko-KR" dirty="0" smtClean="0"/>
              <a:t>&amp; suspension </a:t>
            </a:r>
            <a:r>
              <a:rPr lang="en-US" altLang="ko-KR" dirty="0" smtClean="0"/>
              <a:t>effect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853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itchFamily="2" charset="2"/>
                  <a:buChar char="§"/>
                </a:pPr>
                <a:r>
                  <a:rPr lang="en-US" altLang="ko-KR" dirty="0" smtClean="0"/>
                  <a:t>Conductivity</a:t>
                </a:r>
                <a:endParaRPr lang="en-US" altLang="ko-KR" dirty="0" smtClean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US" altLang="ko-KR" dirty="0" smtClean="0"/>
                  <a:t>Ability of having electric current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– </a:t>
                </a:r>
                <a:r>
                  <a:rPr lang="en-US" altLang="ko-KR" dirty="0" smtClean="0"/>
                  <a:t>function of ionic concentrations, </a:t>
                </a:r>
                <a:r>
                  <a:rPr lang="en-US" altLang="ko-KR" dirty="0" err="1" smtClean="0"/>
                  <a:t>mobilities</a:t>
                </a:r>
                <a:r>
                  <a:rPr lang="en-US" altLang="ko-KR" dirty="0" smtClean="0"/>
                  <a:t>, charges, and temperature</a:t>
                </a:r>
                <a:endParaRPr lang="en-US" altLang="ko-KR" dirty="0" smtClean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US" altLang="ko-KR" dirty="0" smtClean="0"/>
                  <a:t>Definition</a:t>
                </a:r>
                <a:r>
                  <a:rPr lang="ko-KR" altLang="en-US" dirty="0" smtClean="0"/>
                  <a:t> </a:t>
                </a:r>
                <a:endParaRPr lang="en-US" altLang="ko-KR" dirty="0" smtClean="0"/>
              </a:p>
              <a:p>
                <a:pPr lvl="2">
                  <a:buFont typeface="Wingdings" pitchFamily="2" charset="2"/>
                  <a:buChar char="§"/>
                </a:pPr>
                <a:r>
                  <a:rPr lang="en-US" altLang="ko-KR" dirty="0" smtClean="0"/>
                  <a:t>Conductance</a:t>
                </a:r>
                <a:r>
                  <a:rPr lang="en-US" altLang="ko-KR" dirty="0" smtClean="0"/>
                  <a:t>: </a:t>
                </a:r>
                <a:r>
                  <a:rPr lang="en-US" altLang="ko-KR" dirty="0" smtClean="0"/>
                  <a:t>G </a:t>
                </a:r>
                <a:r>
                  <a:rPr lang="en-US" altLang="ko-KR" dirty="0" smtClean="0"/>
                  <a:t>– </a:t>
                </a:r>
                <a:r>
                  <a:rPr lang="en-US" altLang="ko-KR" dirty="0" smtClean="0"/>
                  <a:t>reciprocal values of resistivity, proportional to the area and inversely proportional to the length</a:t>
                </a:r>
                <a:endParaRPr lang="en-US" altLang="ko-KR" dirty="0" smtClean="0"/>
              </a:p>
              <a:p>
                <a:pPr lvl="2">
                  <a:buFont typeface="Wingdings" pitchFamily="2" charset="2"/>
                  <a:buChar char="§"/>
                </a:pPr>
                <a:r>
                  <a:rPr lang="en-US" altLang="ko-KR" dirty="0" smtClean="0"/>
                  <a:t>G = 1/R = k(A/L)</a:t>
                </a:r>
              </a:p>
              <a:p>
                <a:pPr lvl="2">
                  <a:buFont typeface="Wingdings" pitchFamily="2" charset="2"/>
                  <a:buChar char="§"/>
                </a:pPr>
                <a:r>
                  <a:rPr lang="en-US" altLang="ko-KR" dirty="0" smtClean="0"/>
                  <a:t>k </a:t>
                </a:r>
                <a:r>
                  <a:rPr lang="en-US" altLang="ko-KR" dirty="0" smtClean="0"/>
                  <a:t>= </a:t>
                </a:r>
                <a:r>
                  <a:rPr lang="en-US" altLang="ko-KR" dirty="0" smtClean="0"/>
                  <a:t>specific conductivity</a:t>
                </a:r>
                <a:endParaRPr lang="en-US" altLang="ko-KR" dirty="0" smtClean="0"/>
              </a:p>
              <a:p>
                <a:pPr lvl="2">
                  <a:buFont typeface="Wingdings" pitchFamily="2" charset="2"/>
                  <a:buChar char="§"/>
                </a:pPr>
                <a:r>
                  <a:rPr lang="en-US" altLang="ko-KR" dirty="0" smtClean="0"/>
                  <a:t>Always report the values at 25</a:t>
                </a:r>
                <a:r>
                  <a:rPr lang="en-US" altLang="ko-KR" baseline="30000" dirty="0" smtClean="0"/>
                  <a:t>o</a:t>
                </a:r>
                <a:r>
                  <a:rPr lang="en-US" altLang="ko-KR" dirty="0" smtClean="0"/>
                  <a:t>C.</a:t>
                </a:r>
                <a:endParaRPr lang="en-US" altLang="ko-KR" dirty="0" smtClean="0"/>
              </a:p>
              <a:p>
                <a:pPr lvl="1">
                  <a:buFont typeface="Wingdings" pitchFamily="2" charset="2"/>
                  <a:buChar char="§"/>
                </a:pPr>
                <a:r>
                  <a:rPr lang="en-US" altLang="ko-KR" dirty="0" smtClean="0"/>
                  <a:t>Unit</a:t>
                </a:r>
                <a:endParaRPr lang="en-US" altLang="ko-KR" dirty="0" smtClean="0"/>
              </a:p>
              <a:p>
                <a:pPr lvl="2">
                  <a:buFont typeface="Wingdings" pitchFamily="2" charset="2"/>
                  <a:buChar char="§"/>
                </a:pPr>
                <a:r>
                  <a:rPr lang="en-US" altLang="ko-KR" dirty="0" smtClean="0"/>
                  <a:t>Old unit: </a:t>
                </a:r>
                <a:r>
                  <a:rPr lang="en-US" altLang="ko-KR" dirty="0" smtClean="0"/>
                  <a:t>mhos/cm</a:t>
                </a:r>
              </a:p>
              <a:p>
                <a:pPr lvl="2">
                  <a:buFont typeface="Wingdings" pitchFamily="2" charset="2"/>
                  <a:buChar char="§"/>
                </a:pPr>
                <a:r>
                  <a:rPr lang="en-US" altLang="ko-KR" dirty="0" smtClean="0"/>
                  <a:t>Modern unit: </a:t>
                </a:r>
                <a:r>
                  <a:rPr lang="en-US" altLang="ko-KR" dirty="0" smtClean="0"/>
                  <a:t>S/m (Siemen)</a:t>
                </a:r>
              </a:p>
              <a:p>
                <a:pPr lvl="2">
                  <a:buFont typeface="Wingdings" pitchFamily="2" charset="2"/>
                  <a:buChar char="§"/>
                </a:pPr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/>
                      </a:rPr>
                      <m:t>𝜇</m:t>
                    </m:r>
                  </m:oMath>
                </a14:m>
                <a:r>
                  <a:rPr lang="en-US" altLang="ko-KR" dirty="0" smtClean="0"/>
                  <a:t>S/cm = 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/>
                      </a:rPr>
                      <m:t>𝜇</m:t>
                    </m:r>
                  </m:oMath>
                </a14:m>
                <a:r>
                  <a:rPr lang="en-US" altLang="ko-KR" dirty="0" smtClean="0"/>
                  <a:t>mhos/cm 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64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Notables </a:t>
            </a:r>
            <a:r>
              <a:rPr lang="en-US" altLang="ko-KR" dirty="0" smtClean="0"/>
              <a:t>at measurement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Calibrate with conductivity reference solutions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err="1" smtClean="0"/>
              <a:t>Temperture</a:t>
            </a:r>
            <a:r>
              <a:rPr lang="en-US" altLang="ko-KR" dirty="0" smtClean="0"/>
              <a:t> compensation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refer “platinum electrode” section in the </a:t>
            </a:r>
            <a:r>
              <a:rPr lang="en-US" altLang="ko-KR" smtClean="0"/>
              <a:t>previous slide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068960"/>
            <a:ext cx="4464496" cy="330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53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47664" y="1772816"/>
            <a:ext cx="5814962" cy="3176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5394311"/>
            <a:ext cx="73260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Typical electrochemical cell</a:t>
            </a:r>
          </a:p>
          <a:p>
            <a:endParaRPr lang="en-US" altLang="ko-KR" dirty="0" smtClean="0"/>
          </a:p>
          <a:p>
            <a:r>
              <a:rPr lang="en-US" altLang="ko-KR" dirty="0"/>
              <a:t>http://chem-guide.blogspot.kr/2010/04/electrochemical-cell.html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025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Principles</a:t>
                </a:r>
                <a:endParaRPr lang="en-US" altLang="ko-KR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For the following general redox reaction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err="1" smtClean="0"/>
                  <a:t>aA</a:t>
                </a:r>
                <a:r>
                  <a:rPr lang="en-US" altLang="ko-KR" dirty="0" smtClean="0"/>
                  <a:t> + </a:t>
                </a:r>
                <a:r>
                  <a:rPr lang="en-US" altLang="ko-KR" dirty="0" err="1" smtClean="0"/>
                  <a:t>bB</a:t>
                </a:r>
                <a:r>
                  <a:rPr lang="en-US" altLang="ko-KR" dirty="0" smtClean="0"/>
                  <a:t> =</a:t>
                </a:r>
                <a:r>
                  <a:rPr lang="en-US" altLang="ko-KR" dirty="0" err="1" smtClean="0"/>
                  <a:t>cC</a:t>
                </a:r>
                <a:r>
                  <a:rPr lang="en-US" altLang="ko-KR" dirty="0" smtClean="0"/>
                  <a:t> + </a:t>
                </a:r>
                <a:r>
                  <a:rPr lang="en-US" altLang="ko-KR" dirty="0" err="1" smtClean="0"/>
                  <a:t>dD</a:t>
                </a:r>
                <a:r>
                  <a:rPr lang="en-US" altLang="ko-KR" dirty="0"/>
                  <a:t> + ne</a:t>
                </a:r>
                <a:r>
                  <a:rPr lang="en-US" altLang="ko-KR" baseline="30000" dirty="0"/>
                  <a:t>-</a:t>
                </a:r>
                <a:r>
                  <a:rPr lang="en-US" altLang="ko-KR" dirty="0"/>
                  <a:t> </a:t>
                </a:r>
                <a:endParaRPr lang="en-US" altLang="ko-KR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altLang="ko-KR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Nernst </a:t>
                </a:r>
                <a:r>
                  <a:rPr lang="en-US" altLang="ko-KR" dirty="0" smtClean="0"/>
                  <a:t>equation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den>
                    </m:f>
                    <m:func>
                      <m:func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ko-KR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(G=-</a:t>
                </a:r>
                <a:r>
                  <a:rPr lang="en-US" altLang="ko-KR" dirty="0" err="1" smtClean="0"/>
                  <a:t>nFE</a:t>
                </a:r>
                <a:r>
                  <a:rPr lang="en-US" altLang="ko-KR" dirty="0" smtClean="0"/>
                  <a:t>)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E</a:t>
                </a:r>
                <a:r>
                  <a:rPr lang="en-US" altLang="ko-KR" baseline="-25000" dirty="0" smtClean="0"/>
                  <a:t>H</a:t>
                </a:r>
                <a:r>
                  <a:rPr lang="en-US" altLang="ko-KR" dirty="0" smtClean="0"/>
                  <a:t>: electrode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potential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err="1" smtClean="0"/>
                  <a:t>E</a:t>
                </a:r>
                <a:r>
                  <a:rPr lang="en-US" altLang="ko-KR" baseline="30000" dirty="0" err="1" smtClean="0"/>
                  <a:t>o</a:t>
                </a:r>
                <a:r>
                  <a:rPr lang="en-US" altLang="ko-KR" dirty="0" smtClean="0"/>
                  <a:t>; standard </a:t>
                </a:r>
                <a:r>
                  <a:rPr lang="en-US" altLang="ko-KR" dirty="0" smtClean="0"/>
                  <a:t>electrode </a:t>
                </a:r>
                <a:r>
                  <a:rPr lang="en-US" altLang="ko-KR" dirty="0" smtClean="0"/>
                  <a:t>potential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R; ideal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gas constant, 0.001987 </a:t>
                </a:r>
                <a:r>
                  <a:rPr lang="en-US" altLang="ko-KR" dirty="0" smtClean="0"/>
                  <a:t>kcal/K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T; absolute temperature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n; number of electrons transferred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F: </a:t>
                </a:r>
                <a:r>
                  <a:rPr lang="en-US" altLang="ko-KR" dirty="0" smtClean="0"/>
                  <a:t>Faraday </a:t>
                </a:r>
                <a:r>
                  <a:rPr lang="en-US" altLang="ko-KR" dirty="0" smtClean="0"/>
                  <a:t>constant, 23.06 </a:t>
                </a:r>
                <a:r>
                  <a:rPr lang="en-US" altLang="ko-KR" dirty="0" smtClean="0"/>
                  <a:t>kcal/</a:t>
                </a:r>
                <a:r>
                  <a:rPr lang="en-US" altLang="ko-KR" dirty="0" err="1" smtClean="0"/>
                  <a:t>V.mole</a:t>
                </a:r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4" t="-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73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Hydrogen electrode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30651" y="6134004"/>
            <a:ext cx="8507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http://chemwiki.ucdavis.edu/Analytical_Chemistry/Analytical_Chemistry_2.0/11_Electrochemical_Methods/11B_Potentiometric_Methods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6628060" cy="367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7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Reaction on the hydrogen electrode</a:t>
                </a: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0.5H</a:t>
                </a:r>
                <a:r>
                  <a:rPr lang="en-US" altLang="ko-KR" baseline="30000" dirty="0" smtClean="0"/>
                  <a:t>2</a:t>
                </a:r>
                <a:r>
                  <a:rPr lang="en-US" altLang="ko-KR" dirty="0" smtClean="0"/>
                  <a:t>(g) = H</a:t>
                </a:r>
                <a:r>
                  <a:rPr lang="en-US" altLang="ko-KR" baseline="30000" dirty="0" smtClean="0"/>
                  <a:t>+</a:t>
                </a:r>
                <a:r>
                  <a:rPr lang="en-US" altLang="ko-KR" dirty="0" smtClean="0"/>
                  <a:t> + e-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en-US" altLang="ko-KR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en-US" altLang="ko-K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altLang="ko-KR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altLang="ko-KR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e>
                              <m:sup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sup>
                            </m:sSup>
                          </m:den>
                        </m:f>
                      </m:e>
                    </m:func>
                  </m:oMath>
                </a14:m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If</a:t>
                </a:r>
                <a:r>
                  <a:rPr lang="ko-KR" alt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 smtClean="0"/>
                  <a:t>atm.,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 smtClean="0"/>
                  <a:t>m,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ko-KR" dirty="0" smtClean="0"/>
                  <a:t> V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If</a:t>
                </a:r>
                <a:r>
                  <a:rPr lang="ko-KR" alt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e>
                    </m:d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m</a:t>
                </a:r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en-US" altLang="ko-KR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ko-KR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num>
                          <m:den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2.303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den>
                        </m:f>
                        <m:func>
                          <m:func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og</m:t>
                            </m:r>
                          </m:fName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</m:func>
                      </m:e>
                    </m:func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2.303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𝑝𝐻</m:t>
                    </m:r>
                  </m:oMath>
                </a14:m>
                <a:endParaRPr lang="en-US" altLang="ko-KR" b="0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𝑝𝐻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2.303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𝑅𝑇</m:t>
                        </m:r>
                      </m:den>
                    </m:f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en-US" altLang="ko-KR" dirty="0" smtClean="0">
                    <a:sym typeface="Wingdings" panose="05000000000000000000" pitchFamily="2" charset="2"/>
                  </a:rPr>
                  <a:t> </a:t>
                </a:r>
                <a:r>
                  <a:rPr lang="en-US" altLang="ko-KR" i="1" dirty="0" smtClean="0">
                    <a:sym typeface="Wingdings" panose="05000000000000000000" pitchFamily="2" charset="2"/>
                  </a:rPr>
                  <a:t>p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H is also a function of E</a:t>
                </a:r>
                <a:r>
                  <a:rPr lang="en-US" altLang="ko-KR" baseline="-25000" dirty="0" smtClean="0">
                    <a:sym typeface="Wingdings" panose="05000000000000000000" pitchFamily="2" charset="2"/>
                  </a:rPr>
                  <a:t>H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9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For the following half reaction in sample solution</a:t>
                </a:r>
                <a:endParaRPr lang="en-US" altLang="ko-KR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Fe</a:t>
                </a:r>
                <a:r>
                  <a:rPr lang="en-US" altLang="ko-KR" baseline="30000" dirty="0" smtClean="0"/>
                  <a:t>2+</a:t>
                </a:r>
                <a:r>
                  <a:rPr lang="en-US" altLang="ko-KR" dirty="0" smtClean="0"/>
                  <a:t> = Fe</a:t>
                </a:r>
                <a:r>
                  <a:rPr lang="en-US" altLang="ko-KR" baseline="30000" dirty="0" smtClean="0"/>
                  <a:t>3+</a:t>
                </a:r>
                <a:r>
                  <a:rPr lang="en-US" altLang="ko-KR" dirty="0" smtClean="0"/>
                  <a:t> + e</a:t>
                </a:r>
                <a:r>
                  <a:rPr lang="en-US" altLang="ko-KR" baseline="30000" dirty="0" smtClean="0"/>
                  <a:t>-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The electrode potential measurement with hydrogen electrode as a reference electrode is for the following reaction</a:t>
                </a:r>
                <a:endParaRPr lang="en-US" altLang="ko-KR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0.5H</a:t>
                </a:r>
                <a:r>
                  <a:rPr lang="en-US" altLang="ko-KR" baseline="-25000" dirty="0" smtClean="0"/>
                  <a:t>2</a:t>
                </a:r>
                <a:r>
                  <a:rPr lang="en-US" altLang="ko-KR" dirty="0" smtClean="0"/>
                  <a:t>(g)+Fe</a:t>
                </a:r>
                <a:r>
                  <a:rPr lang="en-US" altLang="ko-KR" baseline="30000" dirty="0" smtClean="0"/>
                  <a:t>3+</a:t>
                </a:r>
                <a:r>
                  <a:rPr lang="en-US" altLang="ko-KR" dirty="0" smtClean="0"/>
                  <a:t> = H</a:t>
                </a:r>
                <a:r>
                  <a:rPr lang="en-US" altLang="ko-KR" baseline="30000" dirty="0" smtClean="0"/>
                  <a:t>+</a:t>
                </a:r>
                <a:r>
                  <a:rPr lang="en-US" altLang="ko-KR" dirty="0" smtClean="0"/>
                  <a:t> + Fe</a:t>
                </a:r>
                <a:r>
                  <a:rPr lang="en-US" altLang="ko-KR" baseline="30000" dirty="0" smtClean="0"/>
                  <a:t>2+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The electrode potential is given by</a:t>
                </a:r>
                <a:endParaRPr lang="en-US" altLang="ko-KR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e>
                      <m:sub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3+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en-US" altLang="ko-KR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𝐹𝑒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𝐹𝑒</m:t>
                                    </m:r>
                                  </m:e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3+</m:t>
                                    </m:r>
                                  </m:sup>
                                </m:sSup>
                              </m:e>
                            </m:d>
                          </m:den>
                        </m:f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e>
                    </m:func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e>
                      <m:sub>
                        <m:sSub>
                          <m:sSub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en-US" altLang="ko-KR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altLang="ko-KR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altLang="ko-KR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d>
                          </m:num>
                          <m:den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altLang="ko-KR" dirty="0" smtClean="0"/>
              </a:p>
              <a:p>
                <a:pPr marL="274320" lvl="1" indent="0">
                  <a:buNone/>
                </a:pPr>
                <a:r>
                  <a:rPr lang="en-US" altLang="ko-KR" dirty="0" smtClean="0"/>
                  <a:t>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sSup>
                          <m:sSup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e>
                      <m:sub>
                        <m:sSup>
                          <m:sSup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3+</m:t>
                            </m:r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𝐹𝑒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2+</m:t>
                            </m:r>
                          </m:sup>
                        </m:sSup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𝑅𝑇</m:t>
                        </m:r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𝐹</m:t>
                        </m:r>
                      </m:den>
                    </m:f>
                    <m:func>
                      <m:funcPr>
                        <m:ctrlPr>
                          <a:rPr lang="en-US" altLang="ko-KR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𝐹𝑒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altLang="ko-KR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𝐹𝑒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3+</m:t>
                                    </m:r>
                                  </m:sup>
                                </m:sSup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altLang="ko-KR" dirty="0" smtClean="0"/>
              </a:p>
              <a:p>
                <a:pPr marL="274320" lvl="1" indent="0">
                  <a:buNone/>
                </a:pPr>
                <a:endParaRPr lang="en-US" altLang="ko-KR" dirty="0"/>
              </a:p>
              <a:p>
                <a:pPr marL="274320" lvl="1" indent="0">
                  <a:buNone/>
                </a:pPr>
                <a:r>
                  <a:rPr lang="en-US" altLang="ko-KR" dirty="0" smtClean="0"/>
                  <a:t>* </a:t>
                </a:r>
                <a:r>
                  <a:rPr lang="en-US" altLang="ko-KR" dirty="0" smtClean="0"/>
                  <a:t>In most cases, hydrogen electrode is not actually used in real measurements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4" t="-988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292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Methods of measurement</a:t>
            </a:r>
            <a:endParaRPr lang="en-US" altLang="ko-KR" dirty="0" smtClean="0"/>
          </a:p>
          <a:p>
            <a:pPr marL="731520" lvl="1" indent="-457200">
              <a:buFont typeface="+mj-lt"/>
              <a:buAutoNum type="arabicParenR"/>
            </a:pPr>
            <a:r>
              <a:rPr lang="en-US" altLang="ko-KR" dirty="0" smtClean="0"/>
              <a:t>Colorimetric method: Measuring </a:t>
            </a:r>
            <a:r>
              <a:rPr lang="en-US" altLang="ko-KR" i="1" dirty="0"/>
              <a:t>p</a:t>
            </a:r>
            <a:r>
              <a:rPr lang="en-US" altLang="ko-KR" dirty="0"/>
              <a:t>H </a:t>
            </a:r>
            <a:r>
              <a:rPr lang="en-US" altLang="ko-KR" dirty="0" smtClean="0"/>
              <a:t>and E</a:t>
            </a:r>
            <a:r>
              <a:rPr lang="en-US" altLang="ko-KR" baseline="-25000" dirty="0" smtClean="0"/>
              <a:t>H</a:t>
            </a:r>
            <a:r>
              <a:rPr lang="ko-KR" altLang="en-US" dirty="0" smtClean="0"/>
              <a:t> </a:t>
            </a:r>
            <a:r>
              <a:rPr lang="en-US" altLang="ko-KR" dirty="0" smtClean="0"/>
              <a:t>from</a:t>
            </a:r>
            <a:r>
              <a:rPr lang="ko-KR" altLang="en-US" dirty="0" smtClean="0"/>
              <a:t> </a:t>
            </a:r>
            <a:r>
              <a:rPr lang="en-US" altLang="ko-KR" dirty="0" smtClean="0"/>
              <a:t>color change of the solution having and indicator</a:t>
            </a:r>
            <a:r>
              <a:rPr lang="ko-KR" altLang="en-US" dirty="0" smtClean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used no more.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731520" lvl="1" indent="-457200">
              <a:buFont typeface="+mj-lt"/>
              <a:buAutoNum type="arabicParenR"/>
            </a:pPr>
            <a:r>
              <a:rPr lang="en-US" altLang="ko-KR" dirty="0" smtClean="0">
                <a:sym typeface="Wingdings" panose="05000000000000000000" pitchFamily="2" charset="2"/>
              </a:rPr>
              <a:t>Electrometric method commonly used nowadays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1005840" lvl="2" indent="-457200">
              <a:buClrTx/>
              <a:buFont typeface="+mj-ea"/>
              <a:buAutoNum type="circleNumDbPlain"/>
            </a:pPr>
            <a:r>
              <a:rPr lang="en-US" altLang="ko-KR" dirty="0" smtClean="0">
                <a:sym typeface="Wingdings" panose="05000000000000000000" pitchFamily="2" charset="2"/>
              </a:rPr>
              <a:t>Potentiometer: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1005840" lvl="2" indent="-457200">
              <a:buClrTx/>
              <a:buFont typeface="+mj-ea"/>
              <a:buAutoNum type="circleNumDbPlain"/>
            </a:pPr>
            <a:r>
              <a:rPr lang="en-US" altLang="ko-KR" dirty="0" smtClean="0">
                <a:sym typeface="Wingdings" panose="05000000000000000000" pitchFamily="2" charset="2"/>
              </a:rPr>
              <a:t>Reference electrode: electrode used as a reference when the potential is measured</a:t>
            </a:r>
          </a:p>
          <a:p>
            <a:pPr marL="1280160" lvl="3" indent="-457200">
              <a:buClrTx/>
              <a:buFont typeface="+mj-lt"/>
              <a:buAutoNum type="romanUcPeriod"/>
            </a:pPr>
            <a:r>
              <a:rPr lang="en-US" altLang="ko-KR" dirty="0" smtClean="0">
                <a:sym typeface="Wingdings" panose="05000000000000000000" pitchFamily="2" charset="2"/>
              </a:rPr>
              <a:t>Calomel </a:t>
            </a:r>
            <a:r>
              <a:rPr lang="en-US" altLang="ko-KR" dirty="0" err="1" smtClean="0">
                <a:sym typeface="Wingdings" panose="05000000000000000000" pitchFamily="2" charset="2"/>
              </a:rPr>
              <a:t>elctrode</a:t>
            </a:r>
            <a:r>
              <a:rPr lang="ko-KR" altLang="en-US" dirty="0" smtClean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(HgCl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2</a:t>
            </a:r>
            <a:r>
              <a:rPr lang="en-US" altLang="ko-KR" dirty="0" smtClean="0">
                <a:sym typeface="Wingdings" panose="05000000000000000000" pitchFamily="2" charset="2"/>
              </a:rPr>
              <a:t>-Hg)</a:t>
            </a:r>
          </a:p>
          <a:p>
            <a:pPr marL="1280160" lvl="3" indent="-457200">
              <a:buClrTx/>
              <a:buFont typeface="+mj-lt"/>
              <a:buAutoNum type="romanUcPeriod"/>
            </a:pPr>
            <a:r>
              <a:rPr lang="en-US" altLang="ko-KR" dirty="0" err="1" smtClean="0">
                <a:sym typeface="Wingdings" panose="05000000000000000000" pitchFamily="2" charset="2"/>
              </a:rPr>
              <a:t>AgCl</a:t>
            </a:r>
            <a:r>
              <a:rPr lang="en-US" altLang="ko-KR" dirty="0" smtClean="0">
                <a:sym typeface="Wingdings" panose="05000000000000000000" pitchFamily="2" charset="2"/>
              </a:rPr>
              <a:t>-Ag </a:t>
            </a:r>
            <a:r>
              <a:rPr lang="en-US" altLang="ko-KR" dirty="0" smtClean="0">
                <a:sym typeface="Wingdings" panose="05000000000000000000" pitchFamily="2" charset="2"/>
              </a:rPr>
              <a:t>electrode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1005840" lvl="2" indent="-457200">
              <a:buClrTx/>
              <a:buFont typeface="+mj-ea"/>
              <a:buAutoNum type="circleNumDbPlain"/>
            </a:pPr>
            <a:r>
              <a:rPr lang="en-US" altLang="ko-KR" dirty="0" smtClean="0">
                <a:sym typeface="Wingdings" panose="05000000000000000000" pitchFamily="2" charset="2"/>
              </a:rPr>
              <a:t>Indicator electrode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1280160" lvl="3" indent="-457200">
              <a:buClrTx/>
              <a:buFont typeface="+mj-lt"/>
              <a:buAutoNum type="romanUcPeriod"/>
            </a:pPr>
            <a:r>
              <a:rPr lang="en-US" altLang="ko-KR" dirty="0" smtClean="0">
                <a:sym typeface="Wingdings" panose="05000000000000000000" pitchFamily="2" charset="2"/>
              </a:rPr>
              <a:t> </a:t>
            </a:r>
            <a:r>
              <a:rPr lang="en-US" altLang="ko-KR" i="1" dirty="0" smtClean="0">
                <a:sym typeface="Wingdings" panose="05000000000000000000" pitchFamily="2" charset="2"/>
              </a:rPr>
              <a:t>p</a:t>
            </a:r>
            <a:r>
              <a:rPr lang="en-US" altLang="ko-KR" dirty="0" smtClean="0">
                <a:sym typeface="Wingdings" panose="05000000000000000000" pitchFamily="2" charset="2"/>
              </a:rPr>
              <a:t>H: </a:t>
            </a:r>
            <a:r>
              <a:rPr lang="en-US" altLang="ko-KR" dirty="0" smtClean="0">
                <a:sym typeface="Wingdings" panose="05000000000000000000" pitchFamily="2" charset="2"/>
              </a:rPr>
              <a:t>glass electrode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1280160" lvl="3" indent="-457200">
              <a:buClrTx/>
              <a:buFont typeface="+mj-lt"/>
              <a:buAutoNum type="romanUcPeriod"/>
            </a:pPr>
            <a:r>
              <a:rPr lang="en-US" altLang="ko-KR" dirty="0" smtClean="0">
                <a:sym typeface="Wingdings" panose="05000000000000000000" pitchFamily="2" charset="2"/>
              </a:rPr>
              <a:t>E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H</a:t>
            </a:r>
            <a:r>
              <a:rPr lang="en-US" altLang="ko-KR" dirty="0" smtClean="0">
                <a:sym typeface="Wingdings" panose="05000000000000000000" pitchFamily="2" charset="2"/>
              </a:rPr>
              <a:t>: </a:t>
            </a:r>
            <a:r>
              <a:rPr lang="en-US" altLang="ko-KR" dirty="0" smtClean="0">
                <a:sym typeface="Wingdings" panose="05000000000000000000" pitchFamily="2" charset="2"/>
              </a:rPr>
              <a:t>platinum electrode</a:t>
            </a:r>
          </a:p>
          <a:p>
            <a:pPr marL="1005840" lvl="2" indent="-457200">
              <a:buClrTx/>
              <a:buFont typeface="+mj-ea"/>
              <a:buAutoNum type="circleNumDbPlain"/>
            </a:pPr>
            <a:r>
              <a:rPr lang="en-US" altLang="ko-KR" dirty="0" smtClean="0">
                <a:sym typeface="Wingdings" panose="05000000000000000000" pitchFamily="2" charset="2"/>
              </a:rPr>
              <a:t>Temperature compensator</a:t>
            </a:r>
          </a:p>
          <a:p>
            <a:pPr marL="1280160" lvl="3" indent="-457200">
              <a:buClrTx/>
              <a:buFont typeface="+mj-lt"/>
              <a:buAutoNum type="romanUcPeriod"/>
            </a:pPr>
            <a:r>
              <a:rPr lang="en-US" altLang="ko-KR" dirty="0" smtClean="0">
                <a:sym typeface="Wingdings" panose="05000000000000000000" pitchFamily="2" charset="2"/>
              </a:rPr>
              <a:t>Automatic (ATC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</a:p>
          <a:p>
            <a:pPr marL="1280160" lvl="3" indent="-457200">
              <a:buClrTx/>
              <a:buFont typeface="+mj-lt"/>
              <a:buAutoNum type="romanUcPeriod"/>
            </a:pPr>
            <a:r>
              <a:rPr lang="en-US" altLang="ko-KR" dirty="0" smtClean="0">
                <a:sym typeface="Wingdings" panose="05000000000000000000" pitchFamily="2" charset="2"/>
              </a:rPr>
              <a:t>Manual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marL="1005840" lvl="2" indent="-457200">
              <a:buClrTx/>
              <a:buFont typeface="+mj-ea"/>
              <a:buAutoNum type="circleNumDbPlain"/>
            </a:pPr>
            <a:endParaRPr lang="en-US" altLang="ko-K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66922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dirty="0" smtClean="0"/>
              <a:t>Notables at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H </a:t>
            </a:r>
            <a:r>
              <a:rPr lang="en-US" altLang="ko-KR" dirty="0" smtClean="0"/>
              <a:t>measurement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err="1" smtClean="0"/>
              <a:t>Stablized</a:t>
            </a:r>
            <a:r>
              <a:rPr lang="en-US" altLang="ko-KR" dirty="0" smtClean="0"/>
              <a:t> only in a well buffered solution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Difficult to obtain accurate values when T is lower than 25</a:t>
            </a:r>
            <a:r>
              <a:rPr lang="en-US" altLang="ko-KR" baseline="30000" dirty="0" smtClean="0"/>
              <a:t>o</a:t>
            </a:r>
            <a:r>
              <a:rPr lang="en-US" altLang="ko-KR" dirty="0" smtClean="0"/>
              <a:t>C,  concentrations of HCO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-</a:t>
            </a:r>
            <a:r>
              <a:rPr lang="ko-KR" altLang="en-US" dirty="0" smtClean="0"/>
              <a:t> </a:t>
            </a:r>
            <a:r>
              <a:rPr lang="en-US" altLang="ko-KR" dirty="0" smtClean="0"/>
              <a:t>is below 50mg/L, and </a:t>
            </a:r>
            <a:r>
              <a:rPr lang="en-US" altLang="ko-KR" i="1" dirty="0" smtClean="0"/>
              <a:t>p</a:t>
            </a:r>
            <a:r>
              <a:rPr lang="en-US" altLang="ko-KR" dirty="0" smtClean="0"/>
              <a:t>H is either lower than </a:t>
            </a:r>
            <a:r>
              <a:rPr lang="ko-KR" altLang="en-US" dirty="0" smtClean="0"/>
              <a:t> </a:t>
            </a:r>
            <a:r>
              <a:rPr lang="en-US" altLang="ko-KR" dirty="0" smtClean="0"/>
              <a:t>4.5 or higher than 8.2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The sample should be stationary during the measurement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r>
              <a:rPr lang="en-US" altLang="ko-KR" dirty="0" smtClean="0"/>
              <a:t>[Glass electrode]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Note the asymmetric potential (Due to the difference between the inner and outer wall of the glass electrode, the potential become nonzero for the same concentrations)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Calibration with </a:t>
            </a:r>
            <a:r>
              <a:rPr lang="en-US" altLang="ko-KR" dirty="0" err="1" smtClean="0"/>
              <a:t>buffere</a:t>
            </a:r>
            <a:r>
              <a:rPr lang="en-US" altLang="ko-KR" dirty="0" smtClean="0"/>
              <a:t> solutions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Temperature compensation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Measurement may become inaccurate, if the ionic strength of the sample solution is very different from that of the buffer solution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Use a special </a:t>
            </a:r>
            <a:r>
              <a:rPr lang="en-US" altLang="ko-KR" dirty="0" err="1" smtClean="0"/>
              <a:t>elctrode</a:t>
            </a:r>
            <a:r>
              <a:rPr lang="en-US" altLang="ko-KR" dirty="0" smtClean="0"/>
              <a:t> when pH</a:t>
            </a:r>
            <a:r>
              <a:rPr lang="ko-KR" altLang="en-US" dirty="0"/>
              <a:t> </a:t>
            </a:r>
            <a:r>
              <a:rPr lang="en-US" altLang="ko-KR" dirty="0" smtClean="0"/>
              <a:t>is lower than </a:t>
            </a:r>
            <a:r>
              <a:rPr lang="en-US" altLang="ko-KR" dirty="0" smtClean="0"/>
              <a:t>1 or higher than 9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Presoak in water for an hour before use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The older the electrode, the slower and more inaccurate the response</a:t>
            </a:r>
            <a:endParaRPr lang="en-US" altLang="ko-KR" dirty="0" smtClean="0"/>
          </a:p>
          <a:p>
            <a:pPr lvl="2">
              <a:buFont typeface="Wingdings" pitchFamily="2" charset="2"/>
              <a:buChar char="§"/>
            </a:pPr>
            <a:r>
              <a:rPr lang="en-US" altLang="ko-KR" dirty="0" smtClean="0"/>
              <a:t>Careful not to scratch the surface of the electrode</a:t>
            </a:r>
            <a:endParaRPr lang="en-US" altLang="ko-KR" dirty="0" smtClean="0"/>
          </a:p>
          <a:p>
            <a:pPr lvl="1">
              <a:buFont typeface="Wingdings" pitchFamily="2" charset="2"/>
              <a:buChar char="§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836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4.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0"/>
            <a:ext cx="23526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3059832" y="1981943"/>
            <a:ext cx="58326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http://www.ti.com/ww/en/industrial/sensors/pH/learn.html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903597" y="1343523"/>
            <a:ext cx="4217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General structure of glass electrode. 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en-US" altLang="ko-KR" dirty="0" smtClean="0"/>
              <a:t>combination electrode)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299" y="2420888"/>
            <a:ext cx="2808312" cy="3735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63961" y="6340094"/>
            <a:ext cx="5351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* </a:t>
            </a:r>
            <a:r>
              <a:rPr lang="en-US" altLang="ko-KR" dirty="0" smtClean="0">
                <a:solidFill>
                  <a:srgbClr val="FF0000"/>
                </a:solidFill>
              </a:rPr>
              <a:t>Protect the instrument from the direct sunlight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65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1525</TotalTime>
  <Words>982</Words>
  <Application>Microsoft Office PowerPoint</Application>
  <PresentationFormat>화면 슬라이드 쇼(4:3)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원본</vt:lpstr>
      <vt:lpstr>Ch. 4. Measurements (on Site) in Field </vt:lpstr>
      <vt:lpstr>Ch. 4. </vt:lpstr>
      <vt:lpstr>Ch. 4. </vt:lpstr>
      <vt:lpstr>Ch. 4. </vt:lpstr>
      <vt:lpstr>Ch. 4. </vt:lpstr>
      <vt:lpstr>Ch. 4. </vt:lpstr>
      <vt:lpstr>Ch. 4. </vt:lpstr>
      <vt:lpstr>Ch. 4. </vt:lpstr>
      <vt:lpstr>Ch. 4. </vt:lpstr>
      <vt:lpstr>Ch. 4. </vt:lpstr>
      <vt:lpstr>Ch. 4. </vt:lpstr>
      <vt:lpstr>Ch. 4. 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2. BASICS of GEOCHEMICAL ANALYSIS</dc:title>
  <dc:creator>user</dc:creator>
  <cp:lastModifiedBy>Jae-Young Yu</cp:lastModifiedBy>
  <cp:revision>72</cp:revision>
  <dcterms:created xsi:type="dcterms:W3CDTF">2011-09-04T11:44:53Z</dcterms:created>
  <dcterms:modified xsi:type="dcterms:W3CDTF">2015-12-02T11:40:43Z</dcterms:modified>
</cp:coreProperties>
</file>