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7" r:id="rId2"/>
    <p:sldId id="305" r:id="rId3"/>
    <p:sldId id="301" r:id="rId4"/>
    <p:sldId id="303" r:id="rId5"/>
    <p:sldId id="304" r:id="rId6"/>
    <p:sldId id="306" r:id="rId7"/>
    <p:sldId id="307" r:id="rId8"/>
    <p:sldId id="308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1" d="100"/>
          <a:sy n="13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 dirty="0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CEF2018-4212-4B75-A328-D666677A978A}" type="datetimeFigureOut">
              <a:rPr lang="ko-KR" altLang="en-US" smtClean="0"/>
              <a:pPr/>
              <a:t>2015-05-21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F99904B-3DC8-4719-AA7A-153BF87301A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Thermal maturity of OM</a:t>
            </a:r>
          </a:p>
          <a:p>
            <a:pPr lvl="1"/>
            <a:r>
              <a:rPr 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원소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조성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 err="1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Vitrinite</a:t>
            </a:r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reflectance</a:t>
            </a:r>
          </a:p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동위원</a:t>
            </a:r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소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색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형광</a:t>
            </a:r>
            <a:endParaRPr lang="en-US" altLang="ko-KR" dirty="0" smtClean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/>
            <a:r>
              <a:rPr lang="en-US" altLang="ko-KR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ESR</a:t>
            </a:r>
          </a:p>
          <a:p>
            <a:pPr lvl="1"/>
            <a:endParaRPr 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9874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32193"/>
              </p:ext>
            </p:extLst>
          </p:nvPr>
        </p:nvGraphicFramePr>
        <p:xfrm>
          <a:off x="662558" y="404664"/>
          <a:ext cx="7962900" cy="28083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447800"/>
                <a:gridCol w="1362075"/>
                <a:gridCol w="2752725"/>
                <a:gridCol w="2400300"/>
              </a:tblGrid>
              <a:tr h="82061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Stage of Thermal Maturity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 </a:t>
                      </a:r>
                    </a:p>
                    <a:p>
                      <a:pPr algn="ctr"/>
                      <a:r>
                        <a:rPr lang="en-US" sz="1600" dirty="0"/>
                        <a:t>Temperature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 </a:t>
                      </a:r>
                    </a:p>
                    <a:p>
                      <a:pPr algn="ctr"/>
                      <a:r>
                        <a:rPr lang="en-US" sz="1600" dirty="0"/>
                        <a:t>Process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 </a:t>
                      </a:r>
                    </a:p>
                    <a:p>
                      <a:pPr algn="ctr"/>
                      <a:r>
                        <a:rPr lang="en-US" sz="1600" dirty="0"/>
                        <a:t>Product 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 </a:t>
                      </a:r>
                    </a:p>
                  </a:txBody>
                  <a:tcPr marL="0" marR="0" marT="0" marB="0" anchor="ctr"/>
                </a:tc>
              </a:tr>
              <a:tr h="103944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Immature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&lt;60 o 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Bacterial and plant organic matter converted to kerogens and bitumen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Methane generated by microbial activity</a:t>
                      </a:r>
                    </a:p>
                  </a:txBody>
                  <a:tcPr marL="0" marR="0" marT="0" marB="0" anchor="ctr"/>
                </a:tc>
              </a:tr>
              <a:tr h="601781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Mature</a:t>
                      </a:r>
                      <a:br>
                        <a:rPr lang="en-US" sz="1600"/>
                      </a:br>
                      <a:r>
                        <a:rPr lang="en-US" sz="16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/>
                        <a:t>60 o C -160 o C</a:t>
                      </a:r>
                      <a:br>
                        <a:rPr lang="pt-BR" sz="1600"/>
                      </a:br>
                      <a:r>
                        <a:rPr lang="pt-BR" sz="1600"/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Rock generates and expels most of it's oil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Oil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 </a:t>
                      </a:r>
                    </a:p>
                  </a:txBody>
                  <a:tcPr marL="0" marR="0" marT="0" marB="0" anchor="ctr"/>
                </a:tc>
              </a:tr>
              <a:tr h="346480"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Postmature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&gt;160 o C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Postmature</a:t>
                      </a:r>
                      <a:r>
                        <a:rPr lang="en-US" sz="1600" dirty="0"/>
                        <a:t> for oil/mature for gas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Gas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직사각형 4"/>
          <p:cNvSpPr/>
          <p:nvPr/>
        </p:nvSpPr>
        <p:spPr>
          <a:xfrm>
            <a:off x="755576" y="5661248"/>
            <a:ext cx="77768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http://www.dcnr.state.pa.us/topogeo/econresource/oilandgas/marcellus/sourcerock_index/sourcerock_maturation/index.htm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55530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15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457" y="116632"/>
            <a:ext cx="5274978" cy="6356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055943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http://www.chemterra.com/resource-play-consulting/</a:t>
            </a:r>
          </a:p>
        </p:txBody>
      </p:sp>
    </p:spTree>
    <p:extLst>
      <p:ext uri="{BB962C8B-B14F-4D97-AF65-F5344CB8AC3E}">
        <p14:creationId xmlns:p14="http://schemas.microsoft.com/office/powerpoint/2010/main" val="2389321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8102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3004188" cy="2256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107504" y="5373216"/>
            <a:ext cx="59584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http://www.ngdir.ir/geolab/GeoLabExp.asp?PExpCode=3216&amp;PID=931</a:t>
            </a:r>
          </a:p>
        </p:txBody>
      </p:sp>
    </p:spTree>
    <p:extLst>
      <p:ext uri="{BB962C8B-B14F-4D97-AF65-F5344CB8AC3E}">
        <p14:creationId xmlns:p14="http://schemas.microsoft.com/office/powerpoint/2010/main" val="170123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824536" cy="647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5364088" y="1196752"/>
            <a:ext cx="35283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dirty="0"/>
              <a:t>Foraminiferal </a:t>
            </a:r>
            <a:r>
              <a:rPr lang="en-US" dirty="0" err="1"/>
              <a:t>Colouration</a:t>
            </a:r>
            <a:r>
              <a:rPr lang="en-US" dirty="0"/>
              <a:t> Index (FCI) - Example of thermal alteration </a:t>
            </a:r>
            <a:r>
              <a:rPr lang="en-US" dirty="0" err="1"/>
              <a:t>colours</a:t>
            </a:r>
            <a:r>
              <a:rPr lang="en-US" dirty="0"/>
              <a:t> (FCI 2 - 6) in agglutinated foraminifera from an oil well.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5292080" y="306896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http://en.wikipedia.org/wiki/Foraminiferal_Colouration_Index</a:t>
            </a:r>
          </a:p>
        </p:txBody>
      </p:sp>
    </p:spTree>
    <p:extLst>
      <p:ext uri="{BB962C8B-B14F-4D97-AF65-F5344CB8AC3E}">
        <p14:creationId xmlns:p14="http://schemas.microsoft.com/office/powerpoint/2010/main" val="2334960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"/>
            <a:ext cx="3962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2590800" y="638132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http://www.geol.umd.edu/~jmerck/geol342/lectures/22.html</a:t>
            </a:r>
          </a:p>
        </p:txBody>
      </p:sp>
    </p:spTree>
    <p:extLst>
      <p:ext uri="{BB962C8B-B14F-4D97-AF65-F5344CB8AC3E}">
        <p14:creationId xmlns:p14="http://schemas.microsoft.com/office/powerpoint/2010/main" val="1699881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467544" y="764704"/>
            <a:ext cx="813690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3200" dirty="0"/>
              <a:t>Fluorescence (%FI</a:t>
            </a:r>
            <a:r>
              <a:rPr lang="en-US" sz="3200" dirty="0" smtClean="0"/>
              <a:t>)</a:t>
            </a:r>
          </a:p>
          <a:p>
            <a:pPr latinLnBrk="0"/>
            <a:endParaRPr lang="en-US" dirty="0"/>
          </a:p>
          <a:p>
            <a:pPr latinLnBrk="0"/>
            <a:r>
              <a:rPr lang="en-US" dirty="0" smtClean="0"/>
              <a:t>“Fluorescence </a:t>
            </a:r>
            <a:r>
              <a:rPr lang="en-US" dirty="0"/>
              <a:t>(%FI) is the ability of the organic constituents to produce </a:t>
            </a:r>
            <a:r>
              <a:rPr lang="en-US" dirty="0" err="1"/>
              <a:t>luminancence</a:t>
            </a:r>
            <a:endParaRPr lang="en-US" dirty="0"/>
          </a:p>
          <a:p>
            <a:pPr latinLnBrk="0"/>
            <a:r>
              <a:rPr lang="en-US" dirty="0"/>
              <a:t>(visible light) when irradiated with Blue Light and UV excitation. Fluorescence is</a:t>
            </a:r>
          </a:p>
          <a:p>
            <a:pPr latinLnBrk="0"/>
            <a:r>
              <a:rPr lang="en-US" dirty="0"/>
              <a:t>visibly intense (bright) in immature, oil prone, kerogens and declines as the organic</a:t>
            </a:r>
          </a:p>
          <a:p>
            <a:pPr latinLnBrk="0"/>
            <a:r>
              <a:rPr lang="en-US" dirty="0"/>
              <a:t>constituents increase in maturity. Fluorescence become difficult to see (visually) when</a:t>
            </a:r>
          </a:p>
          <a:p>
            <a:pPr latinLnBrk="0"/>
            <a:r>
              <a:rPr lang="en-US" dirty="0"/>
              <a:t>the level of thermal maturity progresses to about 1.15 %Ro and is essentially gone</a:t>
            </a:r>
          </a:p>
          <a:p>
            <a:pPr latinLnBrk="0"/>
            <a:r>
              <a:rPr lang="en-US" dirty="0"/>
              <a:t>(or so weak as to appear absent) at a reflectance of 1.35 %Ro (at and/or near the "oil"</a:t>
            </a:r>
          </a:p>
          <a:p>
            <a:pPr latinLnBrk="0"/>
            <a:r>
              <a:rPr lang="en-US" dirty="0"/>
              <a:t>death line</a:t>
            </a:r>
            <a:r>
              <a:rPr lang="en-US" dirty="0" smtClean="0"/>
              <a:t>).”</a:t>
            </a:r>
          </a:p>
          <a:p>
            <a:pPr latinLnBrk="0"/>
            <a:endParaRPr lang="en-US" dirty="0"/>
          </a:p>
          <a:p>
            <a:pPr latinLnBrk="0"/>
            <a:r>
              <a:rPr lang="en-US" i="1" dirty="0"/>
              <a:t>from  </a:t>
            </a:r>
            <a:r>
              <a:rPr lang="en-US" dirty="0"/>
              <a:t>Organic Matter and Thermal Maturity </a:t>
            </a:r>
            <a:r>
              <a:rPr lang="en-US" dirty="0" smtClean="0"/>
              <a:t>Analyses of </a:t>
            </a:r>
            <a:r>
              <a:rPr lang="en-US" dirty="0"/>
              <a:t>the Upper Cretaceous Sediments </a:t>
            </a:r>
            <a:r>
              <a:rPr lang="en-US" dirty="0" smtClean="0"/>
              <a:t>between 3,267 </a:t>
            </a:r>
            <a:r>
              <a:rPr lang="en-US" dirty="0"/>
              <a:t>and 3,365 feet in the 1 </a:t>
            </a:r>
            <a:r>
              <a:rPr lang="en-US" dirty="0" smtClean="0"/>
              <a:t>Alpine Federal </a:t>
            </a:r>
            <a:r>
              <a:rPr lang="en-US" dirty="0"/>
              <a:t>Well, Apache County, Arizona by Karl W. Schwab, ARIZONA GEOLOGICAL </a:t>
            </a:r>
            <a:r>
              <a:rPr lang="en-US" dirty="0" smtClean="0"/>
              <a:t>SURVEY CONTRIBUTED </a:t>
            </a:r>
            <a:r>
              <a:rPr lang="en-US" dirty="0"/>
              <a:t>REPORT </a:t>
            </a:r>
            <a:r>
              <a:rPr lang="en-US" dirty="0" smtClean="0"/>
              <a:t>CR-96-B (1996)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609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301625"/>
            <a:ext cx="4773613" cy="62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6467181"/>
            <a:ext cx="2849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 smtClean="0"/>
              <a:t>Tissot</a:t>
            </a:r>
            <a:r>
              <a:rPr lang="en-US" dirty="0" smtClean="0"/>
              <a:t> and </a:t>
            </a:r>
            <a:r>
              <a:rPr lang="en-US" dirty="0" err="1" smtClean="0"/>
              <a:t>Welte</a:t>
            </a:r>
            <a:r>
              <a:rPr lang="en-US" dirty="0" smtClean="0"/>
              <a:t>, 1984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131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클래식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2279</TotalTime>
  <Words>266</Words>
  <Application>Microsoft Office PowerPoint</Application>
  <PresentationFormat>화면 슬라이드 쇼(4:3)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Geochemistry &amp; Lab</dc:title>
  <dc:creator>user</dc:creator>
  <cp:lastModifiedBy>jyy</cp:lastModifiedBy>
  <cp:revision>95</cp:revision>
  <dcterms:created xsi:type="dcterms:W3CDTF">2012-03-04T11:34:30Z</dcterms:created>
  <dcterms:modified xsi:type="dcterms:W3CDTF">2015-05-21T06:59:41Z</dcterms:modified>
</cp:coreProperties>
</file>