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94" r:id="rId3"/>
    <p:sldId id="295" r:id="rId4"/>
    <p:sldId id="296" r:id="rId5"/>
    <p:sldId id="297" r:id="rId6"/>
    <p:sldId id="298" r:id="rId7"/>
    <p:sldId id="299" r:id="rId8"/>
    <p:sldId id="300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F2018-4212-4B75-A328-D666677A978A}" type="datetimeFigureOut">
              <a:rPr lang="ko-KR" altLang="en-US" smtClean="0"/>
              <a:pPr/>
              <a:t>2015-04-27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Ch.3. </a:t>
            </a:r>
            <a:r>
              <a:rPr lang="ko-KR" altLang="en-US" dirty="0" smtClean="0"/>
              <a:t>지구화학을 위한 열역학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질량 작용의 법칙 </a:t>
            </a:r>
            <a:r>
              <a:rPr lang="en-US" altLang="ko-KR" b="1" dirty="0" smtClean="0"/>
              <a:t>The </a:t>
            </a:r>
            <a:r>
              <a:rPr lang="en-US" altLang="ko-KR" b="1" dirty="0" smtClean="0"/>
              <a:t>Law of Mass Action</a:t>
            </a:r>
          </a:p>
          <a:p>
            <a:pPr lvl="1"/>
            <a:r>
              <a:rPr lang="ko-KR" altLang="en-US" dirty="0" smtClean="0"/>
              <a:t>동적 평형 </a:t>
            </a:r>
            <a:r>
              <a:rPr lang="ko-KR" altLang="en-US" dirty="0" smtClean="0"/>
              <a:t>상태의 용액의 행동을 기술하고 예측하는 수학적 모델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wikipedia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평형을 이루는 용액의 </a:t>
            </a:r>
            <a:r>
              <a:rPr lang="ko-KR" altLang="en-US" dirty="0" err="1" smtClean="0"/>
              <a:t>용존</a:t>
            </a:r>
            <a:r>
              <a:rPr lang="ko-KR" altLang="en-US" dirty="0" smtClean="0"/>
              <a:t> 성분들의 활동도 간의 관계를 기술하는 법칙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ko-KR" altLang="en-US" dirty="0" smtClean="0"/>
              <a:t>아래 반응에 대해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aA</a:t>
            </a:r>
            <a:r>
              <a:rPr lang="en-US" altLang="ko-KR" dirty="0" smtClean="0"/>
              <a:t> + </a:t>
            </a:r>
            <a:r>
              <a:rPr lang="en-US" altLang="ko-KR" dirty="0" err="1" smtClean="0"/>
              <a:t>bB</a:t>
            </a:r>
            <a:r>
              <a:rPr lang="en-US" altLang="ko-KR" dirty="0" smtClean="0"/>
              <a:t> = </a:t>
            </a:r>
            <a:r>
              <a:rPr lang="en-US" altLang="ko-KR" dirty="0" err="1" smtClean="0"/>
              <a:t>cC</a:t>
            </a:r>
            <a:r>
              <a:rPr lang="en-US" altLang="ko-KR" dirty="0" smtClean="0"/>
              <a:t> + </a:t>
            </a:r>
            <a:r>
              <a:rPr lang="en-US" altLang="ko-KR" dirty="0" err="1" smtClean="0"/>
              <a:t>dD</a:t>
            </a:r>
            <a:r>
              <a:rPr lang="en-US" altLang="ko-KR" dirty="0" smtClean="0"/>
              <a:t>          </a:t>
            </a:r>
          </a:p>
          <a:p>
            <a:pPr lvl="1"/>
            <a:r>
              <a:rPr lang="ko-KR" altLang="en-US" dirty="0" smtClean="0"/>
              <a:t>주어진 </a:t>
            </a:r>
            <a:r>
              <a:rPr lang="en-US" altLang="ko-KR" dirty="0"/>
              <a:t>T &amp; </a:t>
            </a:r>
            <a:r>
              <a:rPr lang="en-US" altLang="ko-KR" dirty="0" smtClean="0"/>
              <a:t>P</a:t>
            </a:r>
            <a:r>
              <a:rPr lang="ko-KR" altLang="en-US" dirty="0" smtClean="0"/>
              <a:t>에서 반응의 깁스자유에너지 </a:t>
            </a:r>
            <a:r>
              <a:rPr lang="ko-KR" altLang="en-US" dirty="0" err="1" smtClean="0"/>
              <a:t>변화량은</a:t>
            </a:r>
            <a:endParaRPr lang="en-US" altLang="ko-KR" dirty="0" smtClean="0"/>
          </a:p>
          <a:p>
            <a:pPr lvl="2"/>
            <a:r>
              <a:rPr lang="el-GR" altLang="ko-KR" sz="2000" dirty="0" smtClean="0"/>
              <a:t>Δ</a:t>
            </a:r>
            <a:r>
              <a:rPr lang="en-US" altLang="ko-KR" sz="2000" dirty="0" err="1" smtClean="0"/>
              <a:t>G</a:t>
            </a:r>
            <a:r>
              <a:rPr lang="en-US" altLang="ko-KR" sz="2000" baseline="-25000" dirty="0" err="1" smtClean="0"/>
              <a:t>r</a:t>
            </a:r>
            <a:r>
              <a:rPr lang="en-US" altLang="ko-KR" sz="2000" baseline="30000" dirty="0" err="1" smtClean="0"/>
              <a:t>T,P</a:t>
            </a:r>
            <a:r>
              <a:rPr lang="en-US" altLang="ko-KR" sz="2000" dirty="0" smtClean="0"/>
              <a:t> = </a:t>
            </a:r>
            <a:r>
              <a:rPr lang="el-GR" altLang="ko-KR" sz="2000" dirty="0" smtClean="0"/>
              <a:t>Σ</a:t>
            </a:r>
            <a:r>
              <a:rPr lang="en-US" altLang="ko-KR" sz="2000" baseline="-25000" dirty="0" err="1" smtClean="0"/>
              <a:t>i</a:t>
            </a:r>
            <a:r>
              <a:rPr lang="en-US" altLang="ko-KR" sz="2000" baseline="-25000" dirty="0" smtClean="0"/>
              <a:t>=products</a:t>
            </a:r>
            <a:r>
              <a:rPr lang="el-GR" altLang="ko-KR" sz="2000" dirty="0" smtClean="0"/>
              <a:t> Δ</a:t>
            </a:r>
            <a:r>
              <a:rPr lang="en-US" altLang="ko-KR" sz="2000" dirty="0" err="1" smtClean="0"/>
              <a:t>G</a:t>
            </a:r>
            <a:r>
              <a:rPr lang="en-US" altLang="ko-KR" sz="2000" baseline="-25000" dirty="0" err="1" smtClean="0"/>
              <a:t>f</a:t>
            </a:r>
            <a:r>
              <a:rPr lang="en-US" altLang="ko-KR" sz="2000" baseline="30000" dirty="0" err="1" smtClean="0"/>
              <a:t>T,P</a:t>
            </a:r>
            <a:r>
              <a:rPr lang="en-US" altLang="ko-KR" sz="2000" dirty="0" smtClean="0"/>
              <a:t>(</a:t>
            </a:r>
            <a:r>
              <a:rPr lang="en-US" altLang="ko-KR" sz="2000" dirty="0" err="1" smtClean="0"/>
              <a:t>i</a:t>
            </a:r>
            <a:r>
              <a:rPr lang="en-US" altLang="ko-KR" sz="2000" dirty="0" smtClean="0"/>
              <a:t>) – </a:t>
            </a:r>
            <a:r>
              <a:rPr lang="el-GR" altLang="ko-KR" sz="2000" dirty="0" smtClean="0"/>
              <a:t>Σ</a:t>
            </a:r>
            <a:r>
              <a:rPr lang="en-US" altLang="ko-KR" sz="2000" baseline="-25000" dirty="0" smtClean="0"/>
              <a:t>j=reactants</a:t>
            </a:r>
            <a:r>
              <a:rPr lang="el-GR" altLang="ko-KR" sz="2000" dirty="0" smtClean="0"/>
              <a:t> Δ</a:t>
            </a:r>
            <a:r>
              <a:rPr lang="en-US" altLang="ko-KR" sz="2000" dirty="0" err="1" smtClean="0"/>
              <a:t>G</a:t>
            </a:r>
            <a:r>
              <a:rPr lang="en-US" altLang="ko-KR" sz="2000" baseline="-25000" dirty="0" err="1" smtClean="0"/>
              <a:t>f</a:t>
            </a:r>
            <a:r>
              <a:rPr lang="en-US" altLang="ko-KR" sz="2000" baseline="30000" dirty="0" err="1" smtClean="0"/>
              <a:t>T,P</a:t>
            </a:r>
            <a:r>
              <a:rPr lang="en-US" altLang="ko-KR" sz="2000" dirty="0" err="1" smtClean="0"/>
              <a:t>j</a:t>
            </a:r>
            <a:r>
              <a:rPr lang="en-US" altLang="ko-KR" sz="2000" dirty="0" smtClean="0"/>
              <a:t>) </a:t>
            </a:r>
          </a:p>
          <a:p>
            <a:pPr lvl="2"/>
            <a:r>
              <a:rPr lang="el-GR" altLang="ko-KR" sz="2000" dirty="0" smtClean="0"/>
              <a:t>Δ</a:t>
            </a:r>
            <a:r>
              <a:rPr lang="en-US" altLang="ko-KR" sz="2000" dirty="0" err="1" smtClean="0"/>
              <a:t>G</a:t>
            </a:r>
            <a:r>
              <a:rPr lang="en-US" altLang="ko-KR" sz="2000" baseline="-25000" dirty="0" err="1" smtClean="0"/>
              <a:t>r</a:t>
            </a:r>
            <a:r>
              <a:rPr lang="en-US" altLang="ko-KR" sz="2000" baseline="30000" dirty="0" err="1" smtClean="0"/>
              <a:t>T,P</a:t>
            </a:r>
            <a:r>
              <a:rPr lang="en-US" altLang="ko-KR" sz="2000" dirty="0" smtClean="0"/>
              <a:t> = </a:t>
            </a:r>
            <a:r>
              <a:rPr lang="el-GR" altLang="ko-KR" sz="2000" dirty="0" smtClean="0"/>
              <a:t>Σ</a:t>
            </a:r>
            <a:r>
              <a:rPr lang="en-US" altLang="ko-KR" sz="2000" baseline="-25000" dirty="0" err="1" smtClean="0"/>
              <a:t>i</a:t>
            </a:r>
            <a:r>
              <a:rPr lang="el-GR" altLang="ko-KR" sz="2000" dirty="0" smtClean="0"/>
              <a:t>ν</a:t>
            </a:r>
            <a:r>
              <a:rPr lang="en-US" altLang="ko-KR" sz="2000" baseline="-25000" dirty="0" err="1" smtClean="0"/>
              <a:t>i</a:t>
            </a:r>
            <a:r>
              <a:rPr lang="el-GR" altLang="ko-KR" sz="2000" dirty="0" smtClean="0"/>
              <a:t>Δ</a:t>
            </a:r>
            <a:r>
              <a:rPr lang="en-US" altLang="ko-KR" sz="2000" dirty="0" err="1" smtClean="0"/>
              <a:t>G</a:t>
            </a:r>
            <a:r>
              <a:rPr lang="en-US" altLang="ko-KR" sz="2000" baseline="-25000" dirty="0" err="1" smtClean="0"/>
              <a:t>f</a:t>
            </a:r>
            <a:r>
              <a:rPr lang="en-US" altLang="ko-KR" sz="2000" baseline="30000" dirty="0" err="1" smtClean="0"/>
              <a:t>T,P</a:t>
            </a:r>
            <a:r>
              <a:rPr lang="en-US" altLang="ko-KR" sz="2000" dirty="0" smtClean="0"/>
              <a:t>(</a:t>
            </a:r>
            <a:r>
              <a:rPr lang="en-US" altLang="ko-KR" sz="2000" dirty="0" err="1" smtClean="0"/>
              <a:t>i</a:t>
            </a:r>
            <a:r>
              <a:rPr lang="en-US" altLang="ko-KR" sz="2000" dirty="0" smtClean="0"/>
              <a:t>) =(c</a:t>
            </a:r>
            <a:r>
              <a:rPr lang="el-GR" altLang="ko-KR" sz="2000" dirty="0" smtClean="0"/>
              <a:t>Δ</a:t>
            </a:r>
            <a:r>
              <a:rPr lang="en-US" altLang="ko-KR" sz="2000" dirty="0" err="1" smtClean="0"/>
              <a:t>G</a:t>
            </a:r>
            <a:r>
              <a:rPr lang="en-US" altLang="ko-KR" sz="2000" baseline="-25000" dirty="0" err="1" smtClean="0"/>
              <a:t>f</a:t>
            </a:r>
            <a:r>
              <a:rPr lang="en-US" altLang="ko-KR" sz="2000" baseline="30000" dirty="0" err="1" smtClean="0"/>
              <a:t>T,P</a:t>
            </a:r>
            <a:r>
              <a:rPr lang="en-US" altLang="ko-KR" sz="2000" dirty="0" smtClean="0"/>
              <a:t>(C) + d</a:t>
            </a:r>
            <a:r>
              <a:rPr lang="el-GR" altLang="ko-KR" sz="2000" dirty="0" smtClean="0"/>
              <a:t>Δ</a:t>
            </a:r>
            <a:r>
              <a:rPr lang="en-US" altLang="ko-KR" sz="2000" dirty="0" err="1" smtClean="0"/>
              <a:t>G</a:t>
            </a:r>
            <a:r>
              <a:rPr lang="en-US" altLang="ko-KR" sz="2000" baseline="-25000" dirty="0" err="1" smtClean="0"/>
              <a:t>f</a:t>
            </a:r>
            <a:r>
              <a:rPr lang="en-US" altLang="ko-KR" sz="2000" baseline="30000" dirty="0" err="1" smtClean="0"/>
              <a:t>T,P</a:t>
            </a:r>
            <a:r>
              <a:rPr lang="en-US" altLang="ko-KR" sz="2000" dirty="0" smtClean="0"/>
              <a:t>(D)) - (a</a:t>
            </a:r>
            <a:r>
              <a:rPr lang="el-GR" altLang="ko-KR" sz="2000" dirty="0" smtClean="0"/>
              <a:t>Δ</a:t>
            </a:r>
            <a:r>
              <a:rPr lang="en-US" altLang="ko-KR" sz="2000" dirty="0" err="1" smtClean="0"/>
              <a:t>G</a:t>
            </a:r>
            <a:r>
              <a:rPr lang="en-US" altLang="ko-KR" sz="2000" baseline="-25000" dirty="0" err="1" smtClean="0"/>
              <a:t>f</a:t>
            </a:r>
            <a:r>
              <a:rPr lang="en-US" altLang="ko-KR" sz="2000" baseline="30000" dirty="0" err="1" smtClean="0"/>
              <a:t>T,P</a:t>
            </a:r>
            <a:r>
              <a:rPr lang="en-US" altLang="ko-KR" sz="2000" dirty="0" smtClean="0"/>
              <a:t>(A) + b</a:t>
            </a:r>
            <a:r>
              <a:rPr lang="el-GR" altLang="ko-KR" sz="2000" dirty="0" smtClean="0"/>
              <a:t>Δ</a:t>
            </a:r>
            <a:r>
              <a:rPr lang="en-US" altLang="ko-KR" sz="2000" dirty="0" err="1" smtClean="0"/>
              <a:t>G</a:t>
            </a:r>
            <a:r>
              <a:rPr lang="en-US" altLang="ko-KR" sz="2000" baseline="-25000" dirty="0" err="1" smtClean="0"/>
              <a:t>f</a:t>
            </a:r>
            <a:r>
              <a:rPr lang="en-US" altLang="ko-KR" sz="2000" baseline="30000" dirty="0" err="1" smtClean="0"/>
              <a:t>T,P</a:t>
            </a:r>
            <a:r>
              <a:rPr lang="en-US" altLang="ko-KR" sz="2000" dirty="0" smtClean="0"/>
              <a:t>(B)).		(10)</a:t>
            </a:r>
          </a:p>
          <a:p>
            <a:pPr lvl="1"/>
            <a:r>
              <a:rPr lang="ko-KR" altLang="en-US" dirty="0" smtClean="0"/>
              <a:t>각 </a:t>
            </a:r>
            <a:r>
              <a:rPr lang="ko-KR" altLang="en-US" dirty="0" err="1" smtClean="0"/>
              <a:t>용존</a:t>
            </a:r>
            <a:r>
              <a:rPr lang="ko-KR" altLang="en-US" dirty="0" smtClean="0"/>
              <a:t> 성분들의 깁스자유에너지는 아래와 같이 주어진다</a:t>
            </a:r>
            <a:r>
              <a:rPr lang="en-US" altLang="ko-KR" dirty="0" smtClean="0"/>
              <a:t>:</a:t>
            </a:r>
            <a:endParaRPr lang="en-US" altLang="ko-KR" dirty="0" smtClean="0"/>
          </a:p>
          <a:p>
            <a:pPr lvl="2"/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f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) = 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f</a:t>
            </a:r>
            <a:r>
              <a:rPr lang="en-US" altLang="ko-KR" baseline="30000" dirty="0" err="1" smtClean="0"/>
              <a:t>o,T,P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) + RT </a:t>
            </a:r>
            <a:r>
              <a:rPr lang="en-US" altLang="ko-KR" dirty="0" err="1" smtClean="0"/>
              <a:t>ln</a:t>
            </a:r>
            <a:r>
              <a:rPr lang="en-US" altLang="ko-KR" dirty="0" smtClean="0"/>
              <a:t> X 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 (ideal solution).           (11</a:t>
            </a:r>
            <a:r>
              <a:rPr lang="en-US" altLang="ko-KR" dirty="0" smtClean="0"/>
              <a:t>)</a:t>
            </a:r>
          </a:p>
          <a:p>
            <a:pPr lvl="2"/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f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) = 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f</a:t>
            </a:r>
            <a:r>
              <a:rPr lang="en-US" altLang="ko-KR" baseline="30000" dirty="0" err="1" smtClean="0"/>
              <a:t>o,T,P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) + RT ln a 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 (real solution).           </a:t>
            </a:r>
            <a:r>
              <a:rPr lang="en-US" altLang="ko-KR" dirty="0" smtClean="0"/>
              <a:t>  (</a:t>
            </a:r>
            <a:r>
              <a:rPr lang="en-US" altLang="ko-KR" dirty="0" smtClean="0"/>
              <a:t>12)</a:t>
            </a:r>
          </a:p>
          <a:p>
            <a:pPr lvl="2"/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ko-KR" dirty="0" smtClean="0"/>
              <a:t>(</a:t>
            </a:r>
            <a:r>
              <a:rPr lang="en-US" altLang="ko-KR" dirty="0" smtClean="0"/>
              <a:t>11) &amp; (12</a:t>
            </a:r>
            <a:r>
              <a:rPr lang="en-US" altLang="ko-KR" dirty="0" smtClean="0"/>
              <a:t>) </a:t>
            </a:r>
            <a:r>
              <a:rPr lang="ko-KR" altLang="en-US" dirty="0" smtClean="0"/>
              <a:t>식을 </a:t>
            </a:r>
            <a:r>
              <a:rPr lang="en-US" altLang="ko-KR" dirty="0" smtClean="0"/>
              <a:t>(</a:t>
            </a:r>
            <a:r>
              <a:rPr lang="en-US" altLang="ko-KR" dirty="0" smtClean="0"/>
              <a:t>10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대입</a:t>
            </a:r>
            <a:r>
              <a:rPr lang="en-US" altLang="ko-KR" dirty="0" smtClean="0"/>
              <a:t>   </a:t>
            </a:r>
          </a:p>
          <a:p>
            <a:pPr lvl="2"/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 = </a:t>
            </a:r>
            <a:r>
              <a:rPr lang="el-GR" altLang="ko-KR" dirty="0" smtClean="0"/>
              <a:t>Σ</a:t>
            </a:r>
            <a:r>
              <a:rPr lang="en-US" altLang="ko-KR" baseline="-25000" dirty="0" err="1" smtClean="0"/>
              <a:t>i</a:t>
            </a:r>
            <a:r>
              <a:rPr lang="el-GR" altLang="ko-KR" dirty="0" smtClean="0"/>
              <a:t>ν</a:t>
            </a:r>
            <a:r>
              <a:rPr lang="en-US" altLang="ko-KR" baseline="-25000" dirty="0" err="1" smtClean="0"/>
              <a:t>i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f</a:t>
            </a:r>
            <a:r>
              <a:rPr lang="en-US" altLang="ko-KR" baseline="30000" dirty="0" err="1" smtClean="0"/>
              <a:t>o,T,P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) +RT</a:t>
            </a:r>
            <a:r>
              <a:rPr lang="el-GR" altLang="ko-KR" dirty="0" smtClean="0"/>
              <a:t>Σ</a:t>
            </a:r>
            <a:r>
              <a:rPr lang="en-US" altLang="ko-KR" baseline="-25000" dirty="0" err="1" smtClean="0"/>
              <a:t>i</a:t>
            </a:r>
            <a:r>
              <a:rPr lang="el-GR" altLang="ko-KR" dirty="0" smtClean="0"/>
              <a:t>ν</a:t>
            </a:r>
            <a:r>
              <a:rPr lang="en-US" altLang="ko-KR" baseline="-25000" dirty="0" err="1" smtClean="0"/>
              <a:t>i</a:t>
            </a:r>
            <a:r>
              <a:rPr lang="en-US" altLang="ko-KR" dirty="0" err="1" smtClean="0"/>
              <a:t>ln</a:t>
            </a:r>
            <a:r>
              <a:rPr lang="en-US" altLang="ko-KR" dirty="0" smtClean="0"/>
              <a:t> a 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.           (13)</a:t>
            </a:r>
          </a:p>
          <a:p>
            <a:pPr lvl="1"/>
            <a:r>
              <a:rPr lang="ko-KR" altLang="en-US" dirty="0" smtClean="0"/>
              <a:t>평형일 때 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 = 0. </a:t>
            </a:r>
            <a:r>
              <a:rPr lang="ko-KR" altLang="en-US" dirty="0" smtClean="0"/>
              <a:t>그러므로</a:t>
            </a:r>
            <a:r>
              <a:rPr lang="en-US" altLang="ko-KR" dirty="0" smtClean="0"/>
              <a:t>,</a:t>
            </a:r>
            <a:endParaRPr lang="en-US" altLang="ko-KR" dirty="0" smtClean="0"/>
          </a:p>
          <a:p>
            <a:pPr lvl="2"/>
            <a:r>
              <a:rPr lang="el-GR" altLang="ko-KR" dirty="0" smtClean="0"/>
              <a:t>0 = Σ</a:t>
            </a:r>
            <a:r>
              <a:rPr lang="en-US" altLang="ko-KR" baseline="-25000" dirty="0" err="1" smtClean="0"/>
              <a:t>i</a:t>
            </a:r>
            <a:r>
              <a:rPr lang="el-GR" altLang="ko-KR" dirty="0" smtClean="0"/>
              <a:t>ν</a:t>
            </a:r>
            <a:r>
              <a:rPr lang="en-US" altLang="ko-KR" baseline="-25000" dirty="0" err="1" smtClean="0"/>
              <a:t>i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f</a:t>
            </a:r>
            <a:r>
              <a:rPr lang="en-US" altLang="ko-KR" baseline="30000" dirty="0" err="1" smtClean="0"/>
              <a:t>o,T,P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) +RT</a:t>
            </a:r>
            <a:r>
              <a:rPr lang="el-GR" altLang="ko-KR" dirty="0" smtClean="0"/>
              <a:t>Σ</a:t>
            </a:r>
            <a:r>
              <a:rPr lang="en-US" altLang="ko-KR" baseline="-25000" dirty="0" err="1" smtClean="0"/>
              <a:t>i</a:t>
            </a:r>
            <a:r>
              <a:rPr lang="el-GR" altLang="ko-KR" dirty="0" smtClean="0"/>
              <a:t>ν</a:t>
            </a:r>
            <a:r>
              <a:rPr lang="en-US" altLang="ko-KR" baseline="-25000" dirty="0" err="1" smtClean="0"/>
              <a:t>i</a:t>
            </a:r>
            <a:r>
              <a:rPr lang="en-US" altLang="ko-KR" dirty="0" err="1" smtClean="0"/>
              <a:t>ln</a:t>
            </a:r>
            <a:r>
              <a:rPr lang="en-US" altLang="ko-KR" dirty="0" smtClean="0"/>
              <a:t> a 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o,T,P</a:t>
            </a:r>
            <a:r>
              <a:rPr lang="en-US" altLang="ko-KR" dirty="0" smtClean="0"/>
              <a:t> = - RT </a:t>
            </a:r>
            <a:r>
              <a:rPr lang="en-US" altLang="ko-KR" dirty="0" err="1" smtClean="0"/>
              <a:t>ln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K</a:t>
            </a:r>
            <a:r>
              <a:rPr lang="en-US" altLang="ko-KR" baseline="-25000" dirty="0" err="1" smtClean="0"/>
              <a:t>eq</a:t>
            </a:r>
            <a:r>
              <a:rPr lang="en-US" altLang="ko-KR" dirty="0" smtClean="0"/>
              <a:t>           (14)</a:t>
            </a:r>
          </a:p>
          <a:p>
            <a:pPr lvl="2"/>
            <a:r>
              <a:rPr lang="ko-KR" altLang="en-US" dirty="0" smtClean="0"/>
              <a:t>즉</a:t>
            </a:r>
            <a:r>
              <a:rPr lang="en-US" altLang="ko-KR" dirty="0" smtClean="0"/>
              <a:t>,</a:t>
            </a:r>
            <a:endParaRPr lang="en-US" altLang="ko-KR" dirty="0" smtClean="0"/>
          </a:p>
          <a:p>
            <a:pPr lvl="2"/>
            <a:r>
              <a:rPr lang="en-US" altLang="ko-KR" sz="3200" dirty="0" err="1" smtClean="0"/>
              <a:t>K</a:t>
            </a:r>
            <a:r>
              <a:rPr lang="en-US" altLang="ko-KR" sz="3200" baseline="-25000" dirty="0" err="1" smtClean="0"/>
              <a:t>eq</a:t>
            </a:r>
            <a:r>
              <a:rPr lang="en-US" altLang="ko-KR" sz="3200" dirty="0" smtClean="0"/>
              <a:t> = EXP(-</a:t>
            </a:r>
            <a:r>
              <a:rPr lang="el-GR" altLang="ko-KR" sz="3200" dirty="0" smtClean="0"/>
              <a:t> Δ</a:t>
            </a:r>
            <a:r>
              <a:rPr lang="en-US" altLang="ko-KR" sz="3200" dirty="0" err="1" smtClean="0"/>
              <a:t>G</a:t>
            </a:r>
            <a:r>
              <a:rPr lang="en-US" altLang="ko-KR" sz="3200" baseline="-25000" dirty="0" err="1" smtClean="0"/>
              <a:t>r</a:t>
            </a:r>
            <a:r>
              <a:rPr lang="en-US" altLang="ko-KR" sz="3200" baseline="30000" dirty="0" err="1" smtClean="0"/>
              <a:t>o,T,P</a:t>
            </a:r>
            <a:r>
              <a:rPr lang="en-US" altLang="ko-KR" sz="3200" dirty="0" smtClean="0"/>
              <a:t> / RT )		(15)</a:t>
            </a:r>
          </a:p>
          <a:p>
            <a:pPr lvl="2"/>
            <a:endParaRPr lang="en-US" altLang="ko-KR" dirty="0" smtClean="0"/>
          </a:p>
        </p:txBody>
      </p:sp>
      <p:sp>
        <p:nvSpPr>
          <p:cNvPr id="3" name="직사각형 2"/>
          <p:cNvSpPr/>
          <p:nvPr/>
        </p:nvSpPr>
        <p:spPr>
          <a:xfrm>
            <a:off x="1475656" y="4581128"/>
            <a:ext cx="4320480" cy="5040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Ch.3.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임의의 </a:t>
            </a:r>
            <a:r>
              <a:rPr lang="en-US" altLang="ko-KR" b="1" dirty="0" smtClean="0"/>
              <a:t>T </a:t>
            </a:r>
            <a:r>
              <a:rPr lang="en-US" altLang="ko-KR" b="1" dirty="0" smtClean="0"/>
              <a:t>&amp; </a:t>
            </a:r>
            <a:r>
              <a:rPr lang="en-US" altLang="ko-KR" b="1" dirty="0" smtClean="0"/>
              <a:t>P </a:t>
            </a:r>
            <a:r>
              <a:rPr lang="ko-KR" altLang="en-US" b="1" dirty="0" smtClean="0"/>
              <a:t>에서의 깁스자유에너지 계산</a:t>
            </a:r>
            <a:endParaRPr lang="en-US" altLang="ko-KR" b="1" dirty="0" smtClean="0"/>
          </a:p>
          <a:p>
            <a:pPr lvl="1"/>
            <a:r>
              <a:rPr lang="ko-KR" altLang="en-US" dirty="0" smtClean="0"/>
              <a:t>깁스자유에너지의 정의</a:t>
            </a:r>
            <a:r>
              <a:rPr lang="en-US" altLang="ko-KR" dirty="0" smtClean="0"/>
              <a:t>:</a:t>
            </a:r>
            <a:r>
              <a:rPr lang="en-US" altLang="ko-KR" dirty="0" smtClean="0"/>
              <a:t> G=H-TS,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주어진</a:t>
            </a:r>
            <a:r>
              <a:rPr lang="en-US" altLang="ko-KR" dirty="0" smtClean="0"/>
              <a:t> </a:t>
            </a:r>
            <a:r>
              <a:rPr lang="en-US" altLang="ko-KR" dirty="0" smtClean="0"/>
              <a:t>T &amp; </a:t>
            </a:r>
            <a:r>
              <a:rPr lang="en-US" altLang="ko-KR" dirty="0" smtClean="0"/>
              <a:t>P</a:t>
            </a:r>
            <a:r>
              <a:rPr lang="ko-KR" altLang="en-US" dirty="0" smtClean="0"/>
              <a:t>에서</a:t>
            </a:r>
            <a:r>
              <a:rPr lang="en-US" altLang="ko-KR" dirty="0" smtClean="0"/>
              <a:t>, </a:t>
            </a:r>
            <a:endParaRPr lang="en-US" altLang="ko-KR" dirty="0" smtClean="0"/>
          </a:p>
          <a:p>
            <a:pPr lvl="2"/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 = 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H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 - T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S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T,P</a:t>
            </a:r>
            <a:endParaRPr lang="en-US" altLang="ko-KR" baseline="30000" dirty="0" smtClean="0"/>
          </a:p>
          <a:p>
            <a:pPr lvl="1"/>
            <a:r>
              <a:rPr lang="en-US" altLang="ko-KR" dirty="0" smtClean="0"/>
              <a:t>T</a:t>
            </a:r>
            <a:r>
              <a:rPr lang="en-US" altLang="ko-KR" dirty="0" smtClean="0"/>
              <a:t>’ &amp; P</a:t>
            </a:r>
            <a:r>
              <a:rPr lang="en-US" altLang="ko-KR" dirty="0" smtClean="0"/>
              <a:t>’? </a:t>
            </a:r>
            <a:r>
              <a:rPr lang="el-GR" altLang="ko-KR" dirty="0" smtClean="0"/>
              <a:t>Δ</a:t>
            </a:r>
            <a:r>
              <a:rPr lang="en-US" altLang="ko-KR" dirty="0" smtClean="0"/>
              <a:t>G</a:t>
            </a:r>
            <a:r>
              <a:rPr lang="en-US" altLang="ko-KR" dirty="0" smtClean="0"/>
              <a:t>?</a:t>
            </a:r>
          </a:p>
          <a:p>
            <a:pPr lvl="2"/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T',P</a:t>
            </a:r>
            <a:r>
              <a:rPr lang="en-US" altLang="ko-KR" dirty="0" smtClean="0"/>
              <a:t> = 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H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T',P</a:t>
            </a:r>
            <a:r>
              <a:rPr lang="en-US" altLang="ko-KR" dirty="0" smtClean="0"/>
              <a:t> - T'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S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T',P</a:t>
            </a:r>
            <a:r>
              <a:rPr lang="en-US" altLang="ko-KR" dirty="0" smtClean="0"/>
              <a:t>.           (16)</a:t>
            </a:r>
          </a:p>
          <a:p>
            <a:pPr lvl="1"/>
            <a:r>
              <a:rPr lang="en-US" altLang="ko-KR" dirty="0" smtClean="0"/>
              <a:t> </a:t>
            </a:r>
            <a:r>
              <a:rPr lang="ko-KR" altLang="en-US" dirty="0" smtClean="0"/>
              <a:t>공식 </a:t>
            </a:r>
            <a:r>
              <a:rPr lang="en-US" altLang="ko-KR" dirty="0" smtClean="0"/>
              <a:t>(</a:t>
            </a:r>
            <a:r>
              <a:rPr lang="en-US" altLang="ko-KR" dirty="0" smtClean="0"/>
              <a:t>7) &amp; (9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</a:t>
            </a:r>
            <a:r>
              <a:rPr lang="en-US" altLang="ko-KR" dirty="0" smtClean="0"/>
              <a:t> (</a:t>
            </a:r>
            <a:r>
              <a:rPr lang="en-US" altLang="ko-KR" dirty="0" smtClean="0"/>
              <a:t>16</a:t>
            </a:r>
            <a:r>
              <a:rPr lang="en-US" altLang="ko-KR" dirty="0" smtClean="0"/>
              <a:t>)</a:t>
            </a:r>
            <a:r>
              <a:rPr lang="ko-KR" altLang="en-US" dirty="0" smtClean="0"/>
              <a:t>식에 대입</a:t>
            </a:r>
            <a:r>
              <a:rPr lang="en-US" altLang="ko-KR" dirty="0" smtClean="0"/>
              <a:t>,</a:t>
            </a:r>
            <a:endParaRPr lang="en-US" altLang="ko-KR" dirty="0" smtClean="0"/>
          </a:p>
          <a:p>
            <a:pPr lvl="2"/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T',P</a:t>
            </a:r>
            <a:r>
              <a:rPr lang="en-US" altLang="ko-KR" dirty="0" smtClean="0"/>
              <a:t> = 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H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 - T'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S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T,P</a:t>
            </a:r>
            <a:r>
              <a:rPr lang="en-US" altLang="ko-KR" dirty="0" smtClean="0"/>
              <a:t> + ∫</a:t>
            </a:r>
            <a:r>
              <a:rPr lang="en-US" altLang="ko-KR" baseline="-25000" dirty="0" smtClean="0"/>
              <a:t>T</a:t>
            </a:r>
            <a:r>
              <a:rPr lang="en-US" altLang="ko-KR" baseline="30000" dirty="0" smtClean="0"/>
              <a:t>T'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c</a:t>
            </a:r>
            <a:r>
              <a:rPr lang="en-US" altLang="ko-KR" baseline="-25000" dirty="0" err="1" smtClean="0"/>
              <a:t>p</a:t>
            </a:r>
            <a:r>
              <a:rPr lang="en-US" altLang="ko-KR" dirty="0" err="1" smtClean="0"/>
              <a:t>dT</a:t>
            </a:r>
            <a:r>
              <a:rPr lang="en-US" altLang="ko-KR" dirty="0" smtClean="0"/>
              <a:t> - T'∫</a:t>
            </a:r>
            <a:r>
              <a:rPr lang="en-US" altLang="ko-KR" baseline="-25000" dirty="0" smtClean="0"/>
              <a:t>T</a:t>
            </a:r>
            <a:r>
              <a:rPr lang="en-US" altLang="ko-KR" baseline="30000" dirty="0" smtClean="0"/>
              <a:t>T'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c</a:t>
            </a:r>
            <a:r>
              <a:rPr lang="en-US" altLang="ko-KR" baseline="-25000" dirty="0" err="1" smtClean="0"/>
              <a:t>p</a:t>
            </a:r>
            <a:r>
              <a:rPr lang="en-US" altLang="ko-KR" dirty="0" err="1" smtClean="0"/>
              <a:t>dT</a:t>
            </a:r>
            <a:r>
              <a:rPr lang="en-US" altLang="ko-KR" dirty="0" smtClean="0"/>
              <a:t>/T (17)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ko-KR" dirty="0" err="1" smtClean="0"/>
              <a:t>dG</a:t>
            </a:r>
            <a:r>
              <a:rPr lang="en-US" altLang="ko-KR" dirty="0" smtClean="0"/>
              <a:t>=</a:t>
            </a:r>
            <a:r>
              <a:rPr lang="en-US" altLang="ko-KR" dirty="0" err="1" smtClean="0"/>
              <a:t>VdP</a:t>
            </a:r>
            <a:r>
              <a:rPr lang="en-US" altLang="ko-KR" dirty="0" smtClean="0"/>
              <a:t> –</a:t>
            </a:r>
            <a:r>
              <a:rPr lang="en-US" altLang="ko-KR" dirty="0" err="1" smtClean="0"/>
              <a:t>SdT</a:t>
            </a:r>
            <a:r>
              <a:rPr lang="en-US" altLang="ko-KR" dirty="0" smtClean="0"/>
              <a:t> </a:t>
            </a:r>
            <a:r>
              <a:rPr lang="ko-KR" altLang="en-US" dirty="0" smtClean="0"/>
              <a:t>으로부터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만일</a:t>
            </a:r>
            <a:r>
              <a:rPr lang="en-US" altLang="ko-KR" dirty="0" smtClean="0"/>
              <a:t> </a:t>
            </a:r>
            <a:r>
              <a:rPr lang="en-US" altLang="ko-KR" dirty="0" smtClean="0"/>
              <a:t>T=const, </a:t>
            </a:r>
            <a:r>
              <a:rPr lang="en-US" altLang="ko-KR" dirty="0" err="1" smtClean="0"/>
              <a:t>dG</a:t>
            </a:r>
            <a:r>
              <a:rPr lang="en-US" altLang="ko-KR" dirty="0" smtClean="0"/>
              <a:t>=</a:t>
            </a:r>
            <a:r>
              <a:rPr lang="en-US" altLang="ko-KR" dirty="0" err="1" smtClean="0"/>
              <a:t>VdP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즉</a:t>
            </a:r>
            <a:r>
              <a:rPr lang="en-US" altLang="ko-KR" dirty="0" smtClean="0"/>
              <a:t>, </a:t>
            </a:r>
            <a:r>
              <a:rPr lang="en-US" altLang="ko-KR" dirty="0" smtClean="0"/>
              <a:t>d(</a:t>
            </a:r>
            <a:r>
              <a:rPr lang="en-US" altLang="ko-KR" dirty="0" smtClean="0">
                <a:latin typeface="Symbol" pitchFamily="18" charset="2"/>
              </a:rPr>
              <a:t>D</a:t>
            </a:r>
            <a:r>
              <a:rPr lang="en-US" altLang="ko-KR" dirty="0" smtClean="0"/>
              <a:t>G) = (</a:t>
            </a:r>
            <a:r>
              <a:rPr lang="en-US" altLang="ko-KR" dirty="0" smtClean="0">
                <a:latin typeface="Symbol" pitchFamily="18" charset="2"/>
              </a:rPr>
              <a:t>D</a:t>
            </a:r>
            <a:r>
              <a:rPr lang="en-US" altLang="ko-KR" dirty="0" smtClean="0"/>
              <a:t>V)</a:t>
            </a:r>
            <a:r>
              <a:rPr lang="en-US" altLang="ko-KR" dirty="0" err="1" smtClean="0"/>
              <a:t>dP</a:t>
            </a:r>
            <a:r>
              <a:rPr lang="en-US" altLang="ko-KR" dirty="0" smtClean="0"/>
              <a:t>  </a:t>
            </a:r>
          </a:p>
          <a:p>
            <a:pPr lvl="2"/>
            <a:r>
              <a:rPr lang="ko-KR" altLang="en-US" dirty="0" smtClean="0"/>
              <a:t>양변을 적분하면</a:t>
            </a:r>
            <a:endParaRPr lang="en-US" altLang="ko-KR" dirty="0" smtClean="0"/>
          </a:p>
          <a:p>
            <a:pPr lvl="2"/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T',P</a:t>
            </a:r>
            <a:r>
              <a:rPr lang="en-US" altLang="ko-KR" baseline="30000" dirty="0" smtClean="0"/>
              <a:t>'</a:t>
            </a:r>
            <a:r>
              <a:rPr lang="en-US" altLang="ko-KR" dirty="0" smtClean="0"/>
              <a:t> = 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G</a:t>
            </a:r>
            <a:r>
              <a:rPr lang="en-US" altLang="ko-KR" baseline="-25000" dirty="0" err="1" smtClean="0"/>
              <a:t>r</a:t>
            </a:r>
            <a:r>
              <a:rPr lang="en-US" altLang="ko-KR" baseline="30000" dirty="0" err="1" smtClean="0"/>
              <a:t>T',P</a:t>
            </a:r>
            <a:r>
              <a:rPr lang="en-US" altLang="ko-KR" baseline="30000" dirty="0" smtClean="0"/>
              <a:t> </a:t>
            </a:r>
            <a:r>
              <a:rPr lang="en-US" altLang="ko-KR" dirty="0" smtClean="0"/>
              <a:t>+ ∫</a:t>
            </a:r>
            <a:r>
              <a:rPr lang="en-US" altLang="ko-KR" baseline="-25000" dirty="0" smtClean="0"/>
              <a:t>P</a:t>
            </a:r>
            <a:r>
              <a:rPr lang="en-US" altLang="ko-KR" baseline="30000" dirty="0" smtClean="0"/>
              <a:t>P'</a:t>
            </a:r>
            <a:r>
              <a:rPr lang="el-GR" altLang="ko-KR" dirty="0" smtClean="0"/>
              <a:t>Δ</a:t>
            </a:r>
            <a:r>
              <a:rPr lang="en-US" altLang="ko-KR" dirty="0" err="1" smtClean="0"/>
              <a:t>V</a:t>
            </a:r>
            <a:r>
              <a:rPr lang="en-US" altLang="ko-KR" baseline="-25000" dirty="0" err="1" smtClean="0"/>
              <a:t>r</a:t>
            </a:r>
            <a:r>
              <a:rPr lang="en-US" altLang="ko-KR" dirty="0" err="1" smtClean="0"/>
              <a:t>dP</a:t>
            </a:r>
            <a:r>
              <a:rPr lang="en-US" altLang="ko-KR" dirty="0" smtClean="0"/>
              <a:t>         (18)</a:t>
            </a:r>
          </a:p>
          <a:p>
            <a:pPr lvl="1"/>
            <a:r>
              <a:rPr lang="en-US" altLang="ko-KR" dirty="0" smtClean="0"/>
              <a:t>(</a:t>
            </a:r>
            <a:r>
              <a:rPr lang="en-US" altLang="ko-KR" dirty="0" smtClean="0"/>
              <a:t>17) &amp; (18</a:t>
            </a:r>
            <a:r>
              <a:rPr lang="en-US" altLang="ko-KR" dirty="0" smtClean="0"/>
              <a:t>) </a:t>
            </a:r>
            <a:r>
              <a:rPr lang="ko-KR" altLang="en-US" dirty="0" smtClean="0"/>
              <a:t>식으로부터</a:t>
            </a:r>
            <a:endParaRPr lang="en-US" altLang="ko-KR" dirty="0" smtClean="0"/>
          </a:p>
          <a:p>
            <a:pPr lvl="2"/>
            <a:r>
              <a:rPr lang="el-GR" altLang="ko-KR" sz="3200" dirty="0" smtClean="0"/>
              <a:t>Δ</a:t>
            </a:r>
            <a:r>
              <a:rPr lang="en-US" altLang="ko-KR" sz="3200" dirty="0" err="1" smtClean="0"/>
              <a:t>G</a:t>
            </a:r>
            <a:r>
              <a:rPr lang="en-US" altLang="ko-KR" sz="3200" baseline="-25000" dirty="0" err="1" smtClean="0"/>
              <a:t>r</a:t>
            </a:r>
            <a:r>
              <a:rPr lang="en-US" altLang="ko-KR" sz="3200" baseline="30000" dirty="0" err="1" smtClean="0"/>
              <a:t>T',P</a:t>
            </a:r>
            <a:r>
              <a:rPr lang="en-US" altLang="ko-KR" sz="3200" baseline="30000" dirty="0" smtClean="0"/>
              <a:t>'</a:t>
            </a:r>
            <a:r>
              <a:rPr lang="en-US" altLang="ko-KR" sz="3200" dirty="0" smtClean="0"/>
              <a:t> = </a:t>
            </a:r>
            <a:r>
              <a:rPr lang="el-GR" altLang="ko-KR" sz="3200" dirty="0" smtClean="0"/>
              <a:t>Δ</a:t>
            </a:r>
            <a:r>
              <a:rPr lang="en-US" altLang="ko-KR" sz="3200" dirty="0" err="1" smtClean="0"/>
              <a:t>H</a:t>
            </a:r>
            <a:r>
              <a:rPr lang="en-US" altLang="ko-KR" sz="3200" baseline="-25000" dirty="0" err="1" smtClean="0"/>
              <a:t>r</a:t>
            </a:r>
            <a:r>
              <a:rPr lang="en-US" altLang="ko-KR" sz="3200" baseline="30000" dirty="0" err="1" smtClean="0"/>
              <a:t>T,P</a:t>
            </a:r>
            <a:r>
              <a:rPr lang="en-US" altLang="ko-KR" sz="3200" dirty="0" smtClean="0"/>
              <a:t> - T'</a:t>
            </a:r>
            <a:r>
              <a:rPr lang="el-GR" altLang="ko-KR" sz="3200" dirty="0" smtClean="0"/>
              <a:t>Δ</a:t>
            </a:r>
            <a:r>
              <a:rPr lang="en-US" altLang="ko-KR" sz="3200" dirty="0" err="1" smtClean="0"/>
              <a:t>S</a:t>
            </a:r>
            <a:r>
              <a:rPr lang="en-US" altLang="ko-KR" sz="3200" baseline="-25000" dirty="0" err="1" smtClean="0"/>
              <a:t>r</a:t>
            </a:r>
            <a:r>
              <a:rPr lang="en-US" altLang="ko-KR" sz="3200" baseline="30000" dirty="0" err="1" smtClean="0"/>
              <a:t>T,P</a:t>
            </a:r>
            <a:r>
              <a:rPr lang="en-US" altLang="ko-KR" sz="3200" dirty="0" smtClean="0"/>
              <a:t> + ∫</a:t>
            </a:r>
            <a:r>
              <a:rPr lang="en-US" altLang="ko-KR" sz="3200" baseline="-25000" dirty="0" smtClean="0"/>
              <a:t>T</a:t>
            </a:r>
            <a:r>
              <a:rPr lang="en-US" altLang="ko-KR" sz="3200" baseline="30000" dirty="0" smtClean="0"/>
              <a:t>T'</a:t>
            </a:r>
            <a:r>
              <a:rPr lang="el-GR" altLang="ko-KR" sz="3200" dirty="0" smtClean="0"/>
              <a:t>Δ</a:t>
            </a:r>
            <a:r>
              <a:rPr lang="en-US" altLang="ko-KR" sz="3200" dirty="0" err="1" smtClean="0"/>
              <a:t>c</a:t>
            </a:r>
            <a:r>
              <a:rPr lang="en-US" altLang="ko-KR" sz="3200" baseline="-25000" dirty="0" err="1" smtClean="0"/>
              <a:t>p</a:t>
            </a:r>
            <a:r>
              <a:rPr lang="en-US" altLang="ko-KR" sz="3200" dirty="0" err="1" smtClean="0"/>
              <a:t>dT</a:t>
            </a:r>
            <a:r>
              <a:rPr lang="en-US" altLang="ko-KR" sz="3200" dirty="0" smtClean="0"/>
              <a:t> - T'∫</a:t>
            </a:r>
            <a:r>
              <a:rPr lang="en-US" altLang="ko-KR" sz="3200" baseline="-25000" dirty="0" smtClean="0"/>
              <a:t>T</a:t>
            </a:r>
            <a:r>
              <a:rPr lang="en-US" altLang="ko-KR" sz="3200" baseline="30000" dirty="0" smtClean="0"/>
              <a:t>T'</a:t>
            </a:r>
            <a:r>
              <a:rPr lang="el-GR" altLang="ko-KR" sz="3200" dirty="0" smtClean="0"/>
              <a:t>Δ</a:t>
            </a:r>
            <a:r>
              <a:rPr lang="en-US" altLang="ko-KR" sz="3200" dirty="0" err="1" smtClean="0"/>
              <a:t>c</a:t>
            </a:r>
            <a:r>
              <a:rPr lang="en-US" altLang="ko-KR" sz="3200" baseline="-25000" dirty="0" err="1" smtClean="0"/>
              <a:t>p</a:t>
            </a:r>
            <a:r>
              <a:rPr lang="en-US" altLang="ko-KR" sz="3200" dirty="0" err="1" smtClean="0"/>
              <a:t>dT</a:t>
            </a:r>
            <a:r>
              <a:rPr lang="en-US" altLang="ko-KR" sz="3200" dirty="0" smtClean="0"/>
              <a:t>/T + ∫</a:t>
            </a:r>
            <a:r>
              <a:rPr lang="en-US" altLang="ko-KR" sz="3200" baseline="-25000" dirty="0" smtClean="0"/>
              <a:t>P</a:t>
            </a:r>
            <a:r>
              <a:rPr lang="en-US" altLang="ko-KR" sz="3200" baseline="30000" dirty="0" smtClean="0"/>
              <a:t>P'</a:t>
            </a:r>
            <a:r>
              <a:rPr lang="el-GR" altLang="ko-KR" sz="3200" dirty="0" smtClean="0"/>
              <a:t>Δ</a:t>
            </a:r>
            <a:r>
              <a:rPr lang="en-US" altLang="ko-KR" sz="3200" dirty="0" err="1" smtClean="0"/>
              <a:t>V</a:t>
            </a:r>
            <a:r>
              <a:rPr lang="en-US" altLang="ko-KR" sz="3200" baseline="-25000" dirty="0" err="1" smtClean="0"/>
              <a:t>r</a:t>
            </a:r>
            <a:r>
              <a:rPr lang="en-US" altLang="ko-KR" sz="3200" dirty="0" err="1" smtClean="0"/>
              <a:t>dP</a:t>
            </a:r>
            <a:r>
              <a:rPr lang="en-US" altLang="ko-KR" sz="3200" dirty="0" smtClean="0"/>
              <a:t>           (19)</a:t>
            </a:r>
          </a:p>
          <a:p>
            <a:pPr lvl="2"/>
            <a:endParaRPr lang="en-US" altLang="ko-KR" dirty="0" smtClean="0"/>
          </a:p>
        </p:txBody>
      </p:sp>
      <p:sp>
        <p:nvSpPr>
          <p:cNvPr id="3" name="직사각형 2"/>
          <p:cNvSpPr/>
          <p:nvPr/>
        </p:nvSpPr>
        <p:spPr>
          <a:xfrm>
            <a:off x="1475656" y="4581128"/>
            <a:ext cx="6192688" cy="122413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Ch.3.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b="1" dirty="0" err="1" smtClean="0"/>
              <a:t>화학포텐셜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Chemical </a:t>
            </a:r>
            <a:r>
              <a:rPr lang="en-US" altLang="ko-KR" b="1" dirty="0" smtClean="0"/>
              <a:t>Potential (</a:t>
            </a:r>
            <a:r>
              <a:rPr lang="en-US" altLang="ko-KR" b="1" dirty="0" smtClean="0">
                <a:latin typeface="Symbol" pitchFamily="18" charset="2"/>
              </a:rPr>
              <a:t>m</a:t>
            </a:r>
            <a:r>
              <a:rPr lang="en-US" altLang="ko-KR" b="1" dirty="0" smtClean="0"/>
              <a:t>)</a:t>
            </a:r>
          </a:p>
          <a:p>
            <a:pPr lvl="1"/>
            <a:r>
              <a:rPr lang="ko-KR" altLang="en-US" dirty="0" smtClean="0"/>
              <a:t>주어진</a:t>
            </a:r>
            <a:r>
              <a:rPr lang="en-US" altLang="ko-KR" dirty="0" smtClean="0"/>
              <a:t>(</a:t>
            </a:r>
            <a:r>
              <a:rPr lang="ko-KR" altLang="en-US" dirty="0" smtClean="0"/>
              <a:t>일정한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en-US" altLang="ko-KR" dirty="0" smtClean="0"/>
              <a:t>T </a:t>
            </a:r>
            <a:r>
              <a:rPr lang="en-US" altLang="ko-KR" dirty="0" smtClean="0"/>
              <a:t>&amp; </a:t>
            </a:r>
            <a:r>
              <a:rPr lang="en-US" altLang="ko-KR" dirty="0" smtClean="0"/>
              <a:t>P</a:t>
            </a:r>
            <a:r>
              <a:rPr lang="ko-KR" altLang="en-US" dirty="0" smtClean="0"/>
              <a:t>에서의 </a:t>
            </a:r>
            <a:r>
              <a:rPr lang="ko-KR" altLang="en-US" dirty="0" err="1" smtClean="0"/>
              <a:t>몰당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깁스프리에너지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G</a:t>
            </a:r>
            <a:r>
              <a:rPr lang="ko-KR" altLang="en-US" dirty="0" smtClean="0"/>
              <a:t>는 상태함수</a:t>
            </a:r>
            <a:r>
              <a:rPr lang="en-US" altLang="ko-KR" dirty="0" smtClean="0"/>
              <a:t>(state function)</a:t>
            </a:r>
            <a:r>
              <a:rPr lang="ko-KR" altLang="en-US" dirty="0" smtClean="0"/>
              <a:t>이므로 완전 미분가능</a:t>
            </a:r>
            <a:r>
              <a:rPr lang="en-US" altLang="ko-KR" dirty="0" smtClean="0"/>
              <a:t>( </a:t>
            </a:r>
            <a:r>
              <a:rPr lang="en-US" altLang="ko-KR" dirty="0" smtClean="0"/>
              <a:t>perfect </a:t>
            </a:r>
            <a:r>
              <a:rPr lang="en-US" altLang="ko-KR" dirty="0" smtClean="0"/>
              <a:t>differential)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dG</a:t>
            </a:r>
            <a:r>
              <a:rPr lang="en-US" altLang="ko-KR" dirty="0" smtClean="0"/>
              <a:t> = (∂G/∂T)</a:t>
            </a:r>
            <a:r>
              <a:rPr lang="en-US" altLang="ko-KR" baseline="-25000" dirty="0" err="1" smtClean="0"/>
              <a:t>P,n</a:t>
            </a:r>
            <a:r>
              <a:rPr lang="en-US" altLang="ko-KR" dirty="0" err="1" smtClean="0"/>
              <a:t>dT</a:t>
            </a:r>
            <a:r>
              <a:rPr lang="en-US" altLang="ko-KR" dirty="0" smtClean="0"/>
              <a:t> + (∂G/∂P)</a:t>
            </a:r>
            <a:r>
              <a:rPr lang="en-US" altLang="ko-KR" baseline="-25000" dirty="0" err="1" smtClean="0"/>
              <a:t>T,n</a:t>
            </a:r>
            <a:r>
              <a:rPr lang="en-US" altLang="ko-KR" dirty="0" err="1" smtClean="0"/>
              <a:t>dP</a:t>
            </a:r>
            <a:r>
              <a:rPr lang="en-US" altLang="ko-KR" dirty="0" smtClean="0"/>
              <a:t> + 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(∂G/∂</a:t>
            </a:r>
            <a:r>
              <a:rPr lang="en-US" altLang="ko-KR" dirty="0" err="1" smtClean="0"/>
              <a:t>n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)</a:t>
            </a:r>
            <a:r>
              <a:rPr lang="en-US" altLang="ko-KR" baseline="-25000" dirty="0" err="1" smtClean="0"/>
              <a:t>T,P</a:t>
            </a:r>
            <a:r>
              <a:rPr lang="en-US" altLang="ko-KR" dirty="0" err="1" smtClean="0"/>
              <a:t>dn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           (20)</a:t>
            </a:r>
          </a:p>
          <a:p>
            <a:pPr lvl="2"/>
            <a:r>
              <a:rPr lang="en-US" altLang="ko-KR" dirty="0" err="1" smtClean="0"/>
              <a:t>dG</a:t>
            </a:r>
            <a:r>
              <a:rPr lang="en-US" altLang="ko-KR" dirty="0" smtClean="0"/>
              <a:t> = -</a:t>
            </a:r>
            <a:r>
              <a:rPr lang="en-US" altLang="ko-KR" dirty="0" err="1" smtClean="0"/>
              <a:t>SdT</a:t>
            </a:r>
            <a:r>
              <a:rPr lang="en-US" altLang="ko-KR" dirty="0" smtClean="0"/>
              <a:t> + </a:t>
            </a:r>
            <a:r>
              <a:rPr lang="en-US" altLang="ko-KR" dirty="0" err="1" smtClean="0"/>
              <a:t>VdP</a:t>
            </a:r>
            <a:r>
              <a:rPr lang="en-US" altLang="ko-KR" dirty="0" smtClean="0"/>
              <a:t> + </a:t>
            </a:r>
            <a:r>
              <a:rPr lang="el-GR" altLang="ko-KR" dirty="0" smtClean="0"/>
              <a:t>Σ</a:t>
            </a:r>
            <a:r>
              <a:rPr lang="en-US" altLang="ko-KR" baseline="-25000" dirty="0" err="1" smtClean="0"/>
              <a:t>i</a:t>
            </a:r>
            <a:r>
              <a:rPr lang="el-GR" altLang="ko-KR" dirty="0" smtClean="0"/>
              <a:t>μ</a:t>
            </a:r>
            <a:r>
              <a:rPr lang="en-US" altLang="ko-KR" baseline="-25000" dirty="0" err="1" smtClean="0"/>
              <a:t>i</a:t>
            </a:r>
            <a:r>
              <a:rPr lang="en-US" altLang="ko-KR" dirty="0" err="1" smtClean="0"/>
              <a:t>dn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           (21)</a:t>
            </a:r>
            <a:endParaRPr lang="en-US" altLang="ko-KR" baseline="30000" dirty="0" smtClean="0"/>
          </a:p>
          <a:p>
            <a:pPr lvl="1"/>
            <a:r>
              <a:rPr lang="ko-KR" altLang="en-US" dirty="0" smtClean="0"/>
              <a:t>일정한 </a:t>
            </a:r>
            <a:r>
              <a:rPr lang="en-US" altLang="ko-KR" dirty="0" smtClean="0"/>
              <a:t>T </a:t>
            </a:r>
            <a:r>
              <a:rPr lang="en-US" altLang="ko-KR" dirty="0" smtClean="0"/>
              <a:t>&amp; P</a:t>
            </a:r>
          </a:p>
          <a:p>
            <a:pPr lvl="2"/>
            <a:r>
              <a:rPr lang="en-US" altLang="ko-KR" dirty="0" smtClean="0"/>
              <a:t>G = </a:t>
            </a:r>
            <a:r>
              <a:rPr lang="el-GR" altLang="ko-KR" dirty="0" smtClean="0"/>
              <a:t>Σ</a:t>
            </a:r>
            <a:r>
              <a:rPr lang="en-US" altLang="ko-KR" baseline="-25000" dirty="0" err="1" smtClean="0"/>
              <a:t>i</a:t>
            </a:r>
            <a:r>
              <a:rPr lang="el-GR" altLang="ko-KR" dirty="0" smtClean="0"/>
              <a:t>μ</a:t>
            </a:r>
            <a:r>
              <a:rPr lang="en-US" altLang="ko-KR" baseline="-25000" dirty="0" err="1" smtClean="0"/>
              <a:t>i</a:t>
            </a:r>
            <a:r>
              <a:rPr lang="en-US" altLang="ko-KR" dirty="0" err="1" smtClean="0"/>
              <a:t>n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           (22), 	</a:t>
            </a:r>
            <a:r>
              <a:rPr lang="ko-KR" altLang="en-US" dirty="0" smtClean="0"/>
              <a:t>즉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dG</a:t>
            </a:r>
            <a:r>
              <a:rPr lang="en-US" altLang="ko-KR" dirty="0" smtClean="0"/>
              <a:t> </a:t>
            </a:r>
            <a:r>
              <a:rPr lang="en-US" altLang="ko-KR" dirty="0" smtClean="0"/>
              <a:t>= </a:t>
            </a:r>
            <a:r>
              <a:rPr lang="el-GR" altLang="ko-KR" dirty="0" smtClean="0"/>
              <a:t>Σ</a:t>
            </a:r>
            <a:r>
              <a:rPr lang="en-US" altLang="ko-KR" baseline="-25000" dirty="0" smtClean="0"/>
              <a:t>i</a:t>
            </a:r>
            <a:r>
              <a:rPr lang="en-US" altLang="ko-KR" dirty="0" smtClean="0"/>
              <a:t>d</a:t>
            </a:r>
            <a:r>
              <a:rPr lang="el-GR" altLang="ko-KR" dirty="0" smtClean="0"/>
              <a:t>μ</a:t>
            </a:r>
            <a:r>
              <a:rPr lang="en-US" altLang="ko-KR" baseline="-25000" dirty="0" err="1" smtClean="0"/>
              <a:t>i</a:t>
            </a:r>
            <a:r>
              <a:rPr lang="en-US" altLang="ko-KR" dirty="0" err="1" smtClean="0"/>
              <a:t>n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 + </a:t>
            </a:r>
            <a:r>
              <a:rPr lang="el-GR" altLang="ko-KR" dirty="0" smtClean="0"/>
              <a:t>Σ</a:t>
            </a:r>
            <a:r>
              <a:rPr lang="en-US" altLang="ko-KR" baseline="-25000" dirty="0" err="1" smtClean="0"/>
              <a:t>i</a:t>
            </a:r>
            <a:r>
              <a:rPr lang="el-GR" altLang="ko-KR" dirty="0" smtClean="0"/>
              <a:t>μ</a:t>
            </a:r>
            <a:r>
              <a:rPr lang="en-US" altLang="ko-KR" baseline="-25000" dirty="0" err="1" smtClean="0"/>
              <a:t>i</a:t>
            </a:r>
            <a:r>
              <a:rPr lang="en-US" altLang="ko-KR" dirty="0" err="1" smtClean="0"/>
              <a:t>dn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.           (23). </a:t>
            </a:r>
            <a:r>
              <a:rPr lang="en-US" altLang="ko-KR" dirty="0" smtClean="0"/>
              <a:t>   (</a:t>
            </a:r>
            <a:r>
              <a:rPr lang="en-US" altLang="ko-KR" dirty="0" smtClean="0"/>
              <a:t>21) &amp; (22) </a:t>
            </a:r>
            <a:r>
              <a:rPr lang="ko-KR" altLang="en-US" dirty="0" smtClean="0"/>
              <a:t>식으로부터</a:t>
            </a:r>
            <a:endParaRPr lang="en-US" altLang="ko-KR" dirty="0" smtClean="0"/>
          </a:p>
          <a:p>
            <a:pPr lvl="2"/>
            <a:r>
              <a:rPr lang="el-GR" altLang="ko-KR" sz="3200" dirty="0" smtClean="0"/>
              <a:t>Σ</a:t>
            </a:r>
            <a:r>
              <a:rPr lang="en-US" altLang="ko-KR" sz="3200" baseline="-25000" dirty="0" err="1" smtClean="0"/>
              <a:t>i</a:t>
            </a:r>
            <a:r>
              <a:rPr lang="en-US" altLang="ko-KR" sz="3200" dirty="0" err="1" smtClean="0"/>
              <a:t>n</a:t>
            </a:r>
            <a:r>
              <a:rPr lang="en-US" altLang="ko-KR" sz="3200" baseline="-25000" dirty="0" err="1" smtClean="0"/>
              <a:t>i</a:t>
            </a:r>
            <a:r>
              <a:rPr lang="en-US" altLang="ko-KR" sz="3200" dirty="0" err="1" smtClean="0"/>
              <a:t>d</a:t>
            </a:r>
            <a:r>
              <a:rPr lang="el-GR" altLang="ko-KR" sz="3200" dirty="0" smtClean="0"/>
              <a:t>μ</a:t>
            </a:r>
            <a:r>
              <a:rPr lang="en-US" altLang="ko-KR" sz="3200" baseline="-25000" dirty="0" err="1" smtClean="0"/>
              <a:t>i</a:t>
            </a:r>
            <a:r>
              <a:rPr lang="en-US" altLang="ko-KR" sz="3200" dirty="0" smtClean="0"/>
              <a:t> = 0.   (24) : </a:t>
            </a:r>
            <a:r>
              <a:rPr lang="en-US" altLang="ko-KR" u="sng" dirty="0" smtClean="0">
                <a:solidFill>
                  <a:srgbClr val="0070C0"/>
                </a:solidFill>
              </a:rPr>
              <a:t>Gibbs-</a:t>
            </a:r>
            <a:r>
              <a:rPr lang="en-US" altLang="ko-KR" u="sng" dirty="0" err="1" smtClean="0">
                <a:solidFill>
                  <a:srgbClr val="0070C0"/>
                </a:solidFill>
              </a:rPr>
              <a:t>Duhem</a:t>
            </a:r>
            <a:r>
              <a:rPr lang="en-US" altLang="ko-KR" u="sng" dirty="0" smtClean="0">
                <a:solidFill>
                  <a:srgbClr val="0070C0"/>
                </a:solidFill>
              </a:rPr>
              <a:t> equation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1475656" y="5877272"/>
            <a:ext cx="1872208" cy="5040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ko-KR" altLang="en-US" dirty="0" smtClean="0"/>
              <a:t>만일 한 반응이 </a:t>
            </a:r>
            <a:r>
              <a:rPr lang="ko-KR" altLang="en-US" dirty="0" smtClean="0"/>
              <a:t>일정한 온도 압력에서 </a:t>
            </a:r>
            <a:r>
              <a:rPr lang="en-US" altLang="ko-KR" dirty="0"/>
              <a:t>(</a:t>
            </a:r>
            <a:r>
              <a:rPr lang="en-US" altLang="ko-KR" dirty="0" err="1"/>
              <a:t>dT</a:t>
            </a:r>
            <a:r>
              <a:rPr lang="en-US" altLang="ko-KR" dirty="0"/>
              <a:t>=</a:t>
            </a:r>
            <a:r>
              <a:rPr lang="en-US" altLang="ko-KR" dirty="0" err="1"/>
              <a:t>dP</a:t>
            </a:r>
            <a:r>
              <a:rPr lang="en-US" altLang="ko-KR" dirty="0"/>
              <a:t>=0)</a:t>
            </a:r>
            <a:r>
              <a:rPr lang="ko-KR" altLang="en-US" dirty="0" smtClean="0"/>
              <a:t>평형을 이루고 있으면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dG</a:t>
            </a:r>
            <a:r>
              <a:rPr lang="en-US" altLang="ko-KR" dirty="0" smtClean="0"/>
              <a:t>=0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식 </a:t>
            </a:r>
            <a:r>
              <a:rPr lang="en-US" altLang="ko-KR" dirty="0" smtClean="0"/>
              <a:t>(</a:t>
            </a:r>
            <a:r>
              <a:rPr lang="en-US" altLang="ko-KR" dirty="0" smtClean="0"/>
              <a:t>21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로부터</a:t>
            </a:r>
            <a:endParaRPr lang="en-US" altLang="ko-KR" dirty="0" smtClean="0"/>
          </a:p>
          <a:p>
            <a:pPr lvl="2"/>
            <a:r>
              <a:rPr lang="el-GR" altLang="ko-KR" dirty="0" smtClean="0"/>
              <a:t>0 = Σ</a:t>
            </a:r>
            <a:r>
              <a:rPr lang="en-US" altLang="ko-KR" baseline="-25000" dirty="0" err="1" smtClean="0"/>
              <a:t>i</a:t>
            </a:r>
            <a:r>
              <a:rPr lang="el-GR" altLang="ko-KR" dirty="0" smtClean="0"/>
              <a:t>μ</a:t>
            </a:r>
            <a:r>
              <a:rPr lang="en-US" altLang="ko-KR" baseline="-25000" dirty="0" err="1" smtClean="0"/>
              <a:t>i</a:t>
            </a:r>
            <a:r>
              <a:rPr lang="en-US" altLang="ko-KR" dirty="0" err="1" smtClean="0"/>
              <a:t>dn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           (3-40)</a:t>
            </a:r>
          </a:p>
          <a:p>
            <a:pPr lvl="2"/>
            <a:r>
              <a:rPr lang="ko-KR" altLang="en-US" dirty="0" smtClean="0"/>
              <a:t>이는  </a:t>
            </a:r>
            <a:endParaRPr lang="en-US" altLang="ko-KR" dirty="0" smtClean="0"/>
          </a:p>
          <a:p>
            <a:pPr lvl="2"/>
            <a:r>
              <a:rPr lang="el-GR" altLang="ko-KR" dirty="0" smtClean="0"/>
              <a:t>μ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(1) = </a:t>
            </a:r>
            <a:r>
              <a:rPr lang="el-GR" altLang="ko-KR" dirty="0" smtClean="0"/>
              <a:t>μ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(2) = </a:t>
            </a:r>
            <a:r>
              <a:rPr lang="el-GR" altLang="ko-KR" dirty="0" smtClean="0"/>
              <a:t>μ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(3) = ........ </a:t>
            </a:r>
            <a:r>
              <a:rPr lang="el-GR" altLang="ko-KR" dirty="0" smtClean="0"/>
              <a:t>μ</a:t>
            </a:r>
            <a:r>
              <a:rPr lang="en-US" altLang="ko-KR" baseline="-25000" dirty="0" err="1" smtClean="0"/>
              <a:t>i</a:t>
            </a:r>
            <a:r>
              <a:rPr lang="en-US" altLang="ko-KR" dirty="0" smtClean="0"/>
              <a:t>(n).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Ch.3.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err="1" smtClean="0"/>
              <a:t>네른스트</a:t>
            </a:r>
            <a:r>
              <a:rPr lang="ko-KR" altLang="en-US" b="1" dirty="0" smtClean="0"/>
              <a:t> 공식 </a:t>
            </a:r>
            <a:r>
              <a:rPr lang="en-US" altLang="ko-KR" b="1" dirty="0" smtClean="0"/>
              <a:t>Nernst </a:t>
            </a:r>
            <a:r>
              <a:rPr lang="en-US" altLang="ko-KR" b="1" dirty="0" smtClean="0"/>
              <a:t>Equation</a:t>
            </a:r>
          </a:p>
          <a:p>
            <a:pPr lvl="2"/>
            <a:r>
              <a:rPr lang="el-GR" altLang="ko-KR" dirty="0" smtClean="0"/>
              <a:t>Δ</a:t>
            </a:r>
            <a:r>
              <a:rPr lang="en-US" altLang="ko-KR" dirty="0" smtClean="0"/>
              <a:t>G = </a:t>
            </a:r>
            <a:r>
              <a:rPr lang="en-US" altLang="ko-KR" dirty="0" err="1" smtClean="0"/>
              <a:t>nFE</a:t>
            </a:r>
            <a:r>
              <a:rPr lang="en-US" altLang="ko-KR" dirty="0" smtClean="0"/>
              <a:t>, </a:t>
            </a:r>
            <a:r>
              <a:rPr lang="en-US" altLang="ko-KR" dirty="0" smtClean="0"/>
              <a:t> (F</a:t>
            </a:r>
            <a:r>
              <a:rPr lang="en-US" altLang="ko-KR" dirty="0" smtClean="0"/>
              <a:t>= Faraday constant &amp; E=electrode </a:t>
            </a:r>
            <a:r>
              <a:rPr lang="en-US" altLang="ko-KR" dirty="0" smtClean="0"/>
              <a:t>potential)</a:t>
            </a:r>
            <a:endParaRPr lang="en-US" altLang="ko-KR" dirty="0" smtClean="0"/>
          </a:p>
          <a:p>
            <a:pPr lvl="2"/>
            <a:r>
              <a:rPr lang="en-US" altLang="ko-KR" sz="3200" dirty="0" smtClean="0"/>
              <a:t>E = </a:t>
            </a:r>
            <a:r>
              <a:rPr lang="en-US" altLang="ko-KR" sz="3200" dirty="0" err="1" smtClean="0"/>
              <a:t>E</a:t>
            </a:r>
            <a:r>
              <a:rPr lang="en-US" altLang="ko-KR" sz="3200" baseline="30000" dirty="0" err="1" smtClean="0"/>
              <a:t>o</a:t>
            </a:r>
            <a:r>
              <a:rPr lang="en-US" altLang="ko-KR" sz="3200" dirty="0" smtClean="0"/>
              <a:t> +(RT/</a:t>
            </a:r>
            <a:r>
              <a:rPr lang="en-US" altLang="ko-KR" sz="3200" dirty="0" err="1" smtClean="0"/>
              <a:t>nF</a:t>
            </a:r>
            <a:r>
              <a:rPr lang="en-US" altLang="ko-KR" sz="3200" dirty="0" smtClean="0"/>
              <a:t>)</a:t>
            </a:r>
            <a:r>
              <a:rPr lang="el-GR" altLang="ko-KR" sz="3200" dirty="0" smtClean="0"/>
              <a:t>Σ</a:t>
            </a:r>
            <a:r>
              <a:rPr lang="en-US" altLang="ko-KR" sz="3200" baseline="-25000" dirty="0" err="1" smtClean="0"/>
              <a:t>i</a:t>
            </a:r>
            <a:r>
              <a:rPr lang="el-GR" altLang="ko-KR" sz="3200" dirty="0" smtClean="0"/>
              <a:t>ν</a:t>
            </a:r>
            <a:r>
              <a:rPr lang="en-US" altLang="ko-KR" sz="3200" baseline="-25000" dirty="0" err="1" smtClean="0"/>
              <a:t>i</a:t>
            </a:r>
            <a:r>
              <a:rPr lang="en-US" altLang="ko-KR" sz="3200" dirty="0" err="1" smtClean="0"/>
              <a:t>ln</a:t>
            </a:r>
            <a:r>
              <a:rPr lang="en-US" altLang="ko-KR" sz="3200" dirty="0" smtClean="0"/>
              <a:t> a </a:t>
            </a:r>
            <a:r>
              <a:rPr lang="en-US" altLang="ko-KR" sz="3200" baseline="-25000" dirty="0" err="1" smtClean="0"/>
              <a:t>i</a:t>
            </a:r>
            <a:r>
              <a:rPr lang="en-US" altLang="ko-KR" sz="3200" dirty="0" smtClean="0"/>
              <a:t>.           (25)</a:t>
            </a:r>
          </a:p>
          <a:p>
            <a:pPr lvl="2">
              <a:buNone/>
            </a:pPr>
            <a:endParaRPr lang="en-US" altLang="ko-KR" dirty="0" smtClean="0"/>
          </a:p>
          <a:p>
            <a:pPr lvl="2"/>
            <a:endParaRPr lang="en-US" altLang="ko-KR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1447591" y="2924944"/>
            <a:ext cx="3960440" cy="50405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1552</TotalTime>
  <Words>239</Words>
  <Application>Microsoft Office PowerPoint</Application>
  <PresentationFormat>화면 슬라이드 쇼(4:3)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모듈</vt:lpstr>
      <vt:lpstr>Ch.3. 지구화학을 위한 열역학</vt:lpstr>
      <vt:lpstr>PowerPoint 프레젠테이션</vt:lpstr>
      <vt:lpstr>PowerPoint 프레젠테이션</vt:lpstr>
      <vt:lpstr>Ch.3. </vt:lpstr>
      <vt:lpstr>PowerPoint 프레젠테이션</vt:lpstr>
      <vt:lpstr>Ch.3. </vt:lpstr>
      <vt:lpstr>PowerPoint 프레젠테이션</vt:lpstr>
      <vt:lpstr>Ch.3. 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jyy</cp:lastModifiedBy>
  <cp:revision>122</cp:revision>
  <dcterms:created xsi:type="dcterms:W3CDTF">2012-03-04T11:34:30Z</dcterms:created>
  <dcterms:modified xsi:type="dcterms:W3CDTF">2015-04-27T04:58:25Z</dcterms:modified>
</cp:coreProperties>
</file>