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94" r:id="rId3"/>
    <p:sldId id="295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r>
              <a:rPr lang="ko-KR" altLang="en-US" dirty="0" smtClean="0"/>
              <a:t>지구화학을 위한 열역학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질량 작용의 법칙 </a:t>
            </a:r>
            <a:r>
              <a:rPr lang="en-US" altLang="ko-KR" b="1" dirty="0" smtClean="0"/>
              <a:t>The </a:t>
            </a:r>
            <a:r>
              <a:rPr lang="en-US" altLang="ko-KR" b="1" dirty="0" smtClean="0"/>
              <a:t>Law of Mass Action</a:t>
            </a:r>
          </a:p>
          <a:p>
            <a:pPr lvl="1"/>
            <a:r>
              <a:rPr lang="ko-KR" altLang="en-US" dirty="0" smtClean="0"/>
              <a:t>동적 평형 </a:t>
            </a:r>
            <a:r>
              <a:rPr lang="ko-KR" altLang="en-US" dirty="0" smtClean="0"/>
              <a:t>상태의 용액의 행동을 기술하고 예측하는 수학적 모델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wikipedia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평형을 이루는 용액의 </a:t>
            </a:r>
            <a:r>
              <a:rPr lang="ko-KR" altLang="en-US" dirty="0" err="1" smtClean="0"/>
              <a:t>용존</a:t>
            </a:r>
            <a:r>
              <a:rPr lang="ko-KR" altLang="en-US" dirty="0" smtClean="0"/>
              <a:t> 성분들의 활동도 간의 관계를 기술하는 법칙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ko-KR" altLang="en-US" dirty="0" smtClean="0"/>
              <a:t>아래 반응에 대해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aA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bB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cC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dD</a:t>
            </a:r>
            <a:r>
              <a:rPr lang="en-US" altLang="ko-KR" dirty="0" smtClean="0"/>
              <a:t>          </a:t>
            </a:r>
          </a:p>
          <a:p>
            <a:pPr lvl="1"/>
            <a:r>
              <a:rPr lang="ko-KR" altLang="en-US" dirty="0" smtClean="0"/>
              <a:t>주어진 </a:t>
            </a:r>
            <a:r>
              <a:rPr lang="en-US" altLang="ko-KR" dirty="0"/>
              <a:t>T &amp; </a:t>
            </a:r>
            <a:r>
              <a:rPr lang="en-US" altLang="ko-KR" dirty="0" smtClean="0"/>
              <a:t>P</a:t>
            </a:r>
            <a:r>
              <a:rPr lang="ko-KR" altLang="en-US" dirty="0" smtClean="0"/>
              <a:t>에서 반응의 깁스자유에너지 </a:t>
            </a:r>
            <a:r>
              <a:rPr lang="ko-KR" altLang="en-US" dirty="0" err="1" smtClean="0"/>
              <a:t>변화량은</a:t>
            </a:r>
            <a:endParaRPr lang="en-US" altLang="ko-KR" dirty="0" smtClean="0"/>
          </a:p>
          <a:p>
            <a:pPr lvl="2"/>
            <a:r>
              <a:rPr lang="el-GR" altLang="ko-KR" sz="2000" dirty="0" smtClean="0"/>
              <a:t>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r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 = </a:t>
            </a:r>
            <a:r>
              <a:rPr lang="el-GR" altLang="ko-KR" sz="2000" dirty="0" smtClean="0"/>
              <a:t>Σ</a:t>
            </a:r>
            <a:r>
              <a:rPr lang="en-US" altLang="ko-KR" sz="2000" baseline="-25000" dirty="0" err="1" smtClean="0"/>
              <a:t>i</a:t>
            </a:r>
            <a:r>
              <a:rPr lang="en-US" altLang="ko-KR" sz="2000" baseline="-25000" dirty="0" smtClean="0"/>
              <a:t>=products</a:t>
            </a:r>
            <a:r>
              <a:rPr lang="el-GR" altLang="ko-KR" sz="2000" dirty="0" smtClean="0"/>
              <a:t> 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f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i</a:t>
            </a:r>
            <a:r>
              <a:rPr lang="en-US" altLang="ko-KR" sz="2000" dirty="0" smtClean="0"/>
              <a:t>) – </a:t>
            </a:r>
            <a:r>
              <a:rPr lang="el-GR" altLang="ko-KR" sz="2000" dirty="0" smtClean="0"/>
              <a:t>Σ</a:t>
            </a:r>
            <a:r>
              <a:rPr lang="en-US" altLang="ko-KR" sz="2000" baseline="-25000" dirty="0" smtClean="0"/>
              <a:t>j=reactants</a:t>
            </a:r>
            <a:r>
              <a:rPr lang="el-GR" altLang="ko-KR" sz="2000" dirty="0" smtClean="0"/>
              <a:t> 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f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err="1" smtClean="0"/>
              <a:t>j</a:t>
            </a:r>
            <a:r>
              <a:rPr lang="en-US" altLang="ko-KR" sz="2000" dirty="0" smtClean="0"/>
              <a:t>) </a:t>
            </a:r>
          </a:p>
          <a:p>
            <a:pPr lvl="2"/>
            <a:r>
              <a:rPr lang="el-GR" altLang="ko-KR" sz="2000" dirty="0" smtClean="0"/>
              <a:t>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r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 = </a:t>
            </a:r>
            <a:r>
              <a:rPr lang="el-GR" altLang="ko-KR" sz="2000" dirty="0" smtClean="0"/>
              <a:t>Σ</a:t>
            </a:r>
            <a:r>
              <a:rPr lang="en-US" altLang="ko-KR" sz="2000" baseline="-25000" dirty="0" err="1" smtClean="0"/>
              <a:t>i</a:t>
            </a:r>
            <a:r>
              <a:rPr lang="el-GR" altLang="ko-KR" sz="2000" dirty="0" smtClean="0"/>
              <a:t>ν</a:t>
            </a:r>
            <a:r>
              <a:rPr lang="en-US" altLang="ko-KR" sz="2000" baseline="-25000" dirty="0" err="1" smtClean="0"/>
              <a:t>i</a:t>
            </a:r>
            <a:r>
              <a:rPr lang="el-GR" altLang="ko-KR" sz="2000" dirty="0" smtClean="0"/>
              <a:t>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f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i</a:t>
            </a:r>
            <a:r>
              <a:rPr lang="en-US" altLang="ko-KR" sz="2000" dirty="0" smtClean="0"/>
              <a:t>) =(c</a:t>
            </a:r>
            <a:r>
              <a:rPr lang="el-GR" altLang="ko-KR" sz="2000" dirty="0" smtClean="0"/>
              <a:t>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f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(C) + d</a:t>
            </a:r>
            <a:r>
              <a:rPr lang="el-GR" altLang="ko-KR" sz="2000" dirty="0" smtClean="0"/>
              <a:t>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f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(D)) - (a</a:t>
            </a:r>
            <a:r>
              <a:rPr lang="el-GR" altLang="ko-KR" sz="2000" dirty="0" smtClean="0"/>
              <a:t>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f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(A) + b</a:t>
            </a:r>
            <a:r>
              <a:rPr lang="el-GR" altLang="ko-KR" sz="2000" dirty="0" smtClean="0"/>
              <a:t>Δ</a:t>
            </a:r>
            <a:r>
              <a:rPr lang="en-US" altLang="ko-KR" sz="2000" dirty="0" err="1" smtClean="0"/>
              <a:t>G</a:t>
            </a:r>
            <a:r>
              <a:rPr lang="en-US" altLang="ko-KR" sz="2000" baseline="-25000" dirty="0" err="1" smtClean="0"/>
              <a:t>f</a:t>
            </a:r>
            <a:r>
              <a:rPr lang="en-US" altLang="ko-KR" sz="2000" baseline="30000" dirty="0" err="1" smtClean="0"/>
              <a:t>T,P</a:t>
            </a:r>
            <a:r>
              <a:rPr lang="en-US" altLang="ko-KR" sz="2000" dirty="0" smtClean="0"/>
              <a:t>(B)).		(10)</a:t>
            </a:r>
          </a:p>
          <a:p>
            <a:pPr lvl="1"/>
            <a:r>
              <a:rPr lang="ko-KR" altLang="en-US" dirty="0" smtClean="0"/>
              <a:t>각 </a:t>
            </a:r>
            <a:r>
              <a:rPr lang="ko-KR" altLang="en-US" dirty="0" err="1" smtClean="0"/>
              <a:t>용존</a:t>
            </a:r>
            <a:r>
              <a:rPr lang="ko-KR" altLang="en-US" dirty="0" smtClean="0"/>
              <a:t> 성분들의 깁스자유에너지는 아래와 같이 주어진다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 RT 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X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(ideal solution).           (11</a:t>
            </a:r>
            <a:r>
              <a:rPr lang="en-US" altLang="ko-KR" dirty="0" smtClean="0"/>
              <a:t>)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 RT ln a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(real solution).           </a:t>
            </a:r>
            <a:r>
              <a:rPr lang="en-US" altLang="ko-KR" dirty="0" smtClean="0"/>
              <a:t>  (</a:t>
            </a:r>
            <a:r>
              <a:rPr lang="en-US" altLang="ko-KR" dirty="0" smtClean="0"/>
              <a:t>12)</a:t>
            </a:r>
          </a:p>
          <a:p>
            <a:pPr lvl="2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(</a:t>
            </a:r>
            <a:r>
              <a:rPr lang="en-US" altLang="ko-KR" dirty="0" smtClean="0"/>
              <a:t>11) &amp; (12</a:t>
            </a:r>
            <a:r>
              <a:rPr lang="en-US" altLang="ko-KR" dirty="0" smtClean="0"/>
              <a:t>) </a:t>
            </a:r>
            <a:r>
              <a:rPr lang="ko-KR" altLang="en-US" dirty="0" smtClean="0"/>
              <a:t>식을 </a:t>
            </a:r>
            <a:r>
              <a:rPr lang="en-US" altLang="ko-KR" dirty="0" smtClean="0"/>
              <a:t>(</a:t>
            </a:r>
            <a:r>
              <a:rPr lang="en-US" altLang="ko-KR" dirty="0" smtClean="0"/>
              <a:t>10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대입</a:t>
            </a:r>
            <a:r>
              <a:rPr lang="en-US" altLang="ko-KR" dirty="0" smtClean="0"/>
              <a:t>   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+RT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a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.           (13)</a:t>
            </a:r>
          </a:p>
          <a:p>
            <a:pPr lvl="1"/>
            <a:r>
              <a:rPr lang="ko-KR" altLang="en-US" dirty="0" smtClean="0"/>
              <a:t>평형일 때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0. </a:t>
            </a:r>
            <a:r>
              <a:rPr lang="ko-KR" altLang="en-US" dirty="0" smtClean="0"/>
              <a:t>그러므로</a:t>
            </a:r>
            <a:r>
              <a:rPr lang="en-US" altLang="ko-KR" dirty="0" smtClean="0"/>
              <a:t>,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0 = 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+RT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a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o,T,P</a:t>
            </a:r>
            <a:r>
              <a:rPr lang="en-US" altLang="ko-KR" dirty="0" smtClean="0"/>
              <a:t> = - RT 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</a:t>
            </a:r>
            <a:r>
              <a:rPr lang="en-US" altLang="ko-KR" baseline="-25000" dirty="0" err="1" smtClean="0"/>
              <a:t>eq</a:t>
            </a:r>
            <a:r>
              <a:rPr lang="en-US" altLang="ko-KR" dirty="0" smtClean="0"/>
              <a:t>           (14)</a:t>
            </a:r>
          </a:p>
          <a:p>
            <a:pPr lvl="2"/>
            <a:r>
              <a:rPr lang="ko-KR" altLang="en-US" dirty="0" smtClean="0"/>
              <a:t>즉</a:t>
            </a:r>
            <a:r>
              <a:rPr lang="en-US" altLang="ko-KR" dirty="0" smtClean="0"/>
              <a:t>,</a:t>
            </a:r>
            <a:endParaRPr lang="en-US" altLang="ko-KR" dirty="0" smtClean="0"/>
          </a:p>
          <a:p>
            <a:pPr lvl="2"/>
            <a:r>
              <a:rPr lang="en-US" altLang="ko-KR" sz="3200" dirty="0" err="1" smtClean="0"/>
              <a:t>K</a:t>
            </a:r>
            <a:r>
              <a:rPr lang="en-US" altLang="ko-KR" sz="3200" baseline="-25000" dirty="0" err="1" smtClean="0"/>
              <a:t>eq</a:t>
            </a:r>
            <a:r>
              <a:rPr lang="en-US" altLang="ko-KR" sz="3200" dirty="0" smtClean="0"/>
              <a:t> = EXP(-</a:t>
            </a:r>
            <a:r>
              <a:rPr lang="el-GR" altLang="ko-KR" sz="3200" dirty="0" smtClean="0"/>
              <a:t> Δ</a:t>
            </a:r>
            <a:r>
              <a:rPr lang="en-US" altLang="ko-KR" sz="3200" dirty="0" err="1" smtClean="0"/>
              <a:t>G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o,T,P</a:t>
            </a:r>
            <a:r>
              <a:rPr lang="en-US" altLang="ko-KR" sz="3200" dirty="0" smtClean="0"/>
              <a:t> / RT )		(15)</a:t>
            </a:r>
          </a:p>
          <a:p>
            <a:pPr lvl="2"/>
            <a:endParaRPr lang="en-US" altLang="ko-KR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475656" y="4581128"/>
            <a:ext cx="4320480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임의의 </a:t>
            </a:r>
            <a:r>
              <a:rPr lang="en-US" altLang="ko-KR" b="1" dirty="0" smtClean="0"/>
              <a:t>T </a:t>
            </a:r>
            <a:r>
              <a:rPr lang="en-US" altLang="ko-KR" b="1" dirty="0" smtClean="0"/>
              <a:t>&amp; </a:t>
            </a:r>
            <a:r>
              <a:rPr lang="en-US" altLang="ko-KR" b="1" dirty="0" smtClean="0"/>
              <a:t>P </a:t>
            </a:r>
            <a:r>
              <a:rPr lang="ko-KR" altLang="en-US" b="1" dirty="0" smtClean="0"/>
              <a:t>에서의 깁스자유에너지 계산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깁스자유에너지의 정의</a:t>
            </a:r>
            <a:r>
              <a:rPr lang="en-US" altLang="ko-KR" dirty="0" smtClean="0"/>
              <a:t>:</a:t>
            </a:r>
            <a:r>
              <a:rPr lang="en-US" altLang="ko-KR" dirty="0" smtClean="0"/>
              <a:t> G=H-TS,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주어진</a:t>
            </a:r>
            <a:r>
              <a:rPr lang="en-US" altLang="ko-KR" dirty="0" smtClean="0"/>
              <a:t> </a:t>
            </a:r>
            <a:r>
              <a:rPr lang="en-US" altLang="ko-KR" dirty="0" smtClean="0"/>
              <a:t>T &amp; </a:t>
            </a:r>
            <a:r>
              <a:rPr lang="en-US" altLang="ko-KR" dirty="0" smtClean="0"/>
              <a:t>P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, 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H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- T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endParaRPr lang="en-US" altLang="ko-KR" baseline="30000" dirty="0" smtClean="0"/>
          </a:p>
          <a:p>
            <a:pPr lvl="1"/>
            <a:r>
              <a:rPr lang="en-US" altLang="ko-KR" dirty="0" smtClean="0"/>
              <a:t>T</a:t>
            </a:r>
            <a:r>
              <a:rPr lang="en-US" altLang="ko-KR" dirty="0" smtClean="0"/>
              <a:t>’ &amp; P</a:t>
            </a:r>
            <a:r>
              <a:rPr lang="en-US" altLang="ko-KR" dirty="0" smtClean="0"/>
              <a:t>’? </a:t>
            </a:r>
            <a:r>
              <a:rPr lang="el-GR" altLang="ko-KR" dirty="0" smtClean="0"/>
              <a:t>Δ</a:t>
            </a:r>
            <a:r>
              <a:rPr lang="en-US" altLang="ko-KR" dirty="0" smtClean="0"/>
              <a:t>G</a:t>
            </a:r>
            <a:r>
              <a:rPr lang="en-US" altLang="ko-KR" dirty="0" smtClean="0"/>
              <a:t>?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H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dirty="0" smtClean="0"/>
              <a:t> - 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dirty="0" smtClean="0"/>
              <a:t>.           (16)</a:t>
            </a:r>
          </a:p>
          <a:p>
            <a:pPr lvl="1"/>
            <a:r>
              <a:rPr lang="en-US" altLang="ko-KR" dirty="0" smtClean="0"/>
              <a:t> </a:t>
            </a:r>
            <a:r>
              <a:rPr lang="ko-KR" altLang="en-US" dirty="0" smtClean="0"/>
              <a:t>공식 </a:t>
            </a:r>
            <a:r>
              <a:rPr lang="en-US" altLang="ko-KR" dirty="0" smtClean="0"/>
              <a:t>(</a:t>
            </a:r>
            <a:r>
              <a:rPr lang="en-US" altLang="ko-KR" dirty="0" smtClean="0"/>
              <a:t>7) &amp; (9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 (</a:t>
            </a:r>
            <a:r>
              <a:rPr lang="en-US" altLang="ko-KR" dirty="0" smtClean="0"/>
              <a:t>16</a:t>
            </a:r>
            <a:r>
              <a:rPr lang="en-US" altLang="ko-KR" dirty="0" smtClean="0"/>
              <a:t>)</a:t>
            </a:r>
            <a:r>
              <a:rPr lang="ko-KR" altLang="en-US" dirty="0" smtClean="0"/>
              <a:t>식에 대입</a:t>
            </a:r>
            <a:r>
              <a:rPr lang="en-US" altLang="ko-KR" dirty="0" smtClean="0"/>
              <a:t>,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H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- 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+ ∫</a:t>
            </a:r>
            <a:r>
              <a:rPr lang="en-US" altLang="ko-KR" baseline="-25000" dirty="0" smtClean="0"/>
              <a:t>T</a:t>
            </a:r>
            <a:r>
              <a:rPr lang="en-US" altLang="ko-KR" baseline="30000" dirty="0" smtClean="0"/>
              <a:t>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 - T'∫</a:t>
            </a:r>
            <a:r>
              <a:rPr lang="en-US" altLang="ko-KR" baseline="-25000" dirty="0" smtClean="0"/>
              <a:t>T</a:t>
            </a:r>
            <a:r>
              <a:rPr lang="en-US" altLang="ko-KR" baseline="30000" dirty="0" smtClean="0"/>
              <a:t>T'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/T (17)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err="1" smtClean="0"/>
              <a:t>dG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VdP</a:t>
            </a:r>
            <a:r>
              <a:rPr lang="en-US" altLang="ko-KR" dirty="0" smtClean="0"/>
              <a:t> –</a:t>
            </a:r>
            <a:r>
              <a:rPr lang="en-US" altLang="ko-KR" dirty="0" err="1" smtClean="0"/>
              <a:t>SdT</a:t>
            </a:r>
            <a:r>
              <a:rPr lang="en-US" altLang="ko-KR" dirty="0" smtClean="0"/>
              <a:t> </a:t>
            </a:r>
            <a:r>
              <a:rPr lang="ko-KR" altLang="en-US" dirty="0" smtClean="0"/>
              <a:t>으로부터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만일</a:t>
            </a:r>
            <a:r>
              <a:rPr lang="en-US" altLang="ko-KR" dirty="0" smtClean="0"/>
              <a:t> </a:t>
            </a:r>
            <a:r>
              <a:rPr lang="en-US" altLang="ko-KR" dirty="0" smtClean="0"/>
              <a:t>T=const, </a:t>
            </a:r>
            <a:r>
              <a:rPr lang="en-US" altLang="ko-KR" dirty="0" err="1" smtClean="0"/>
              <a:t>dG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VdP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en-US" altLang="ko-KR" dirty="0" smtClean="0"/>
              <a:t>d(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G) = (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V)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  </a:t>
            </a:r>
          </a:p>
          <a:p>
            <a:pPr lvl="2"/>
            <a:r>
              <a:rPr lang="ko-KR" altLang="en-US" dirty="0" smtClean="0"/>
              <a:t>양변을 적분하면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baseline="30000" dirty="0" smtClean="0"/>
              <a:t>'</a:t>
            </a:r>
            <a:r>
              <a:rPr lang="en-US" altLang="ko-KR" dirty="0" smtClean="0"/>
              <a:t> =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T',P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+ ∫</a:t>
            </a:r>
            <a:r>
              <a:rPr lang="en-US" altLang="ko-KR" baseline="-25000" dirty="0" smtClean="0"/>
              <a:t>P</a:t>
            </a:r>
            <a:r>
              <a:rPr lang="en-US" altLang="ko-KR" baseline="30000" dirty="0" smtClean="0"/>
              <a:t>P'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V</a:t>
            </a:r>
            <a:r>
              <a:rPr lang="en-US" altLang="ko-KR" baseline="-25000" dirty="0" err="1" smtClean="0"/>
              <a:t>r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         (18)</a:t>
            </a:r>
          </a:p>
          <a:p>
            <a:pPr lvl="1"/>
            <a:r>
              <a:rPr lang="en-US" altLang="ko-KR" dirty="0" smtClean="0"/>
              <a:t>(</a:t>
            </a:r>
            <a:r>
              <a:rPr lang="en-US" altLang="ko-KR" dirty="0" smtClean="0"/>
              <a:t>17) &amp; (18</a:t>
            </a:r>
            <a:r>
              <a:rPr lang="en-US" altLang="ko-KR" dirty="0" smtClean="0"/>
              <a:t>) </a:t>
            </a:r>
            <a:r>
              <a:rPr lang="ko-KR" altLang="en-US" dirty="0" smtClean="0"/>
              <a:t>식으로부터</a:t>
            </a:r>
            <a:endParaRPr lang="en-US" altLang="ko-KR" dirty="0" smtClean="0"/>
          </a:p>
          <a:p>
            <a:pPr lvl="2"/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G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T',P</a:t>
            </a:r>
            <a:r>
              <a:rPr lang="en-US" altLang="ko-KR" sz="3200" baseline="30000" dirty="0" smtClean="0"/>
              <a:t>'</a:t>
            </a:r>
            <a:r>
              <a:rPr lang="en-US" altLang="ko-KR" sz="3200" dirty="0" smtClean="0"/>
              <a:t> = 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H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T,P</a:t>
            </a:r>
            <a:r>
              <a:rPr lang="en-US" altLang="ko-KR" sz="3200" dirty="0" smtClean="0"/>
              <a:t> - T'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S</a:t>
            </a:r>
            <a:r>
              <a:rPr lang="en-US" altLang="ko-KR" sz="3200" baseline="-25000" dirty="0" err="1" smtClean="0"/>
              <a:t>r</a:t>
            </a:r>
            <a:r>
              <a:rPr lang="en-US" altLang="ko-KR" sz="3200" baseline="30000" dirty="0" err="1" smtClean="0"/>
              <a:t>T,P</a:t>
            </a:r>
            <a:r>
              <a:rPr lang="en-US" altLang="ko-KR" sz="3200" dirty="0" smtClean="0"/>
              <a:t> + ∫</a:t>
            </a:r>
            <a:r>
              <a:rPr lang="en-US" altLang="ko-KR" sz="3200" baseline="-25000" dirty="0" smtClean="0"/>
              <a:t>T</a:t>
            </a:r>
            <a:r>
              <a:rPr lang="en-US" altLang="ko-KR" sz="3200" baseline="30000" dirty="0" smtClean="0"/>
              <a:t>T'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c</a:t>
            </a:r>
            <a:r>
              <a:rPr lang="en-US" altLang="ko-KR" sz="3200" baseline="-25000" dirty="0" err="1" smtClean="0"/>
              <a:t>p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 - T'∫</a:t>
            </a:r>
            <a:r>
              <a:rPr lang="en-US" altLang="ko-KR" sz="3200" baseline="-25000" dirty="0" smtClean="0"/>
              <a:t>T</a:t>
            </a:r>
            <a:r>
              <a:rPr lang="en-US" altLang="ko-KR" sz="3200" baseline="30000" dirty="0" smtClean="0"/>
              <a:t>T'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c</a:t>
            </a:r>
            <a:r>
              <a:rPr lang="en-US" altLang="ko-KR" sz="3200" baseline="-25000" dirty="0" err="1" smtClean="0"/>
              <a:t>p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/T + ∫</a:t>
            </a:r>
            <a:r>
              <a:rPr lang="en-US" altLang="ko-KR" sz="3200" baseline="-25000" dirty="0" smtClean="0"/>
              <a:t>P</a:t>
            </a:r>
            <a:r>
              <a:rPr lang="en-US" altLang="ko-KR" sz="3200" baseline="30000" dirty="0" smtClean="0"/>
              <a:t>P'</a:t>
            </a:r>
            <a:r>
              <a:rPr lang="el-GR" altLang="ko-KR" sz="3200" dirty="0" smtClean="0"/>
              <a:t>Δ</a:t>
            </a:r>
            <a:r>
              <a:rPr lang="en-US" altLang="ko-KR" sz="3200" dirty="0" err="1" smtClean="0"/>
              <a:t>V</a:t>
            </a:r>
            <a:r>
              <a:rPr lang="en-US" altLang="ko-KR" sz="3200" baseline="-25000" dirty="0" err="1" smtClean="0"/>
              <a:t>r</a:t>
            </a:r>
            <a:r>
              <a:rPr lang="en-US" altLang="ko-KR" sz="3200" dirty="0" err="1" smtClean="0"/>
              <a:t>dP</a:t>
            </a:r>
            <a:r>
              <a:rPr lang="en-US" altLang="ko-KR" sz="3200" dirty="0" smtClean="0"/>
              <a:t>           (19)</a:t>
            </a:r>
          </a:p>
          <a:p>
            <a:pPr lvl="2"/>
            <a:endParaRPr lang="en-US" altLang="ko-KR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475656" y="4581128"/>
            <a:ext cx="6192688" cy="122413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b="1" dirty="0" err="1" smtClean="0"/>
              <a:t>화학포텐셜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Chemical </a:t>
            </a:r>
            <a:r>
              <a:rPr lang="en-US" altLang="ko-KR" b="1" dirty="0" smtClean="0"/>
              <a:t>Potential (</a:t>
            </a:r>
            <a:r>
              <a:rPr lang="en-US" altLang="ko-KR" b="1" dirty="0" smtClean="0">
                <a:latin typeface="Symbol" pitchFamily="18" charset="2"/>
              </a:rPr>
              <a:t>m</a:t>
            </a:r>
            <a:r>
              <a:rPr lang="en-US" altLang="ko-KR" b="1" dirty="0" smtClean="0"/>
              <a:t>)</a:t>
            </a:r>
          </a:p>
          <a:p>
            <a:pPr lvl="1"/>
            <a:r>
              <a:rPr lang="ko-KR" altLang="en-US" dirty="0" smtClean="0"/>
              <a:t>주어진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일정한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T </a:t>
            </a:r>
            <a:r>
              <a:rPr lang="en-US" altLang="ko-KR" dirty="0" smtClean="0"/>
              <a:t>&amp; </a:t>
            </a:r>
            <a:r>
              <a:rPr lang="en-US" altLang="ko-KR" dirty="0" smtClean="0"/>
              <a:t>P</a:t>
            </a:r>
            <a:r>
              <a:rPr lang="ko-KR" altLang="en-US" dirty="0" smtClean="0"/>
              <a:t>에서의 </a:t>
            </a:r>
            <a:r>
              <a:rPr lang="ko-KR" altLang="en-US" dirty="0" err="1" smtClean="0"/>
              <a:t>몰당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깁스프리에너지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</a:t>
            </a:r>
            <a:r>
              <a:rPr lang="ko-KR" altLang="en-US" dirty="0" smtClean="0"/>
              <a:t>는 상태함수</a:t>
            </a:r>
            <a:r>
              <a:rPr lang="en-US" altLang="ko-KR" dirty="0" smtClean="0"/>
              <a:t>(state function)</a:t>
            </a:r>
            <a:r>
              <a:rPr lang="ko-KR" altLang="en-US" dirty="0" smtClean="0"/>
              <a:t>이므로 완전 미분가능</a:t>
            </a:r>
            <a:r>
              <a:rPr lang="en-US" altLang="ko-KR" dirty="0" smtClean="0"/>
              <a:t>( </a:t>
            </a:r>
            <a:r>
              <a:rPr lang="en-US" altLang="ko-KR" dirty="0" smtClean="0"/>
              <a:t>perfect </a:t>
            </a:r>
            <a:r>
              <a:rPr lang="en-US" altLang="ko-KR" dirty="0" smtClean="0"/>
              <a:t>differential)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= (∂G/∂T)</a:t>
            </a:r>
            <a:r>
              <a:rPr lang="en-US" altLang="ko-KR" baseline="-25000" dirty="0" err="1" smtClean="0"/>
              <a:t>P,n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 + (∂G/∂P)</a:t>
            </a:r>
            <a:r>
              <a:rPr lang="en-US" altLang="ko-KR" baseline="-25000" dirty="0" err="1" smtClean="0"/>
              <a:t>T,n</a:t>
            </a:r>
            <a:r>
              <a:rPr lang="en-US" altLang="ko-KR" dirty="0" err="1" smtClean="0"/>
              <a:t>dP</a:t>
            </a:r>
            <a:r>
              <a:rPr lang="en-US" altLang="ko-KR" dirty="0" smtClean="0"/>
              <a:t> +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(∂G/∂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)</a:t>
            </a:r>
            <a:r>
              <a:rPr lang="en-US" altLang="ko-KR" baseline="-25000" dirty="0" err="1" smtClean="0"/>
              <a:t>T,P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(20)</a:t>
            </a:r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= -</a:t>
            </a:r>
            <a:r>
              <a:rPr lang="en-US" altLang="ko-KR" dirty="0" err="1" smtClean="0"/>
              <a:t>SdT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VdP</a:t>
            </a:r>
            <a:r>
              <a:rPr lang="en-US" altLang="ko-KR" dirty="0" smtClean="0"/>
              <a:t> +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(21)</a:t>
            </a:r>
            <a:endParaRPr lang="en-US" altLang="ko-KR" baseline="30000" dirty="0" smtClean="0"/>
          </a:p>
          <a:p>
            <a:pPr lvl="1"/>
            <a:r>
              <a:rPr lang="ko-KR" altLang="en-US" dirty="0" smtClean="0"/>
              <a:t>일정한 </a:t>
            </a:r>
            <a:r>
              <a:rPr lang="en-US" altLang="ko-KR" dirty="0" smtClean="0"/>
              <a:t>T </a:t>
            </a:r>
            <a:r>
              <a:rPr lang="en-US" altLang="ko-KR" dirty="0" smtClean="0"/>
              <a:t>&amp; P</a:t>
            </a:r>
          </a:p>
          <a:p>
            <a:pPr lvl="2"/>
            <a:r>
              <a:rPr lang="en-US" altLang="ko-KR" dirty="0" smtClean="0"/>
              <a:t>G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(22), 	</a:t>
            </a:r>
            <a:r>
              <a:rPr lang="ko-KR" altLang="en-US" dirty="0" smtClean="0"/>
              <a:t>즉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</a:t>
            </a:r>
            <a:r>
              <a:rPr lang="en-US" altLang="ko-KR" dirty="0" smtClean="0"/>
              <a:t>= </a:t>
            </a:r>
            <a:r>
              <a:rPr lang="el-GR" altLang="ko-KR" dirty="0" smtClean="0"/>
              <a:t>Σ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d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+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.           (23). </a:t>
            </a:r>
            <a:r>
              <a:rPr lang="en-US" altLang="ko-KR" dirty="0" smtClean="0"/>
              <a:t>   (</a:t>
            </a:r>
            <a:r>
              <a:rPr lang="en-US" altLang="ko-KR" dirty="0" smtClean="0"/>
              <a:t>21) &amp; (22) </a:t>
            </a:r>
            <a:r>
              <a:rPr lang="ko-KR" altLang="en-US" dirty="0" smtClean="0"/>
              <a:t>식으로부터</a:t>
            </a:r>
            <a:endParaRPr lang="en-US" altLang="ko-KR" dirty="0" smtClean="0"/>
          </a:p>
          <a:p>
            <a:pPr lvl="2"/>
            <a:r>
              <a:rPr lang="el-GR" altLang="ko-KR" sz="3200" dirty="0" smtClean="0"/>
              <a:t>Σ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err="1" smtClean="0"/>
              <a:t>n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err="1" smtClean="0"/>
              <a:t>d</a:t>
            </a:r>
            <a:r>
              <a:rPr lang="el-GR" altLang="ko-KR" sz="3200" dirty="0" smtClean="0"/>
              <a:t>μ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smtClean="0"/>
              <a:t> = 0.   (24) : </a:t>
            </a:r>
            <a:r>
              <a:rPr lang="en-US" altLang="ko-KR" u="sng" dirty="0" smtClean="0">
                <a:solidFill>
                  <a:srgbClr val="0070C0"/>
                </a:solidFill>
              </a:rPr>
              <a:t>Gibbs-</a:t>
            </a:r>
            <a:r>
              <a:rPr lang="en-US" altLang="ko-KR" u="sng" dirty="0" err="1" smtClean="0">
                <a:solidFill>
                  <a:srgbClr val="0070C0"/>
                </a:solidFill>
              </a:rPr>
              <a:t>Duhem</a:t>
            </a:r>
            <a:r>
              <a:rPr lang="en-US" altLang="ko-KR" u="sng" dirty="0" smtClean="0">
                <a:solidFill>
                  <a:srgbClr val="0070C0"/>
                </a:solidFill>
              </a:rPr>
              <a:t> equation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475656" y="5877272"/>
            <a:ext cx="187220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ko-KR" altLang="en-US" dirty="0" smtClean="0"/>
              <a:t>만일 한 반응이 </a:t>
            </a:r>
            <a:r>
              <a:rPr lang="ko-KR" altLang="en-US" dirty="0" smtClean="0"/>
              <a:t>일정한 온도 압력에서 </a:t>
            </a:r>
            <a:r>
              <a:rPr lang="en-US" altLang="ko-KR" dirty="0"/>
              <a:t>(</a:t>
            </a:r>
            <a:r>
              <a:rPr lang="en-US" altLang="ko-KR" dirty="0" err="1"/>
              <a:t>dT</a:t>
            </a:r>
            <a:r>
              <a:rPr lang="en-US" altLang="ko-KR" dirty="0"/>
              <a:t>=</a:t>
            </a:r>
            <a:r>
              <a:rPr lang="en-US" altLang="ko-KR" dirty="0" err="1"/>
              <a:t>dP</a:t>
            </a:r>
            <a:r>
              <a:rPr lang="en-US" altLang="ko-KR" dirty="0"/>
              <a:t>=0)</a:t>
            </a:r>
            <a:r>
              <a:rPr lang="ko-KR" altLang="en-US" dirty="0" smtClean="0"/>
              <a:t>평형을 이루고 있으면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dG</a:t>
            </a:r>
            <a:r>
              <a:rPr lang="en-US" altLang="ko-KR" dirty="0" smtClean="0"/>
              <a:t>=0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식 </a:t>
            </a:r>
            <a:r>
              <a:rPr lang="en-US" altLang="ko-KR" dirty="0" smtClean="0"/>
              <a:t>(</a:t>
            </a:r>
            <a:r>
              <a:rPr lang="en-US" altLang="ko-KR" dirty="0" smtClean="0"/>
              <a:t>21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로부터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0 = 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err="1" smtClean="0"/>
              <a:t>dn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          (3-40)</a:t>
            </a:r>
          </a:p>
          <a:p>
            <a:pPr lvl="2"/>
            <a:r>
              <a:rPr lang="ko-KR" altLang="en-US" dirty="0" smtClean="0"/>
              <a:t>이는  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(1) = 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(2) = 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(3) = ........ </a:t>
            </a:r>
            <a:r>
              <a:rPr lang="el-GR" altLang="ko-KR" dirty="0" smtClean="0"/>
              <a:t>μ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(n).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 smtClean="0"/>
              <a:t>네른스트</a:t>
            </a:r>
            <a:r>
              <a:rPr lang="ko-KR" altLang="en-US" b="1" dirty="0" smtClean="0"/>
              <a:t> 공식 </a:t>
            </a:r>
            <a:r>
              <a:rPr lang="en-US" altLang="ko-KR" b="1" dirty="0" smtClean="0"/>
              <a:t>Nernst </a:t>
            </a:r>
            <a:r>
              <a:rPr lang="en-US" altLang="ko-KR" b="1" dirty="0" smtClean="0"/>
              <a:t>Equation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smtClean="0"/>
              <a:t>G = </a:t>
            </a:r>
            <a:r>
              <a:rPr lang="en-US" altLang="ko-KR" dirty="0" err="1" smtClean="0"/>
              <a:t>nFE</a:t>
            </a:r>
            <a:r>
              <a:rPr lang="en-US" altLang="ko-KR" dirty="0" smtClean="0"/>
              <a:t>, </a:t>
            </a:r>
            <a:r>
              <a:rPr lang="en-US" altLang="ko-KR" dirty="0" smtClean="0"/>
              <a:t> (F</a:t>
            </a:r>
            <a:r>
              <a:rPr lang="en-US" altLang="ko-KR" dirty="0" smtClean="0"/>
              <a:t>= Faraday constant &amp; E=electrode </a:t>
            </a:r>
            <a:r>
              <a:rPr lang="en-US" altLang="ko-KR" dirty="0" smtClean="0"/>
              <a:t>potential)</a:t>
            </a:r>
            <a:endParaRPr lang="en-US" altLang="ko-KR" dirty="0" smtClean="0"/>
          </a:p>
          <a:p>
            <a:pPr lvl="2"/>
            <a:r>
              <a:rPr lang="en-US" altLang="ko-KR" sz="3200" dirty="0" smtClean="0"/>
              <a:t>E = </a:t>
            </a:r>
            <a:r>
              <a:rPr lang="en-US" altLang="ko-KR" sz="3200" dirty="0" err="1" smtClean="0"/>
              <a:t>E</a:t>
            </a:r>
            <a:r>
              <a:rPr lang="en-US" altLang="ko-KR" sz="3200" baseline="30000" dirty="0" err="1" smtClean="0"/>
              <a:t>o</a:t>
            </a:r>
            <a:r>
              <a:rPr lang="en-US" altLang="ko-KR" sz="3200" dirty="0" smtClean="0"/>
              <a:t> +(RT/</a:t>
            </a:r>
            <a:r>
              <a:rPr lang="en-US" altLang="ko-KR" sz="3200" dirty="0" err="1" smtClean="0"/>
              <a:t>nF</a:t>
            </a:r>
            <a:r>
              <a:rPr lang="en-US" altLang="ko-KR" sz="3200" dirty="0" smtClean="0"/>
              <a:t>)</a:t>
            </a:r>
            <a:r>
              <a:rPr lang="el-GR" altLang="ko-KR" sz="3200" dirty="0" smtClean="0"/>
              <a:t>Σ</a:t>
            </a:r>
            <a:r>
              <a:rPr lang="en-US" altLang="ko-KR" sz="3200" baseline="-25000" dirty="0" err="1" smtClean="0"/>
              <a:t>i</a:t>
            </a:r>
            <a:r>
              <a:rPr lang="el-GR" altLang="ko-KR" sz="3200" dirty="0" smtClean="0"/>
              <a:t>ν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err="1" smtClean="0"/>
              <a:t>ln</a:t>
            </a:r>
            <a:r>
              <a:rPr lang="en-US" altLang="ko-KR" sz="3200" dirty="0" smtClean="0"/>
              <a:t> a </a:t>
            </a:r>
            <a:r>
              <a:rPr lang="en-US" altLang="ko-KR" sz="3200" baseline="-25000" dirty="0" err="1" smtClean="0"/>
              <a:t>i</a:t>
            </a:r>
            <a:r>
              <a:rPr lang="en-US" altLang="ko-KR" sz="3200" dirty="0" smtClean="0"/>
              <a:t>.           (25)</a:t>
            </a:r>
          </a:p>
          <a:p>
            <a:pPr lvl="2">
              <a:buNone/>
            </a:pPr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447591" y="2924944"/>
            <a:ext cx="3960440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1552</TotalTime>
  <Words>239</Words>
  <Application>Microsoft Office PowerPoint</Application>
  <PresentationFormat>화면 슬라이드 쇼(4:3)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모듈</vt:lpstr>
      <vt:lpstr>Ch.3. 지구화학을 위한 열역학</vt:lpstr>
      <vt:lpstr>PowerPoint 프레젠테이션</vt:lpstr>
      <vt:lpstr>PowerPoint 프레젠테이션</vt:lpstr>
      <vt:lpstr>Ch.3. </vt:lpstr>
      <vt:lpstr>PowerPoint 프레젠테이션</vt:lpstr>
      <vt:lpstr>Ch.3. </vt:lpstr>
      <vt:lpstr>PowerPoint 프레젠테이션</vt:lpstr>
      <vt:lpstr>Ch.3. 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jyy</cp:lastModifiedBy>
  <cp:revision>122</cp:revision>
  <dcterms:created xsi:type="dcterms:W3CDTF">2012-03-04T11:34:30Z</dcterms:created>
  <dcterms:modified xsi:type="dcterms:W3CDTF">2015-04-27T04:58:25Z</dcterms:modified>
</cp:coreProperties>
</file>