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89" r:id="rId3"/>
    <p:sldId id="259" r:id="rId4"/>
    <p:sldId id="281" r:id="rId5"/>
    <p:sldId id="288" r:id="rId6"/>
    <p:sldId id="290" r:id="rId7"/>
    <p:sldId id="291" r:id="rId8"/>
    <p:sldId id="300" r:id="rId9"/>
    <p:sldId id="301" r:id="rId10"/>
    <p:sldId id="306" r:id="rId11"/>
    <p:sldId id="307" r:id="rId12"/>
    <p:sldId id="294" r:id="rId13"/>
    <p:sldId id="295" r:id="rId14"/>
    <p:sldId id="296" r:id="rId15"/>
    <p:sldId id="309" r:id="rId16"/>
    <p:sldId id="308" r:id="rId17"/>
    <p:sldId id="310" r:id="rId18"/>
    <p:sldId id="302" r:id="rId19"/>
    <p:sldId id="311" r:id="rId20"/>
    <p:sldId id="312" r:id="rId21"/>
    <p:sldId id="299" r:id="rId22"/>
    <p:sldId id="280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449" autoAdjust="0"/>
  </p:normalViewPr>
  <p:slideViewPr>
    <p:cSldViewPr>
      <p:cViewPr varScale="1">
        <p:scale>
          <a:sx n="55" d="100"/>
          <a:sy n="55" d="100"/>
        </p:scale>
        <p:origin x="167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20397-6634-431B-9907-127FD9C98F94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9E805-FFBF-43F6-BA16-9626E11ABC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37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Asbestos</a:t>
            </a:r>
            <a:r>
              <a:rPr lang="en-US" altLang="ko-KR" baseline="0" dirty="0" smtClean="0"/>
              <a:t> in the Home=</a:t>
            </a:r>
            <a:r>
              <a:rPr lang="ko-KR" altLang="en-US" baseline="0" dirty="0" smtClean="0"/>
              <a:t>가정에서 사용하는 석면</a:t>
            </a:r>
            <a:endParaRPr lang="en-US" altLang="ko-KR" baseline="0" dirty="0" smtClean="0"/>
          </a:p>
          <a:p>
            <a:r>
              <a:rPr lang="en-US" altLang="ko-KR" dirty="0" smtClean="0"/>
              <a:t>*Asbestos</a:t>
            </a:r>
            <a:r>
              <a:rPr lang="ko-KR" altLang="en-US" dirty="0" smtClean="0"/>
              <a:t> </a:t>
            </a:r>
            <a:r>
              <a:rPr lang="en-US" altLang="ko-KR" dirty="0" smtClean="0"/>
              <a:t>usage~=</a:t>
            </a:r>
            <a:r>
              <a:rPr lang="ko-KR" altLang="en-US" dirty="0" smtClean="0"/>
              <a:t>석면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사용량은 급감하고 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많은 나라에서 사용 금지되었다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따라서 오래된 집일수록 석면 위험이 크다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A</a:t>
            </a:r>
            <a:r>
              <a:rPr lang="en-US" altLang="ko-KR" baseline="0" dirty="0" smtClean="0"/>
              <a:t> Exterior surfaces~ = </a:t>
            </a:r>
            <a:r>
              <a:rPr lang="ko-KR" altLang="en-US" baseline="0" dirty="0" err="1" smtClean="0"/>
              <a:t>외장재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1. </a:t>
            </a:r>
            <a:r>
              <a:rPr lang="ko-KR" altLang="en-US" baseline="0" dirty="0" smtClean="0"/>
              <a:t>지붕 덮개</a:t>
            </a:r>
            <a:r>
              <a:rPr lang="en-US" altLang="ko-KR" baseline="0" dirty="0" smtClean="0"/>
              <a:t>(roof felt shingles), 2. </a:t>
            </a:r>
            <a:r>
              <a:rPr lang="ko-KR" altLang="en-US" baseline="0" dirty="0" smtClean="0"/>
              <a:t>창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마감재</a:t>
            </a:r>
            <a:r>
              <a:rPr lang="en-US" altLang="ko-KR" baseline="0" dirty="0" smtClean="0"/>
              <a:t>(</a:t>
            </a:r>
            <a:r>
              <a:rPr lang="ko-KR" altLang="en-US" baseline="0" dirty="0" err="1" smtClean="0"/>
              <a:t>퍼티</a:t>
            </a:r>
            <a:r>
              <a:rPr lang="en-US" altLang="ko-KR" baseline="0" dirty="0" smtClean="0"/>
              <a:t>)(window putty), 3 </a:t>
            </a:r>
            <a:r>
              <a:rPr lang="ko-KR" altLang="en-US" baseline="0" dirty="0" smtClean="0"/>
              <a:t>시멘트 석면 보드</a:t>
            </a:r>
            <a:endParaRPr lang="en-US" altLang="ko-KR" dirty="0" smtClean="0"/>
          </a:p>
          <a:p>
            <a:r>
              <a:rPr lang="en-US" altLang="ko-KR" dirty="0" smtClean="0"/>
              <a:t>B</a:t>
            </a:r>
            <a:r>
              <a:rPr lang="en-US" altLang="ko-KR" baseline="0" dirty="0" smtClean="0"/>
              <a:t> Insulation~ = </a:t>
            </a:r>
            <a:r>
              <a:rPr lang="ko-KR" altLang="en-US" baseline="0" dirty="0" err="1" smtClean="0"/>
              <a:t>절연재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1. 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버미큘라이트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절연재</a:t>
            </a:r>
            <a:r>
              <a:rPr lang="en-US" altLang="ko-KR" dirty="0" smtClean="0"/>
              <a:t>, 2. </a:t>
            </a:r>
            <a:r>
              <a:rPr lang="ko-KR" altLang="en-US" dirty="0" smtClean="0"/>
              <a:t>배트</a:t>
            </a:r>
            <a:r>
              <a:rPr lang="en-US" altLang="ko-KR" dirty="0" smtClean="0"/>
              <a:t>(batt)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절연재</a:t>
            </a:r>
            <a:endParaRPr lang="en-US" altLang="ko-KR" baseline="0" dirty="0" smtClean="0"/>
          </a:p>
          <a:p>
            <a:r>
              <a:rPr lang="en-US" altLang="ko-KR" dirty="0" smtClean="0"/>
              <a:t>C Flooring~ = </a:t>
            </a:r>
            <a:r>
              <a:rPr lang="ko-KR" altLang="en-US" dirty="0" smtClean="0"/>
              <a:t>바닥재 </a:t>
            </a:r>
            <a:r>
              <a:rPr lang="en-US" altLang="ko-KR" dirty="0" smtClean="0"/>
              <a:t>1. </a:t>
            </a:r>
            <a:r>
              <a:rPr lang="ko-KR" altLang="en-US" dirty="0" smtClean="0"/>
              <a:t>비닐 석면 바닥재</a:t>
            </a:r>
            <a:endParaRPr lang="en-US" altLang="ko-KR" dirty="0" smtClean="0"/>
          </a:p>
          <a:p>
            <a:r>
              <a:rPr lang="en-US" altLang="ko-KR" dirty="0" smtClean="0"/>
              <a:t>D Interior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Suraces</a:t>
            </a:r>
            <a:r>
              <a:rPr lang="en-US" altLang="ko-KR" baseline="0" dirty="0" smtClean="0"/>
              <a:t>~ = </a:t>
            </a:r>
            <a:r>
              <a:rPr lang="ko-KR" altLang="en-US" baseline="0" dirty="0" smtClean="0"/>
              <a:t>내부 장식재 </a:t>
            </a:r>
            <a:r>
              <a:rPr lang="en-US" altLang="ko-KR" baseline="0" dirty="0" smtClean="0"/>
              <a:t>1. </a:t>
            </a:r>
            <a:r>
              <a:rPr lang="ko-KR" altLang="en-US" baseline="0" dirty="0" smtClean="0"/>
              <a:t>천장 스프레이 </a:t>
            </a:r>
            <a:r>
              <a:rPr lang="en-US" altLang="ko-KR" baseline="0" dirty="0" smtClean="0"/>
              <a:t>2. </a:t>
            </a:r>
            <a:r>
              <a:rPr lang="ko-KR" altLang="en-US" baseline="0" dirty="0" smtClean="0"/>
              <a:t>텍스처 페인트</a:t>
            </a:r>
            <a:r>
              <a:rPr lang="en-US" altLang="ko-KR" baseline="0" dirty="0" smtClean="0"/>
              <a:t>(textured paint)</a:t>
            </a:r>
          </a:p>
          <a:p>
            <a:r>
              <a:rPr lang="en-US" altLang="ko-KR" dirty="0" smtClean="0"/>
              <a:t>E Boiler~ = </a:t>
            </a:r>
            <a:r>
              <a:rPr lang="ko-KR" altLang="en-US" dirty="0" smtClean="0"/>
              <a:t>보일러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배관 </a:t>
            </a:r>
            <a:r>
              <a:rPr lang="en-US" altLang="ko-KR" dirty="0" smtClean="0"/>
              <a:t>1. </a:t>
            </a:r>
            <a:r>
              <a:rPr lang="ko-KR" altLang="en-US" dirty="0" smtClean="0"/>
              <a:t>배관 덮개</a:t>
            </a:r>
            <a:r>
              <a:rPr lang="en-US" altLang="ko-KR" dirty="0" smtClean="0"/>
              <a:t>, 2. </a:t>
            </a:r>
            <a:r>
              <a:rPr lang="ko-KR" altLang="en-US" dirty="0" smtClean="0"/>
              <a:t>문 </a:t>
            </a:r>
            <a:r>
              <a:rPr lang="ko-KR" altLang="en-US" dirty="0" err="1" smtClean="0"/>
              <a:t>개스킷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3. </a:t>
            </a:r>
            <a:r>
              <a:rPr lang="ko-KR" altLang="en-US" baseline="0" dirty="0" smtClean="0"/>
              <a:t>배기관 </a:t>
            </a:r>
            <a:r>
              <a:rPr lang="ko-KR" altLang="en-US" baseline="0" dirty="0" err="1" smtClean="0"/>
              <a:t>실러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, 4. </a:t>
            </a:r>
            <a:r>
              <a:rPr lang="ko-KR" altLang="en-US" baseline="0" dirty="0" smtClean="0"/>
              <a:t>벽 </a:t>
            </a:r>
            <a:r>
              <a:rPr lang="ko-KR" altLang="en-US" baseline="0" dirty="0" err="1" smtClean="0"/>
              <a:t>개스킷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실러</a:t>
            </a:r>
            <a:endParaRPr lang="en-US" altLang="ko-KR" baseline="0" dirty="0" smtClean="0"/>
          </a:p>
          <a:p>
            <a:r>
              <a:rPr lang="en-US" altLang="ko-KR" baseline="0" dirty="0" smtClean="0"/>
              <a:t>F Electric ~ = </a:t>
            </a:r>
            <a:r>
              <a:rPr lang="ko-KR" altLang="en-US" baseline="0" dirty="0" smtClean="0"/>
              <a:t>전기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장비 </a:t>
            </a:r>
            <a:r>
              <a:rPr lang="en-US" altLang="ko-KR" baseline="0" dirty="0" smtClean="0"/>
              <a:t>1. </a:t>
            </a:r>
            <a:r>
              <a:rPr lang="ko-KR" altLang="en-US" baseline="0" dirty="0" smtClean="0"/>
              <a:t>함몰 조명 </a:t>
            </a:r>
            <a:r>
              <a:rPr lang="en-US" altLang="ko-KR" baseline="0" dirty="0" smtClean="0"/>
              <a:t>2. </a:t>
            </a:r>
            <a:r>
              <a:rPr lang="ko-KR" altLang="en-US" baseline="0" dirty="0" smtClean="0"/>
              <a:t>전선 절연물</a:t>
            </a:r>
            <a:r>
              <a:rPr lang="en-US" altLang="ko-KR" baseline="0" dirty="0" smtClean="0"/>
              <a:t>, 3. </a:t>
            </a:r>
            <a:r>
              <a:rPr lang="ko-KR" altLang="en-US" baseline="0" dirty="0" smtClean="0"/>
              <a:t>퓨즈 박스</a:t>
            </a:r>
            <a:r>
              <a:rPr lang="en-US" altLang="ko-KR" baseline="0" dirty="0" smtClean="0"/>
              <a:t>, 4. </a:t>
            </a:r>
            <a:r>
              <a:rPr lang="ko-KR" altLang="en-US" baseline="0" dirty="0" smtClean="0"/>
              <a:t>콘센트</a:t>
            </a:r>
            <a:endParaRPr lang="en-US" altLang="ko-KR" baseline="0" dirty="0" smtClean="0"/>
          </a:p>
          <a:p>
            <a:r>
              <a:rPr lang="en-US" altLang="ko-KR" baseline="0" dirty="0" smtClean="0"/>
              <a:t>G Appliances~ = </a:t>
            </a:r>
            <a:r>
              <a:rPr lang="ko-KR" altLang="en-US" baseline="0" dirty="0" smtClean="0"/>
              <a:t>가전제품 </a:t>
            </a:r>
            <a:r>
              <a:rPr lang="en-US" altLang="ko-KR" baseline="0" dirty="0" smtClean="0"/>
              <a:t>1. </a:t>
            </a:r>
            <a:r>
              <a:rPr lang="ko-KR" altLang="en-US" baseline="0" dirty="0" smtClean="0"/>
              <a:t>냉장고</a:t>
            </a:r>
            <a:r>
              <a:rPr lang="en-US" altLang="ko-KR" baseline="0" dirty="0" smtClean="0"/>
              <a:t>, 2. </a:t>
            </a:r>
            <a:r>
              <a:rPr lang="ko-KR" altLang="en-US" baseline="0" dirty="0" smtClean="0"/>
              <a:t>전자레인지</a:t>
            </a:r>
            <a:r>
              <a:rPr lang="en-US" altLang="ko-KR" baseline="0" dirty="0" smtClean="0"/>
              <a:t>, 3. </a:t>
            </a:r>
            <a:r>
              <a:rPr lang="ko-KR" altLang="en-US" baseline="0" dirty="0" smtClean="0"/>
              <a:t>난로</a:t>
            </a:r>
            <a:r>
              <a:rPr lang="en-US" altLang="ko-KR" baseline="0" dirty="0" smtClean="0"/>
              <a:t>, 4. </a:t>
            </a:r>
            <a:r>
              <a:rPr lang="ko-KR" altLang="en-US" baseline="0" dirty="0" smtClean="0"/>
              <a:t>건조기</a:t>
            </a:r>
            <a:endParaRPr lang="en-US" altLang="ko-KR" baseline="0" dirty="0" smtClean="0"/>
          </a:p>
          <a:p>
            <a:r>
              <a:rPr lang="en-US" altLang="ko-KR" dirty="0" smtClean="0"/>
              <a:t>H Miscellaneous</a:t>
            </a:r>
            <a:r>
              <a:rPr lang="en-US" altLang="ko-KR" baseline="0" dirty="0" smtClean="0"/>
              <a:t> ~ =</a:t>
            </a:r>
            <a:r>
              <a:rPr lang="ko-KR" altLang="en-US" baseline="0" dirty="0" smtClean="0"/>
              <a:t>기타 </a:t>
            </a:r>
            <a:r>
              <a:rPr lang="en-US" altLang="ko-KR" baseline="0" dirty="0" smtClean="0"/>
              <a:t>1. </a:t>
            </a:r>
            <a:r>
              <a:rPr lang="ko-KR" altLang="en-US" baseline="0" dirty="0" smtClean="0"/>
              <a:t>벽난로</a:t>
            </a:r>
            <a:endParaRPr lang="en-US" altLang="ko-KR" baseline="0" dirty="0" smtClean="0"/>
          </a:p>
          <a:p>
            <a:r>
              <a:rPr lang="en-US" altLang="ko-KR" baseline="0" dirty="0" smtClean="0"/>
              <a:t>J Automobile ~ = </a:t>
            </a:r>
            <a:r>
              <a:rPr lang="ko-KR" altLang="en-US" baseline="0" dirty="0" smtClean="0"/>
              <a:t>자동차 </a:t>
            </a:r>
            <a:r>
              <a:rPr lang="en-US" altLang="ko-KR" baseline="0" dirty="0" smtClean="0"/>
              <a:t>1. </a:t>
            </a:r>
            <a:r>
              <a:rPr lang="ko-KR" altLang="en-US" baseline="0" dirty="0" smtClean="0"/>
              <a:t>브레이크 패드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개스킷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9E805-FFBF-43F6-BA16-9626E11ABCF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975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Asbestos</a:t>
            </a:r>
            <a:r>
              <a:rPr lang="ko-KR" altLang="en-US" dirty="0" smtClean="0"/>
              <a:t> </a:t>
            </a:r>
            <a:r>
              <a:rPr lang="en-US" altLang="ko-KR" dirty="0" smtClean="0"/>
              <a:t>in Automobiles=</a:t>
            </a:r>
            <a:r>
              <a:rPr lang="ko-KR" altLang="en-US" dirty="0" smtClean="0"/>
              <a:t>자동차에 사용되는 석면</a:t>
            </a:r>
            <a:endParaRPr lang="en-US" altLang="ko-KR" dirty="0" smtClean="0"/>
          </a:p>
          <a:p>
            <a:r>
              <a:rPr lang="en-US" altLang="ko-KR" dirty="0" smtClean="0"/>
              <a:t>Hood</a:t>
            </a:r>
            <a:r>
              <a:rPr lang="ko-KR" altLang="en-US" dirty="0" smtClean="0"/>
              <a:t> </a:t>
            </a:r>
            <a:r>
              <a:rPr lang="en-US" altLang="ko-KR" dirty="0" smtClean="0"/>
              <a:t>liner=</a:t>
            </a:r>
            <a:r>
              <a:rPr lang="ko-KR" altLang="en-US" dirty="0" smtClean="0"/>
              <a:t>후드 </a:t>
            </a:r>
            <a:r>
              <a:rPr lang="ko-KR" altLang="en-US" dirty="0" err="1" smtClean="0"/>
              <a:t>라이너</a:t>
            </a:r>
            <a:endParaRPr lang="en-US" altLang="ko-KR" dirty="0" smtClean="0"/>
          </a:p>
          <a:p>
            <a:r>
              <a:rPr lang="en-US" altLang="ko-KR" dirty="0" smtClean="0"/>
              <a:t>Brake dust=</a:t>
            </a:r>
            <a:r>
              <a:rPr lang="ko-KR" altLang="en-US" dirty="0" smtClean="0"/>
              <a:t>브레이크 가루</a:t>
            </a:r>
            <a:endParaRPr lang="en-US" altLang="ko-KR" dirty="0" smtClean="0"/>
          </a:p>
          <a:p>
            <a:r>
              <a:rPr lang="en-US" altLang="ko-KR" dirty="0" smtClean="0"/>
              <a:t>Thread</a:t>
            </a:r>
            <a:r>
              <a:rPr lang="en-US" altLang="ko-KR" baseline="0" dirty="0" smtClean="0"/>
              <a:t> Seal Tape=</a:t>
            </a:r>
            <a:r>
              <a:rPr lang="ko-KR" altLang="en-US" baseline="0" dirty="0" err="1" smtClean="0"/>
              <a:t>실테이프</a:t>
            </a:r>
            <a:endParaRPr lang="en-US" altLang="ko-KR" baseline="0" dirty="0" smtClean="0"/>
          </a:p>
          <a:p>
            <a:r>
              <a:rPr lang="en-US" altLang="ko-KR" baseline="0" dirty="0" smtClean="0"/>
              <a:t>Valve Rings= </a:t>
            </a:r>
            <a:r>
              <a:rPr lang="ko-KR" altLang="en-US" baseline="0" dirty="0" err="1" smtClean="0"/>
              <a:t>발브링</a:t>
            </a:r>
            <a:endParaRPr lang="en-US" altLang="ko-KR" baseline="0" dirty="0" smtClean="0"/>
          </a:p>
          <a:p>
            <a:r>
              <a:rPr lang="en-US" altLang="ko-KR" baseline="0" dirty="0" smtClean="0"/>
              <a:t>Seals= </a:t>
            </a:r>
            <a:r>
              <a:rPr lang="ko-KR" altLang="en-US" baseline="0" dirty="0" smtClean="0"/>
              <a:t>실</a:t>
            </a:r>
            <a:endParaRPr lang="en-US" altLang="ko-KR" baseline="0" dirty="0" smtClean="0"/>
          </a:p>
          <a:p>
            <a:r>
              <a:rPr lang="en-US" altLang="ko-KR" baseline="0" dirty="0" smtClean="0"/>
              <a:t>Gasket=</a:t>
            </a:r>
            <a:r>
              <a:rPr lang="ko-KR" altLang="en-US" baseline="0" dirty="0" err="1" smtClean="0"/>
              <a:t>개스킷</a:t>
            </a:r>
            <a:endParaRPr lang="en-US" altLang="ko-KR" baseline="0" dirty="0" smtClean="0"/>
          </a:p>
          <a:p>
            <a:r>
              <a:rPr lang="en-US" altLang="ko-KR" baseline="0" dirty="0" smtClean="0"/>
              <a:t>Break Pads=</a:t>
            </a:r>
            <a:r>
              <a:rPr lang="ko-KR" altLang="en-US" baseline="0" dirty="0" smtClean="0"/>
              <a:t>브레이크 패드</a:t>
            </a:r>
            <a:endParaRPr lang="en-US" altLang="ko-KR" baseline="0" dirty="0" smtClean="0"/>
          </a:p>
          <a:p>
            <a:r>
              <a:rPr lang="en-US" altLang="ko-KR" baseline="0" dirty="0" smtClean="0"/>
              <a:t>Clutch Assembly=</a:t>
            </a:r>
            <a:r>
              <a:rPr lang="ko-KR" altLang="en-US" baseline="0" dirty="0" smtClean="0"/>
              <a:t>클러치 뭉치</a:t>
            </a:r>
            <a:endParaRPr lang="en-US" altLang="ko-KR" baseline="0" dirty="0" smtClean="0"/>
          </a:p>
          <a:p>
            <a:r>
              <a:rPr lang="en-US" altLang="ko-KR" baseline="0" dirty="0" smtClean="0"/>
              <a:t>Flywheels=</a:t>
            </a:r>
            <a:r>
              <a:rPr lang="ko-KR" altLang="en-US" baseline="0" dirty="0" err="1" smtClean="0"/>
              <a:t>플라이휠</a:t>
            </a:r>
            <a:endParaRPr lang="en-US" altLang="ko-KR" baseline="0" dirty="0" smtClean="0"/>
          </a:p>
          <a:p>
            <a:r>
              <a:rPr lang="en-US" altLang="ko-KR" baseline="0" dirty="0" smtClean="0"/>
              <a:t>Clutch disks=</a:t>
            </a:r>
            <a:r>
              <a:rPr lang="ko-KR" altLang="en-US" baseline="0" dirty="0" err="1" smtClean="0"/>
              <a:t>클러치판</a:t>
            </a:r>
            <a:endParaRPr lang="en-US" altLang="ko-KR" baseline="0" dirty="0" smtClean="0"/>
          </a:p>
          <a:p>
            <a:r>
              <a:rPr lang="en-US" altLang="ko-KR" baseline="0" dirty="0" smtClean="0"/>
              <a:t>Pressure plates=</a:t>
            </a:r>
            <a:r>
              <a:rPr lang="ko-KR" altLang="en-US" baseline="0" dirty="0" err="1" smtClean="0"/>
              <a:t>압착판</a:t>
            </a:r>
            <a:endParaRPr lang="en-US" altLang="ko-KR" baseline="0" dirty="0" smtClean="0"/>
          </a:p>
          <a:p>
            <a:r>
              <a:rPr lang="en-US" altLang="ko-KR" baseline="0" dirty="0" smtClean="0"/>
              <a:t>(</a:t>
            </a:r>
            <a:r>
              <a:rPr lang="ko-KR" altLang="en-US" baseline="0" dirty="0" smtClean="0"/>
              <a:t>배는 삭제</a:t>
            </a:r>
            <a:r>
              <a:rPr lang="en-US" altLang="ko-KR" baseline="0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9E805-FFBF-43F6-BA16-9626E11ABCF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36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Exposure</a:t>
            </a:r>
            <a:r>
              <a:rPr lang="en-US" altLang="ko-KR" baseline="0" dirty="0" smtClean="0"/>
              <a:t> to ~ = </a:t>
            </a:r>
            <a:r>
              <a:rPr lang="ko-KR" altLang="en-US" baseline="0" dirty="0" smtClean="0"/>
              <a:t>석면에 의한 건강 위해성 정도는 </a:t>
            </a:r>
            <a:r>
              <a:rPr lang="en-US" altLang="ko-KR" baseline="0" dirty="0" smtClean="0"/>
              <a:t>1) </a:t>
            </a:r>
            <a:r>
              <a:rPr lang="ko-KR" altLang="en-US" baseline="0" dirty="0" smtClean="0"/>
              <a:t>석면 섬유의 양</a:t>
            </a:r>
            <a:r>
              <a:rPr lang="en-US" altLang="ko-KR" baseline="0" dirty="0" smtClean="0"/>
              <a:t>, 2) </a:t>
            </a:r>
            <a:r>
              <a:rPr lang="ko-KR" altLang="en-US" baseline="0" dirty="0" smtClean="0"/>
              <a:t>노출 기간</a:t>
            </a:r>
            <a:r>
              <a:rPr lang="en-US" altLang="ko-KR" baseline="0" dirty="0" smtClean="0"/>
              <a:t>, 3) </a:t>
            </a:r>
            <a:r>
              <a:rPr lang="ko-KR" altLang="en-US" baseline="0" dirty="0" smtClean="0"/>
              <a:t>노출 방식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흡입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섭취</a:t>
            </a:r>
            <a:r>
              <a:rPr lang="en-US" altLang="ko-KR" baseline="0" dirty="0" smtClean="0"/>
              <a:t>?)</a:t>
            </a:r>
          </a:p>
          <a:p>
            <a:r>
              <a:rPr lang="en-US" altLang="ko-KR" baseline="0" dirty="0" smtClean="0"/>
              <a:t>Fibers enter~ = </a:t>
            </a:r>
            <a:r>
              <a:rPr lang="ko-KR" altLang="en-US" baseline="0" dirty="0" smtClean="0"/>
              <a:t>석면은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흡입 및 섭취 등의 방식으로 입과 코를 통해 우리 몸으로 침투</a:t>
            </a:r>
            <a:r>
              <a:rPr lang="en-US" altLang="ko-KR" baseline="0" dirty="0" smtClean="0"/>
              <a:t> </a:t>
            </a:r>
          </a:p>
          <a:p>
            <a:r>
              <a:rPr lang="en-US" altLang="ko-KR" baseline="0" dirty="0" smtClean="0"/>
              <a:t>Esophagus~=</a:t>
            </a:r>
            <a:r>
              <a:rPr lang="ko-KR" altLang="en-US" b="1" baseline="0" dirty="0" smtClean="0"/>
              <a:t>식도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암 발생 가능</a:t>
            </a:r>
            <a:endParaRPr lang="en-US" altLang="ko-KR" baseline="0" dirty="0" smtClean="0"/>
          </a:p>
          <a:p>
            <a:r>
              <a:rPr lang="en-US" altLang="ko-KR" dirty="0" smtClean="0"/>
              <a:t>Pleural membrane~ = </a:t>
            </a:r>
            <a:r>
              <a:rPr lang="ko-KR" altLang="en-US" b="1" dirty="0" smtClean="0"/>
              <a:t>흉막</a:t>
            </a:r>
            <a:r>
              <a:rPr lang="ko-KR" altLang="en-US" dirty="0" smtClean="0"/>
              <a:t> 조직에 상처 나면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팽창 수축이 어려워지며 숨쉬기 고통스럽거나 불가능해짐</a:t>
            </a:r>
            <a:endParaRPr lang="en-US" altLang="ko-KR" dirty="0" smtClean="0"/>
          </a:p>
          <a:p>
            <a:r>
              <a:rPr lang="en-US" altLang="ko-KR" dirty="0" smtClean="0"/>
              <a:t>Larynx=</a:t>
            </a:r>
            <a:r>
              <a:rPr lang="ko-KR" altLang="en-US" b="1" dirty="0" smtClean="0"/>
              <a:t>후두</a:t>
            </a:r>
            <a:endParaRPr lang="en-US" altLang="ko-KR" b="1" dirty="0" smtClean="0"/>
          </a:p>
          <a:p>
            <a:r>
              <a:rPr lang="en-US" altLang="ko-KR" b="0" dirty="0" smtClean="0"/>
              <a:t>Heart~</a:t>
            </a:r>
            <a:r>
              <a:rPr lang="en-US" altLang="ko-KR" b="0" baseline="0" dirty="0" smtClean="0"/>
              <a:t> = </a:t>
            </a:r>
            <a:r>
              <a:rPr lang="ko-KR" altLang="en-US" b="1" baseline="0" dirty="0" smtClean="0"/>
              <a:t>심장</a:t>
            </a:r>
            <a:r>
              <a:rPr lang="ko-KR" altLang="en-US" b="0" baseline="0" dirty="0" smtClean="0"/>
              <a:t> 폐로 향한 혈류가 손상되어 심장이 비대해지거나 작동 안됨</a:t>
            </a:r>
            <a:endParaRPr lang="en-US" altLang="ko-KR" b="0" baseline="0" dirty="0" smtClean="0"/>
          </a:p>
          <a:p>
            <a:r>
              <a:rPr lang="en-US" altLang="ko-KR" b="0" baseline="0" dirty="0" smtClean="0"/>
              <a:t>Right Lung, Left lung </a:t>
            </a:r>
            <a:r>
              <a:rPr lang="en-US" altLang="ko-KR" b="0" baseline="0" dirty="0" smtClean="0">
                <a:sym typeface="Wingdings" panose="05000000000000000000" pitchFamily="2" charset="2"/>
              </a:rPr>
              <a:t> (</a:t>
            </a:r>
            <a:r>
              <a:rPr lang="ko-KR" altLang="en-US" b="0" baseline="0" dirty="0" smtClean="0">
                <a:sym typeface="Wingdings" panose="05000000000000000000" pitchFamily="2" charset="2"/>
              </a:rPr>
              <a:t>삭제</a:t>
            </a:r>
            <a:r>
              <a:rPr lang="en-US" altLang="ko-KR" b="0" baseline="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altLang="ko-KR" b="0" baseline="0" dirty="0" smtClean="0">
                <a:sym typeface="Wingdings" panose="05000000000000000000" pitchFamily="2" charset="2"/>
              </a:rPr>
              <a:t>Bronchia=</a:t>
            </a:r>
            <a:r>
              <a:rPr lang="ko-KR" altLang="en-US" b="0" baseline="0" dirty="0" smtClean="0">
                <a:sym typeface="Wingdings" panose="05000000000000000000" pitchFamily="2" charset="2"/>
              </a:rPr>
              <a:t>기관지</a:t>
            </a:r>
            <a:endParaRPr lang="en-US" altLang="ko-KR" b="0" baseline="0" dirty="0" smtClean="0">
              <a:sym typeface="Wingdings" panose="05000000000000000000" pitchFamily="2" charset="2"/>
            </a:endParaRPr>
          </a:p>
          <a:p>
            <a:r>
              <a:rPr lang="en-US" altLang="ko-KR" b="0" baseline="0" dirty="0" smtClean="0">
                <a:sym typeface="Wingdings" panose="05000000000000000000" pitchFamily="2" charset="2"/>
              </a:rPr>
              <a:t>Alveoli=</a:t>
            </a:r>
            <a:r>
              <a:rPr lang="ko-KR" altLang="en-US" b="1" baseline="0" dirty="0" err="1" smtClean="0">
                <a:sym typeface="Wingdings" panose="05000000000000000000" pitchFamily="2" charset="2"/>
              </a:rPr>
              <a:t>폐포</a:t>
            </a:r>
            <a:r>
              <a:rPr lang="en-US" altLang="ko-KR" b="1" baseline="0" dirty="0" smtClean="0">
                <a:sym typeface="Wingdings" panose="05000000000000000000" pitchFamily="2" charset="2"/>
              </a:rPr>
              <a:t>(</a:t>
            </a:r>
            <a:r>
              <a:rPr lang="ko-KR" altLang="en-US" b="1" baseline="0" dirty="0" smtClean="0">
                <a:sym typeface="Wingdings" panose="05000000000000000000" pitchFamily="2" charset="2"/>
              </a:rPr>
              <a:t>허파꽈리</a:t>
            </a:r>
            <a:r>
              <a:rPr lang="en-US" altLang="ko-KR" b="1" baseline="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altLang="ko-KR" b="0" dirty="0" smtClean="0"/>
              <a:t>Diaphragm=</a:t>
            </a:r>
            <a:r>
              <a:rPr lang="ko-KR" altLang="en-US" b="1" dirty="0" err="1" smtClean="0"/>
              <a:t>횡경막</a:t>
            </a:r>
            <a:endParaRPr lang="en-US" altLang="ko-KR" b="1" dirty="0" smtClean="0"/>
          </a:p>
          <a:p>
            <a:r>
              <a:rPr lang="en-US" altLang="ko-KR" b="0" dirty="0" smtClean="0"/>
              <a:t>Abdomen=</a:t>
            </a:r>
            <a:r>
              <a:rPr lang="ko-KR" altLang="en-US" b="0" dirty="0" smtClean="0"/>
              <a:t>복부</a:t>
            </a:r>
            <a:endParaRPr lang="en-US" altLang="ko-KR" b="0" dirty="0" smtClean="0"/>
          </a:p>
          <a:p>
            <a:r>
              <a:rPr lang="en-US" altLang="ko-KR" b="0" dirty="0" smtClean="0"/>
              <a:t>Stomach=</a:t>
            </a:r>
            <a:r>
              <a:rPr lang="ko-KR" altLang="en-US" b="1" dirty="0" smtClean="0"/>
              <a:t>위</a:t>
            </a:r>
            <a:endParaRPr lang="en-US" altLang="ko-KR" b="1" dirty="0" smtClean="0"/>
          </a:p>
          <a:p>
            <a:r>
              <a:rPr lang="en-US" altLang="ko-KR" b="0" dirty="0" smtClean="0"/>
              <a:t>Intestines~=</a:t>
            </a:r>
            <a:r>
              <a:rPr lang="ko-KR" altLang="en-US" b="1" dirty="0" smtClean="0"/>
              <a:t>창자</a:t>
            </a:r>
            <a:r>
              <a:rPr lang="ko-KR" altLang="en-US" b="0" dirty="0" smtClean="0"/>
              <a:t> 석면 집적으로 암 발생 가능</a:t>
            </a:r>
            <a:endParaRPr lang="en-US" altLang="ko-KR" b="0" dirty="0" smtClean="0"/>
          </a:p>
          <a:p>
            <a:r>
              <a:rPr lang="en-US" altLang="ko-KR" b="0" dirty="0" smtClean="0"/>
              <a:t>Blood</a:t>
            </a:r>
            <a:r>
              <a:rPr lang="en-US" altLang="ko-KR" b="0" baseline="0" dirty="0" smtClean="0"/>
              <a:t> vessels=</a:t>
            </a:r>
            <a:r>
              <a:rPr lang="ko-KR" altLang="en-US" b="0" baseline="0" dirty="0" smtClean="0"/>
              <a:t>혈관</a:t>
            </a:r>
            <a:endParaRPr lang="en-US" altLang="ko-KR" b="0" baseline="0" dirty="0" smtClean="0"/>
          </a:p>
          <a:p>
            <a:r>
              <a:rPr lang="en-US" altLang="ko-KR" b="0" baseline="0" dirty="0" smtClean="0"/>
              <a:t>Asbestos fibers=</a:t>
            </a:r>
            <a:r>
              <a:rPr lang="ko-KR" altLang="en-US" b="0" baseline="0" dirty="0" smtClean="0"/>
              <a:t>석면 섬유상 결정</a:t>
            </a:r>
            <a:endParaRPr lang="en-US" altLang="ko-KR" b="0" baseline="0" dirty="0" smtClean="0"/>
          </a:p>
          <a:p>
            <a:r>
              <a:rPr lang="en-US" altLang="ko-KR" b="0" baseline="0" dirty="0" smtClean="0"/>
              <a:t>Asbestos fibers in the alveoli~=</a:t>
            </a:r>
            <a:r>
              <a:rPr lang="ko-KR" altLang="en-US" b="0" baseline="0" dirty="0" err="1" smtClean="0"/>
              <a:t>폐포</a:t>
            </a:r>
            <a:r>
              <a:rPr lang="ko-KR" altLang="en-US" b="0" baseline="0" dirty="0" smtClean="0"/>
              <a:t> 내 석면 섬유상 결정들은 암을 유발할 수 있으며 허파와 적혈구 간의 산소</a:t>
            </a:r>
            <a:r>
              <a:rPr lang="en-US" altLang="ko-KR" b="0" baseline="0" dirty="0" smtClean="0"/>
              <a:t>-</a:t>
            </a:r>
            <a:r>
              <a:rPr lang="ko-KR" altLang="en-US" b="0" baseline="0" dirty="0" smtClean="0"/>
              <a:t>이산화탄소 교환을 방해할 수 있음</a:t>
            </a:r>
            <a:endParaRPr lang="ko-KR" altLang="en-US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9E805-FFBF-43F6-BA16-9626E11ABCFB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755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Pleural Mesothelioma=</a:t>
            </a:r>
            <a:r>
              <a:rPr lang="ko-KR" altLang="en-US" dirty="0" smtClean="0"/>
              <a:t>흉막 </a:t>
            </a:r>
            <a:r>
              <a:rPr lang="ko-KR" altLang="en-US" dirty="0" err="1" smtClean="0"/>
              <a:t>중피종</a:t>
            </a:r>
            <a:r>
              <a:rPr lang="ko-KR" altLang="en-US" dirty="0" smtClean="0"/>
              <a:t> 만 설명</a:t>
            </a:r>
            <a:endParaRPr lang="en-US" altLang="ko-KR" dirty="0" smtClean="0"/>
          </a:p>
          <a:p>
            <a:r>
              <a:rPr lang="en-US" altLang="ko-KR" dirty="0" smtClean="0"/>
              <a:t>Healthy lung=</a:t>
            </a:r>
            <a:r>
              <a:rPr lang="ko-KR" altLang="en-US" dirty="0" smtClean="0"/>
              <a:t>건강한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폐</a:t>
            </a:r>
            <a:endParaRPr lang="en-US" altLang="ko-KR" baseline="0" dirty="0" smtClean="0"/>
          </a:p>
          <a:p>
            <a:r>
              <a:rPr lang="en-US" altLang="ko-KR" baseline="0" dirty="0" smtClean="0"/>
              <a:t>Pleura=</a:t>
            </a:r>
            <a:r>
              <a:rPr lang="ko-KR" altLang="en-US" baseline="0" dirty="0" smtClean="0"/>
              <a:t>흉막</a:t>
            </a:r>
            <a:endParaRPr lang="en-US" altLang="ko-KR" baseline="0" dirty="0" smtClean="0"/>
          </a:p>
          <a:p>
            <a:r>
              <a:rPr lang="en-US" altLang="ko-KR" baseline="0" dirty="0" smtClean="0"/>
              <a:t>Lung=</a:t>
            </a:r>
            <a:r>
              <a:rPr lang="ko-KR" altLang="en-US" baseline="0" dirty="0" smtClean="0"/>
              <a:t>폐</a:t>
            </a:r>
            <a:endParaRPr lang="en-US" altLang="ko-KR" baseline="0" dirty="0" smtClean="0"/>
          </a:p>
          <a:p>
            <a:r>
              <a:rPr lang="en-US" altLang="ko-KR" baseline="0" dirty="0" smtClean="0"/>
              <a:t>Diseased Lung=</a:t>
            </a:r>
            <a:r>
              <a:rPr lang="ko-KR" altLang="en-US" baseline="0" dirty="0" smtClean="0"/>
              <a:t>발병한 폐</a:t>
            </a:r>
            <a:endParaRPr lang="en-US" altLang="ko-KR" baseline="0" dirty="0" smtClean="0"/>
          </a:p>
          <a:p>
            <a:r>
              <a:rPr lang="en-US" altLang="ko-KR" baseline="0" dirty="0" smtClean="0"/>
              <a:t>Cancer=</a:t>
            </a:r>
            <a:r>
              <a:rPr lang="ko-KR" altLang="en-US" baseline="0" smtClean="0"/>
              <a:t>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9E805-FFBF-43F6-BA16-9626E11ABCFB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83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2.bp.blogspot.com/_SbGSSRU5LeE/SRcovVs3unI/AAAAAAAABXw/pp5I2biD0Cw/s1600-h/phoenix+tile+iranian+1270s+from+met+museum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title/tt0070239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b/b7/Asbestos_fibres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//upload.wikimedia.org/wikipedia/commons/c/cd/Asbestos_with_muscovit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b/b1/Asbestos1USGOV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//upload.wikimedia.org/wikipedia/commons/2/2c/Blue_asbestos.jpg" TargetMode="Externa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5791200" cy="68760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2-3.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광물로 인한 환경 문제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2-3-1.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환경 문제의 유형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직접적</a:t>
            </a:r>
            <a:r>
              <a:rPr lang="en-US" altLang="ko-KR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일차적</a:t>
            </a:r>
            <a:r>
              <a:rPr lang="en-US" altLang="ko-KR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– </a:t>
            </a:r>
            <a:r>
              <a:rPr lang="ko-KR" altLang="en-US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광물 자체에 의해 발생하는 문제</a:t>
            </a:r>
            <a:endParaRPr lang="en-US" altLang="ko-KR" sz="2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00200" lvl="2" indent="-457200"/>
            <a:r>
              <a:rPr lang="ko-KR" altLang="en-US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섭취</a:t>
            </a:r>
            <a:endParaRPr lang="en-US" altLang="ko-KR" sz="2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00200" lvl="2" indent="-457200"/>
            <a:r>
              <a:rPr lang="ko-KR" altLang="en-US" sz="26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흡입</a:t>
            </a:r>
            <a:endParaRPr lang="en-US" altLang="ko-KR" sz="26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00200" lvl="2" indent="-457200"/>
            <a:r>
              <a:rPr lang="ko-KR" altLang="en-US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접촉</a:t>
            </a:r>
            <a:endParaRPr lang="en-US" altLang="ko-KR" sz="2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00200" lvl="2" indent="-457200"/>
            <a:endParaRPr lang="en-US" altLang="ko-KR" sz="2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이차적</a:t>
            </a:r>
            <a:r>
              <a:rPr lang="en-US" altLang="ko-KR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– </a:t>
            </a:r>
            <a:r>
              <a:rPr lang="ko-KR" altLang="en-US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광물이 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관계된 반응이나 기타 다른 상호작용에 의해 일어나는 문제</a:t>
            </a:r>
            <a:r>
              <a:rPr lang="en-US" altLang="ko-KR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산성비</a:t>
            </a:r>
            <a:r>
              <a:rPr lang="en-US" altLang="ko-KR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산성광산배수</a:t>
            </a:r>
            <a:r>
              <a:rPr lang="en-US" altLang="ko-KR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수질 오염 등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62421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79512" y="1340768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http://www.asbestos.com/assets/images/asbestos_house_diagram.png</a:t>
            </a:r>
          </a:p>
        </p:txBody>
      </p:sp>
    </p:spTree>
    <p:extLst>
      <p:ext uri="{BB962C8B-B14F-4D97-AF65-F5344CB8AC3E}">
        <p14:creationId xmlns:p14="http://schemas.microsoft.com/office/powerpoint/2010/main" val="39327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2602"/>
            <a:ext cx="7704856" cy="598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4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7467600" cy="4525963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간단한 역사</a:t>
            </a:r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B.C.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약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3,000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년경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스칸디나비아 유적에서 자기 및 통나무 틈새 </a:t>
            </a:r>
            <a:r>
              <a:rPr lang="ko-KR" altLang="en-US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메움재에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사용</a:t>
            </a: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1C :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그리스 </a:t>
            </a:r>
            <a:r>
              <a:rPr lang="ko-KR" altLang="en-US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에보이아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(Evvoia)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섬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아스베스토스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채석장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고대 그리스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로마 시대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내화 의복 및 건축재로 사용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Pliny the 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Elder: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저주를 막는데 효험이 있다고 생각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Tx/>
              <a:buNone/>
            </a:pP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172" name="Picture 4" descr="Evvo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44849"/>
            <a:ext cx="8066087" cy="4933950"/>
          </a:xfrm>
          <a:prstGeom prst="rect">
            <a:avLst/>
          </a:prstGeom>
          <a:noFill/>
        </p:spPr>
      </p:pic>
      <p:pic>
        <p:nvPicPr>
          <p:cNvPr id="7174" name="Picture 6" descr="Liv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8891" y="2233811"/>
            <a:ext cx="2619375" cy="3333750"/>
          </a:xfrm>
          <a:prstGeom prst="rect">
            <a:avLst/>
          </a:prstGeo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882282" y="2233811"/>
            <a:ext cx="2619375" cy="11557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400" b="1" dirty="0">
                <a:latin typeface="Times New Roman" pitchFamily="18" charset="0"/>
                <a:ea typeface="굴림" pitchFamily="50" charset="-127"/>
              </a:rPr>
              <a:t>Pliny the Elder</a:t>
            </a:r>
            <a:r>
              <a:rPr lang="en-US" altLang="ko-KR" sz="1400" dirty="0">
                <a:latin typeface="Times New Roman" pitchFamily="18" charset="0"/>
                <a:ea typeface="굴림" pitchFamily="50" charset="-127"/>
              </a:rPr>
              <a:t> (23-79), </a:t>
            </a:r>
          </a:p>
          <a:p>
            <a:r>
              <a:rPr lang="en-US" altLang="ko-KR" sz="1400" dirty="0">
                <a:latin typeface="Times New Roman" pitchFamily="18" charset="0"/>
                <a:ea typeface="굴림" pitchFamily="50" charset="-127"/>
              </a:rPr>
              <a:t>a.k.a. Caius </a:t>
            </a:r>
            <a:r>
              <a:rPr lang="en-US" altLang="ko-KR" sz="1400" dirty="0" err="1">
                <a:latin typeface="Times New Roman" pitchFamily="18" charset="0"/>
                <a:ea typeface="굴림" pitchFamily="50" charset="-127"/>
              </a:rPr>
              <a:t>Plinius</a:t>
            </a:r>
            <a:r>
              <a:rPr lang="en-US" altLang="ko-KR" sz="1400" dirty="0">
                <a:latin typeface="Times New Roman" pitchFamily="18" charset="0"/>
                <a:ea typeface="굴림" pitchFamily="50" charset="-127"/>
              </a:rPr>
              <a:t> </a:t>
            </a:r>
            <a:r>
              <a:rPr lang="en-US" altLang="ko-KR" sz="1400" dirty="0" err="1">
                <a:latin typeface="Times New Roman" pitchFamily="18" charset="0"/>
                <a:ea typeface="굴림" pitchFamily="50" charset="-127"/>
              </a:rPr>
              <a:t>Secundus</a:t>
            </a:r>
            <a:r>
              <a:rPr lang="en-US" altLang="ko-KR" sz="1400" dirty="0">
                <a:latin typeface="Times New Roman" pitchFamily="18" charset="0"/>
                <a:ea typeface="굴림" pitchFamily="50" charset="-127"/>
              </a:rPr>
              <a:t>, </a:t>
            </a:r>
          </a:p>
          <a:p>
            <a:r>
              <a:rPr lang="en-US" altLang="ko-KR" sz="1400" dirty="0">
                <a:latin typeface="Times New Roman" pitchFamily="18" charset="0"/>
                <a:ea typeface="굴림" pitchFamily="50" charset="-127"/>
              </a:rPr>
              <a:t>Gaius </a:t>
            </a:r>
            <a:r>
              <a:rPr lang="en-US" altLang="ko-KR" sz="1400" dirty="0" err="1">
                <a:latin typeface="Times New Roman" pitchFamily="18" charset="0"/>
                <a:ea typeface="굴림" pitchFamily="50" charset="-127"/>
              </a:rPr>
              <a:t>Plinius</a:t>
            </a:r>
            <a:r>
              <a:rPr lang="en-US" altLang="ko-KR" sz="1400" dirty="0">
                <a:latin typeface="Times New Roman" pitchFamily="18" charset="0"/>
                <a:ea typeface="굴림" pitchFamily="50" charset="-127"/>
              </a:rPr>
              <a:t> </a:t>
            </a:r>
            <a:r>
              <a:rPr lang="en-US" altLang="ko-KR" sz="1400" dirty="0" err="1">
                <a:latin typeface="Times New Roman" pitchFamily="18" charset="0"/>
                <a:ea typeface="굴림" pitchFamily="50" charset="-127"/>
              </a:rPr>
              <a:t>Secundis</a:t>
            </a:r>
            <a:r>
              <a:rPr lang="en-US" altLang="ko-KR" sz="1400" dirty="0">
                <a:latin typeface="Times New Roman" pitchFamily="18" charset="0"/>
                <a:ea typeface="굴림" pitchFamily="50" charset="-127"/>
              </a:rPr>
              <a:t>. </a:t>
            </a:r>
          </a:p>
          <a:p>
            <a:r>
              <a:rPr lang="en-US" altLang="ko-KR" sz="1400" dirty="0">
                <a:latin typeface="Times New Roman" pitchFamily="18" charset="0"/>
                <a:ea typeface="굴림" pitchFamily="50" charset="-127"/>
              </a:rPr>
              <a:t>Author of the grand encyclopedia </a:t>
            </a:r>
          </a:p>
          <a:p>
            <a:r>
              <a:rPr lang="en-US" altLang="ko-KR" sz="1400" dirty="0">
                <a:latin typeface="Times New Roman" pitchFamily="18" charset="0"/>
                <a:ea typeface="굴림" pitchFamily="50" charset="-127"/>
              </a:rPr>
              <a:t>"Naturalis </a:t>
            </a:r>
            <a:r>
              <a:rPr lang="en-US" altLang="ko-KR" sz="1400" dirty="0" err="1">
                <a:latin typeface="Times New Roman" pitchFamily="18" charset="0"/>
                <a:ea typeface="굴림" pitchFamily="50" charset="-127"/>
              </a:rPr>
              <a:t>Historiae</a:t>
            </a:r>
            <a:r>
              <a:rPr lang="en-US" altLang="ko-KR" sz="1400" dirty="0">
                <a:latin typeface="Times New Roman" pitchFamily="18" charset="0"/>
                <a:ea typeface="굴림" pitchFamily="50" charset="-127"/>
              </a:rPr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val="4879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2880320"/>
          </a:xfrm>
        </p:spPr>
        <p:txBody>
          <a:bodyPr>
            <a:normAutofit/>
          </a:bodyPr>
          <a:lstStyle/>
          <a:p>
            <a:pPr lvl="1"/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고대 이집트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파라오의 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미이라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제작에 사용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고대 페르시아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중국으로부터 수입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수의로 사용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불사조의 깃털로 생각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기타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묘지 등잔 심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가려움증 치료제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buNone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lvl="2"/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  <a:sym typeface="Wingdings" pitchFamily="2" charset="2"/>
            </a:endParaRPr>
          </a:p>
        </p:txBody>
      </p:sp>
      <p:pic>
        <p:nvPicPr>
          <p:cNvPr id="4" name="Picture 5" descr="phoenix+tile+iranian+1270s+from+met+muse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996952"/>
            <a:ext cx="3810000" cy="3600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3501008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고대 이란의 불사조 문양 타일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292080" y="6237312"/>
            <a:ext cx="16305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latin typeface="Times New Roman" pitchFamily="18" charset="0"/>
                <a:ea typeface="굴림" pitchFamily="50" charset="-127"/>
              </a:rPr>
              <a:t>http://www.metmuseum.org</a:t>
            </a:r>
            <a:endParaRPr lang="en-US" altLang="ko-KR" sz="1000" dirty="0">
              <a:latin typeface="Times New Roman" pitchFamily="18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99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8050-18DB-4EE7-8CB1-703C2990DCBD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4525962"/>
          </a:xfrm>
        </p:spPr>
        <p:txBody>
          <a:bodyPr/>
          <a:lstStyle/>
          <a:p>
            <a:pPr lvl="1"/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중세시대 갑옷의 단열재로 사용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사기꾼 상인들이 석면으로 십자가를 만들어 이 것이 마치 예수가 매달렸던 십자가의 일부로 만든 것처럼 속여 팜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269" name="Picture 5" descr="bodyhar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429000" cy="4619625"/>
          </a:xfrm>
          <a:prstGeom prst="rect">
            <a:avLst/>
          </a:prstGeom>
          <a:noFill/>
        </p:spPr>
      </p:pic>
      <p:pic>
        <p:nvPicPr>
          <p:cNvPr id="11271" name="Picture 7" descr="From the film Jesus Christ Supersta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6922" y="2820035"/>
            <a:ext cx="5524500" cy="3248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54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19C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말 산업혁명 이후부터 석면의 사용이 본격화 됨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800100" lvl="1" indent="-342900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1860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경 미국과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카나다에서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단열재로 이용</a:t>
            </a:r>
          </a:p>
          <a:p>
            <a:pPr marL="800100" lvl="1" indent="-342900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1879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카나다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퀘백주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아팔래치아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산자락에서 최초의 상업적 석면 광산 개발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20C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들어 석면 수요 폭발적 증가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3,000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여종의 제품에 석면 이용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건설재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절연재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내화재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브레이크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라이닝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등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1970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년 중반까지 꾸준히 증가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1970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년 이후 석면의 이용과 그에 따른 질병 관계가 보다 확실해지면서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강력한 석면 규제가 현실화 되고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이에 따라 석면의 수요가 급감함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99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석면의 위험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성에 대한 인식</a:t>
            </a:r>
          </a:p>
          <a:p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1c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Strabo, Pliny: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석면 직조 노예의 폐 질환 인지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Pliny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“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석면 노예는 요절하기 때문에 사지 말아야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호흡기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착용의 필요성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1897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비엔나 의사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: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폐관련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질환은 석면 먼지의 흡입 때문이라 진단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1900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년대 초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석면 광산 노동자의 요절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폐질환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1906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폐질환 사망자 부검 후 폐에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섬유증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발견 기록 문서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1908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메트로폴리탄 생명 보험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석면 노동자에게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보험료율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높임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.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Picture 5" descr="stra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92150"/>
            <a:ext cx="16859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227763" y="765175"/>
            <a:ext cx="2595562" cy="1793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Times New Roman" panose="02020603050405020304" pitchFamily="18" charset="0"/>
                <a:ea typeface="굴림" panose="020B0600000101010101" pitchFamily="50" charset="-127"/>
              </a:rPr>
              <a:t>Strabo [c 64/63BC - c 23AD]</a:t>
            </a:r>
            <a:r>
              <a:rPr lang="en-US" altLang="ko-KR" sz="1400">
                <a:latin typeface="Times New Roman" panose="02020603050405020304" pitchFamily="18" charset="0"/>
                <a:ea typeface="굴림" panose="020B0600000101010101" pitchFamily="50" charset="-127"/>
              </a:rPr>
              <a:t>  </a:t>
            </a:r>
          </a:p>
          <a:p>
            <a:r>
              <a:rPr lang="en-US" altLang="ko-KR" sz="1400">
                <a:latin typeface="Times New Roman" panose="02020603050405020304" pitchFamily="18" charset="0"/>
                <a:ea typeface="굴림" panose="020B0600000101010101" pitchFamily="50" charset="-127"/>
              </a:rPr>
              <a:t>Strabo was born in Amaseia </a:t>
            </a:r>
          </a:p>
          <a:p>
            <a:r>
              <a:rPr lang="en-US" altLang="ko-KR" sz="1400">
                <a:latin typeface="Times New Roman" panose="02020603050405020304" pitchFamily="18" charset="0"/>
                <a:ea typeface="굴림" panose="020B0600000101010101" pitchFamily="50" charset="-127"/>
              </a:rPr>
              <a:t>(now Amasya, Turkey), </a:t>
            </a:r>
          </a:p>
          <a:p>
            <a:r>
              <a:rPr lang="en-US" altLang="ko-KR" sz="1400">
                <a:latin typeface="Times New Roman" panose="02020603050405020304" pitchFamily="18" charset="0"/>
                <a:ea typeface="굴림" panose="020B0600000101010101" pitchFamily="50" charset="-127"/>
              </a:rPr>
              <a:t>the son of wealthy parents. </a:t>
            </a:r>
          </a:p>
          <a:p>
            <a:r>
              <a:rPr lang="en-US" altLang="ko-KR" sz="1400">
                <a:latin typeface="Times New Roman" panose="02020603050405020304" pitchFamily="18" charset="0"/>
                <a:ea typeface="굴림" panose="020B0600000101010101" pitchFamily="50" charset="-127"/>
              </a:rPr>
              <a:t>His </a:t>
            </a:r>
            <a:r>
              <a:rPr lang="en-US" altLang="ko-KR" sz="1400" i="1">
                <a:latin typeface="Times New Roman" panose="02020603050405020304" pitchFamily="18" charset="0"/>
                <a:ea typeface="굴림" panose="020B0600000101010101" pitchFamily="50" charset="-127"/>
              </a:rPr>
              <a:t>“Geographia”</a:t>
            </a:r>
            <a:r>
              <a:rPr lang="en-US" altLang="ko-KR" sz="1400">
                <a:latin typeface="Times New Roman" panose="02020603050405020304" pitchFamily="18" charset="0"/>
                <a:ea typeface="굴림" panose="020B0600000101010101" pitchFamily="50" charset="-127"/>
              </a:rPr>
              <a:t> is said to </a:t>
            </a:r>
          </a:p>
          <a:p>
            <a:r>
              <a:rPr lang="en-US" altLang="ko-KR" sz="1400">
                <a:latin typeface="Times New Roman" panose="02020603050405020304" pitchFamily="18" charset="0"/>
                <a:ea typeface="굴림" panose="020B0600000101010101" pitchFamily="50" charset="-127"/>
              </a:rPr>
              <a:t>have been composed between </a:t>
            </a:r>
          </a:p>
          <a:p>
            <a:r>
              <a:rPr lang="en-US" altLang="ko-KR" sz="1400">
                <a:latin typeface="Times New Roman" panose="02020603050405020304" pitchFamily="18" charset="0"/>
                <a:ea typeface="굴림" panose="020B0600000101010101" pitchFamily="50" charset="-127"/>
              </a:rPr>
              <a:t>9-5 BC with parts revised around </a:t>
            </a:r>
          </a:p>
          <a:p>
            <a:r>
              <a:rPr lang="en-US" altLang="ko-KR" sz="1400">
                <a:latin typeface="Times New Roman" panose="02020603050405020304" pitchFamily="18" charset="0"/>
                <a:ea typeface="굴림" panose="020B0600000101010101" pitchFamily="50" charset="-127"/>
              </a:rPr>
              <a:t>18-19 AD. </a:t>
            </a:r>
          </a:p>
        </p:txBody>
      </p:sp>
    </p:spTree>
    <p:extLst>
      <p:ext uri="{BB962C8B-B14F-4D97-AF65-F5344CB8AC3E}">
        <p14:creationId xmlns:p14="http://schemas.microsoft.com/office/powerpoint/2010/main" val="295289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1928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Cook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폐 내 석면의 영향을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밝힘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석면폐증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(asbestosis)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1931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: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중피종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(mesothelioma)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용어 처음 사용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1930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?: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영국 석면 질병 최초로 직업병 인정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1935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: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석면폐증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환자의 다수 가 폐암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환자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1970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년대 미 법원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문서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회사가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1940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년대부터 인지한 석면폐해를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노동자에게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숨김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1970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년대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EPA, OSHA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석면 규제 시작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현재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대부분의 선진국에서 석면 사용 전면 금지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38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_x77759328" descr="EMB00000d5c01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5256212" cy="47704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51920" y="1722294"/>
            <a:ext cx="3413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Global production (10,000 ton/year)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3253" y="1988840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Japan (ton/year)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2276872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China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2564904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Korea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07704" y="6093296"/>
            <a:ext cx="1689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/>
              <a:t>http://www.bosa.co.kr/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228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9178-531E-4F9B-AAE3-A1FBA163300D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616575"/>
          </a:xfrm>
        </p:spPr>
        <p:txBody>
          <a:bodyPr/>
          <a:lstStyle/>
          <a:p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우리나라의 경우</a:t>
            </a:r>
          </a:p>
          <a:p>
            <a:endParaRPr lang="ko-KR" alt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Tx/>
              <a:buNone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- 2009.09. 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품질경영 및 공산품 안전관리법’ </a:t>
            </a: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Tx/>
              <a:buNone/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석면안전관리기준 </a:t>
            </a:r>
          </a:p>
          <a:p>
            <a:pPr>
              <a:buFontTx/>
              <a:buNone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모든 공산품에 석면 사용금지 또는 제한</a:t>
            </a:r>
          </a:p>
          <a:p>
            <a:pPr>
              <a:buFontTx/>
              <a:buNone/>
            </a:pP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ko-KR" altLang="en-US" sz="2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2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- 2007.07.02.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노동부 고시 ‘산업안전보건법’</a:t>
            </a:r>
          </a:p>
          <a:p>
            <a:pPr>
              <a:buFontTx/>
              <a:buNone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		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2009.09.01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부터 석면함유제품 제조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수입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,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		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사용 전면 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금지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43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7048500" cy="430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69269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서울의 황사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55576" y="5949280"/>
            <a:ext cx="5382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http://blog.naver.com/PostView.nhn?blogId=webmsm&amp;logNo=50166700732</a:t>
            </a:r>
          </a:p>
        </p:txBody>
      </p:sp>
    </p:spTree>
    <p:extLst>
      <p:ext uri="{BB962C8B-B14F-4D97-AF65-F5344CB8AC3E}">
        <p14:creationId xmlns:p14="http://schemas.microsoft.com/office/powerpoint/2010/main" val="802160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세계 석면 생산량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(2015):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약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백만톤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/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러시아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55%</a:t>
            </a:r>
          </a:p>
          <a:p>
            <a:pPr marL="800100" lvl="1" indent="-342900"/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중국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20%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0100" lvl="1" indent="-342900"/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브라질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15.6%</a:t>
            </a:r>
          </a:p>
          <a:p>
            <a:pPr marL="800100" lvl="1" indent="-342900"/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카자흐스탄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10.8%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193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건강 위해성</a:t>
            </a:r>
            <a:endParaRPr lang="en-US" altLang="ko-KR" sz="2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Picture 5" descr="asbestos_heal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8"/>
            <a:ext cx="3960440" cy="6384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57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71" y="188640"/>
            <a:ext cx="1774017" cy="116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660" y="116632"/>
            <a:ext cx="2946811" cy="294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660" y="3104481"/>
            <a:ext cx="3425006" cy="343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66667"/>
            <a:ext cx="1970534" cy="197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123728" y="6309320"/>
            <a:ext cx="6678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http://www.asbestos.com/assets/images/meso-images/pericardial-mesothelioma-diagram.jpg</a:t>
            </a:r>
          </a:p>
        </p:txBody>
      </p:sp>
      <p:pic>
        <p:nvPicPr>
          <p:cNvPr id="1033" name="Picture 9" descr="http://www.asbestos.com/assets/images/meso-images/asbestos-cancer-diagra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681040" cy="37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0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 fontScale="92500"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2-3-2.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먼지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(particulates)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와 건강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잠재적</a:t>
            </a:r>
            <a:r>
              <a:rPr lang="en-US" altLang="ko-KR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위해</a:t>
            </a:r>
            <a:r>
              <a:rPr lang="en-US" altLang="ko-KR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(hazardous) </a:t>
            </a:r>
            <a:r>
              <a:rPr lang="ko-KR" altLang="en-US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광물</a:t>
            </a:r>
            <a:endParaRPr lang="en-US" altLang="ko-KR" sz="2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섬유상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(fibrous):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석면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(asbestos), </a:t>
            </a:r>
            <a:r>
              <a:rPr lang="ko-KR" altLang="en-US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에리오나이트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erionite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모데나이트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mordenite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팔리고스카이트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palygorskite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세피올라이트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sepiolite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수활석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brucite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녹니석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(chlorite), </a:t>
            </a:r>
            <a:r>
              <a:rPr lang="ko-KR" altLang="en-US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침철석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(goethite), </a:t>
            </a:r>
            <a:r>
              <a:rPr lang="ko-KR" altLang="en-US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레피도크로사이트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lepidocrosite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lvl="1" indent="-457200"/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24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비섬유상</a:t>
            </a:r>
            <a:r>
              <a:rPr lang="en-US" altLang="ko-KR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24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nonfibrous</a:t>
            </a:r>
            <a:r>
              <a:rPr lang="en-US" altLang="ko-KR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):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규석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(s</a:t>
            </a:r>
            <a:r>
              <a:rPr lang="en-US" altLang="ko-KR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ilica) (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석영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quartz), </a:t>
            </a:r>
            <a:r>
              <a:rPr lang="ko-KR" altLang="en-US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카올리나이트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kaolinite), </a:t>
            </a:r>
            <a:r>
              <a:rPr lang="ko-KR" altLang="en-US" sz="24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버미큘라이트</a:t>
            </a:r>
            <a:r>
              <a:rPr lang="en-US" altLang="ko-KR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(vermiculite), </a:t>
            </a:r>
            <a:r>
              <a:rPr lang="ko-KR" altLang="en-US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활석</a:t>
            </a:r>
            <a:r>
              <a:rPr lang="en-US" altLang="ko-KR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(talc), </a:t>
            </a:r>
            <a:r>
              <a:rPr lang="ko-KR" altLang="en-US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운모</a:t>
            </a:r>
            <a:r>
              <a:rPr lang="en-US" altLang="ko-KR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(mica), </a:t>
            </a:r>
            <a:r>
              <a:rPr lang="ko-KR" altLang="en-US" sz="24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보에마이트</a:t>
            </a:r>
            <a:r>
              <a:rPr lang="en-US" altLang="ko-KR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24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boehmite</a:t>
            </a:r>
            <a:r>
              <a:rPr lang="en-US" altLang="ko-KR" sz="24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indent="0">
              <a:buNone/>
            </a:pPr>
            <a:endParaRPr lang="en-US" altLang="ko-KR" sz="2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50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116632"/>
            <a:ext cx="3255083" cy="273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2928798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석면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사문석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3"/>
            <a:ext cx="4032448" cy="270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7073" y="28529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모데나이트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905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37321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버미큘라이트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6336"/>
            <a:ext cx="3032634" cy="303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9952" y="630932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운모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백운모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813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먼지</a:t>
            </a:r>
            <a:r>
              <a:rPr lang="en-US" altLang="ko-KR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(particulate matter; PM)</a:t>
            </a:r>
            <a:r>
              <a:rPr lang="ko-KR" altLang="en-US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인한 잠재적 건강 위해성</a:t>
            </a:r>
            <a:endParaRPr lang="en-US" altLang="ko-KR" sz="2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진폐증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(pneumoconiosis)</a:t>
            </a:r>
          </a:p>
          <a:p>
            <a:pPr marL="914400" lvl="1" indent="-457200"/>
            <a:r>
              <a:rPr lang="ko-KR" altLang="en-US" sz="2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규폐증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(si</a:t>
            </a:r>
            <a:r>
              <a:rPr lang="en-US" altLang="ko-KR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licosis)</a:t>
            </a:r>
          </a:p>
          <a:p>
            <a:pPr marL="914400" lvl="1" indent="-457200"/>
            <a:r>
              <a:rPr lang="ko-KR" altLang="en-US" sz="2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석면폐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(asbestosis)</a:t>
            </a:r>
          </a:p>
          <a:p>
            <a:pPr marL="914400" lvl="1" indent="-457200"/>
            <a:r>
              <a:rPr lang="ko-KR" altLang="en-US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기타 호흡기계 질환</a:t>
            </a:r>
            <a:endParaRPr lang="en-US" altLang="ko-KR" sz="2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암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(cancers): 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폐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위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식도</a:t>
            </a:r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ko-KR" altLang="en-US" sz="2800" b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흉막판</a:t>
            </a:r>
            <a:r>
              <a:rPr lang="en-US" altLang="ko-KR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(pleural plaques)</a:t>
            </a:r>
          </a:p>
          <a:p>
            <a:pPr marL="914400" lvl="1" indent="-457200"/>
            <a:r>
              <a:rPr lang="ko-KR" altLang="en-US" sz="2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중피종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(mesothelioma)</a:t>
            </a:r>
            <a:endParaRPr lang="en-US" altLang="ko-KR" sz="2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82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2-3-3.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석면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(Asbestos)</a:t>
            </a: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배경지식</a:t>
            </a:r>
            <a:endParaRPr lang="en-US" altLang="ko-KR" sz="2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Asbestos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2800" dirty="0" err="1">
                <a:latin typeface="Symbol" panose="05050102010706020507" pitchFamily="18" charset="2"/>
                <a:ea typeface="맑은 고딕" panose="020B0503020000020004" pitchFamily="50" charset="-127"/>
              </a:rPr>
              <a:t>asbestoz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꺼지지 않는 것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파괴되지 않는 것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(unquenchable, inextinguishable)”</a:t>
            </a:r>
          </a:p>
          <a:p>
            <a:pPr marL="914400" lvl="1" indent="-457200"/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섬유상 규산염 광물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(fibrous 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silicate 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minerals): </a:t>
            </a:r>
            <a:r>
              <a:rPr lang="ko-KR" altLang="en-US" sz="2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사문석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각섬석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600200" lvl="2" indent="-457200"/>
            <a:r>
              <a:rPr lang="ko-KR" altLang="en-US" sz="2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백석면</a:t>
            </a:r>
            <a:r>
              <a:rPr lang="en-US" altLang="ko-KR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갈석면</a:t>
            </a:r>
            <a:r>
              <a:rPr lang="en-US" altLang="ko-KR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6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청석면</a:t>
            </a:r>
            <a:r>
              <a:rPr lang="ko-KR" altLang="en-US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등</a:t>
            </a:r>
            <a:endParaRPr lang="en-US" altLang="ko-KR" sz="2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lvl="1" indent="-457200"/>
            <a:endParaRPr lang="en-US" altLang="ko-KR" sz="2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indent="0">
              <a:buNone/>
            </a:pPr>
            <a:endParaRPr lang="en-US" altLang="ko-KR" sz="2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50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Asbestos with muscovi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99" y="1599654"/>
            <a:ext cx="3037731" cy="35851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45035" y="5200054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투각섬석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석면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Picture 4" descr="File:Blue asbesto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9251" y="1599654"/>
            <a:ext cx="2736304" cy="18403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17243" y="3399854"/>
            <a:ext cx="217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리베카이트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석면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(crocidolite)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Picture 6" descr="File:Asbestos1USGOV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4379" y="1599654"/>
            <a:ext cx="3429000" cy="26193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93852" y="4283300"/>
            <a:ext cx="2321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사문석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석면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온석면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chrysotile)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" name="Picture 8" descr="File:Asbestos fibre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0565" y="3853377"/>
            <a:ext cx="2612363" cy="197327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22928" y="5230832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가공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석면 섬유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822553" y="6104329"/>
            <a:ext cx="30524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From http://en.wikipedia.org/wiki/Asbestos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76470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여러 가지 석면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90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561662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성질 및 활용</a:t>
            </a:r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성질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특징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):</a:t>
            </a:r>
          </a:p>
          <a:p>
            <a:pPr lvl="2"/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섬유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유연성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직조 가능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방음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/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광물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열 전기 절연체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내화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내화학성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불연성</a:t>
            </a: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/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활용</a:t>
            </a: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/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다음 슬라이드 표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96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989230"/>
              </p:ext>
            </p:extLst>
          </p:nvPr>
        </p:nvGraphicFramePr>
        <p:xfrm>
          <a:off x="683568" y="1124744"/>
          <a:ext cx="7992244" cy="475252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111866"/>
                <a:gridCol w="4880378"/>
              </a:tblGrid>
              <a:tr h="494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성질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활용 예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solidFill>
                      <a:srgbClr val="92D050"/>
                    </a:solidFill>
                  </a:tcPr>
                </a:tc>
              </a:tr>
              <a:tr h="1634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내화성</a:t>
                      </a:r>
                      <a:r>
                        <a:rPr kumimoji="1" lang="en-US" altLang="ko-K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난연성</a:t>
                      </a:r>
                      <a:r>
                        <a:rPr kumimoji="1" lang="en-US" altLang="ko-K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열 </a:t>
                      </a:r>
                      <a:r>
                        <a:rPr kumimoji="1" lang="ko-KR" alt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부도성</a:t>
                      </a:r>
                      <a:r>
                        <a:rPr kumimoji="1" lang="en-US" altLang="ko-K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절연성</a:t>
                      </a:r>
                      <a:r>
                        <a:rPr kumimoji="1" lang="en-US" altLang="ko-K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건축재</a:t>
                      </a:r>
                      <a:r>
                        <a:rPr kumimoji="1" lang="en-US" altLang="ko-K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내외장재</a:t>
                      </a:r>
                      <a:endParaRPr kumimoji="1" lang="en-US" altLang="ko-KR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불연성 제품</a:t>
                      </a:r>
                      <a:r>
                        <a:rPr kumimoji="1" lang="en-US" altLang="ko-K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예</a:t>
                      </a:r>
                      <a:r>
                        <a:rPr kumimoji="1" lang="en-US" altLang="ko-K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1" lang="ko-KR" alt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방화복</a:t>
                      </a:r>
                      <a:r>
                        <a:rPr kumimoji="1" lang="en-US" altLang="ko-K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난방기 및 오븐의 </a:t>
                      </a:r>
                      <a:r>
                        <a:rPr kumimoji="1" lang="ko-KR" alt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밀봉제</a:t>
                      </a:r>
                      <a:endParaRPr kumimoji="1" lang="en-US" altLang="ko-KR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열 </a:t>
                      </a:r>
                      <a:r>
                        <a:rPr kumimoji="1" lang="ko-KR" alt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절연제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</a:tr>
              <a:tr h="874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전기 절연성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파이프 및 전기 기구 절연체</a:t>
                      </a:r>
                      <a:endParaRPr kumimoji="1" lang="en-US" altLang="ko-KR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정류기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</a:tr>
              <a:tr h="1254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내부식성</a:t>
                      </a:r>
                      <a:r>
                        <a:rPr kumimoji="1" lang="en-US" altLang="ko-K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ko-KR" alt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내화학반응성</a:t>
                      </a:r>
                      <a:r>
                        <a:rPr kumimoji="1" lang="en-US" altLang="ko-K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화학 필터 및 페인트</a:t>
                      </a:r>
                      <a:endParaRPr kumimoji="1" lang="en-US" altLang="ko-KR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개스킷</a:t>
                      </a:r>
                      <a:endParaRPr kumimoji="1" lang="en-US" altLang="ko-KR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실험 기구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</a:tr>
              <a:tr h="49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방음성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방음판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476672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석면의 활용</a:t>
            </a:r>
            <a:endParaRPr lang="ko-KR" altLang="en-US" sz="24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01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필수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5803</TotalTime>
  <Words>1228</Words>
  <Application>Microsoft Office PowerPoint</Application>
  <PresentationFormat>화면 슬라이드 쇼(4:3)</PresentationFormat>
  <Paragraphs>197</Paragraphs>
  <Slides>22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2" baseType="lpstr">
      <vt:lpstr>HY견고딕</vt:lpstr>
      <vt:lpstr>굴림</vt:lpstr>
      <vt:lpstr>돋움</vt:lpstr>
      <vt:lpstr>맑은 고딕</vt:lpstr>
      <vt:lpstr>Arial</vt:lpstr>
      <vt:lpstr>Arial Black</vt:lpstr>
      <vt:lpstr>Symbol</vt:lpstr>
      <vt:lpstr>Times New Roman</vt:lpstr>
      <vt:lpstr>Wingdings</vt:lpstr>
      <vt:lpstr>필수</vt:lpstr>
      <vt:lpstr>2-3. 광물로 인한 환경 문제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Jae-Young Yu</cp:lastModifiedBy>
  <cp:revision>89</cp:revision>
  <dcterms:created xsi:type="dcterms:W3CDTF">2013-09-03T00:41:18Z</dcterms:created>
  <dcterms:modified xsi:type="dcterms:W3CDTF">2017-10-25T14:31:22Z</dcterms:modified>
</cp:coreProperties>
</file>