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0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gray">
          <a:xfrm>
            <a:off x="0" y="1929384"/>
            <a:ext cx="12192000" cy="49286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8" name="Picture 46" descr="2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>
            <a:off x="6762756" y="3571876"/>
            <a:ext cx="495612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1011936" y="786384"/>
            <a:ext cx="8534400" cy="841248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ACEB-E910-40A9-97EC-75CE1A01F482}" type="datetimeFigureOut">
              <a:rPr lang="ko-KR" altLang="en-US" smtClean="0"/>
              <a:t>2019-04-10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88E5-1C86-44A1-9ECA-9CDE426928F8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7" name="Group 20"/>
          <p:cNvGrpSpPr/>
          <p:nvPr/>
        </p:nvGrpSpPr>
        <p:grpSpPr bwMode="gray">
          <a:xfrm>
            <a:off x="9790176" y="740664"/>
            <a:ext cx="984069" cy="1640146"/>
            <a:chOff x="6869341" y="609600"/>
            <a:chExt cx="738052" cy="1640146"/>
          </a:xfrm>
        </p:grpSpPr>
        <p:sp>
          <p:nvSpPr>
            <p:cNvPr id="20" name="Rectangle 19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7" name="Rectangle 16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8" name="Rectangle 17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9" name="Group 26"/>
          <p:cNvGrpSpPr/>
          <p:nvPr/>
        </p:nvGrpSpPr>
        <p:grpSpPr bwMode="gray">
          <a:xfrm>
            <a:off x="10594849" y="1106424"/>
            <a:ext cx="1005068" cy="1637570"/>
            <a:chOff x="7946136" y="1106424"/>
            <a:chExt cx="753801" cy="1637570"/>
          </a:xfrm>
        </p:grpSpPr>
        <p:sp>
          <p:nvSpPr>
            <p:cNvPr id="23" name="Rectangle 2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5" name="Rectangle 24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6" name="Rectangle 25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10" name="Group 41"/>
          <p:cNvGrpSpPr/>
          <p:nvPr/>
        </p:nvGrpSpPr>
        <p:grpSpPr bwMode="gray">
          <a:xfrm>
            <a:off x="0" y="1810512"/>
            <a:ext cx="12192000" cy="120460"/>
            <a:chOff x="0" y="1810512"/>
            <a:chExt cx="9144000" cy="120460"/>
          </a:xfrm>
        </p:grpSpPr>
        <p:cxnSp>
          <p:nvCxnSpPr>
            <p:cNvPr id="32" name="Straight Connector 3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778718" y="2100960"/>
            <a:ext cx="1500199" cy="1889313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4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4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73552"/>
            <a:ext cx="103632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28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0"/>
            <a:ext cx="12192000" cy="1389888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7"/>
          <p:cNvGrpSpPr/>
          <p:nvPr/>
        </p:nvGrpSpPr>
        <p:grpSpPr bwMode="gray">
          <a:xfrm>
            <a:off x="0" y="1380744"/>
            <a:ext cx="12192000" cy="120460"/>
            <a:chOff x="0" y="1810512"/>
            <a:chExt cx="9144000" cy="120460"/>
          </a:xfrm>
        </p:grpSpPr>
        <p:cxnSp>
          <p:nvCxnSpPr>
            <p:cNvPr id="9" name="Straight Connector 8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ACEB-E910-40A9-97EC-75CE1A01F482}" type="datetimeFigureOut">
              <a:rPr lang="ko-KR" altLang="en-US" smtClean="0"/>
              <a:t>2019-04-10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88E5-1C86-44A1-9ECA-9CDE426928F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5" name="Vertical Text Placeholder 14"/>
          <p:cNvSpPr>
            <a:spLocks noGrp="1"/>
          </p:cNvSpPr>
          <p:nvPr>
            <p:ph type="body" orient="vert" sz="quarter" idx="13"/>
          </p:nvPr>
        </p:nvSpPr>
        <p:spPr>
          <a:xfrm>
            <a:off x="609600" y="1719072"/>
            <a:ext cx="10972800" cy="452628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1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3" name="Group 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0" name="Freeform 9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429768"/>
            <a:ext cx="1999488" cy="582472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5C0ACEB-E910-40A9-97EC-75CE1A01F482}" type="datetimeFigureOut">
              <a:rPr lang="ko-KR" altLang="en-US" smtClean="0"/>
              <a:t>2019-04-10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D89F88E5-1C86-44A1-9ECA-9CDE426928F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Vertical Text Placeholder 13"/>
          <p:cNvSpPr>
            <a:spLocks noGrp="1"/>
          </p:cNvSpPr>
          <p:nvPr>
            <p:ph type="body" orient="vert" sz="quarter" idx="13"/>
          </p:nvPr>
        </p:nvSpPr>
        <p:spPr bwMode="gray">
          <a:xfrm>
            <a:off x="609600" y="429768"/>
            <a:ext cx="8534400" cy="582472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4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ACEB-E910-40A9-97EC-75CE1A01F482}" type="datetimeFigureOut">
              <a:rPr lang="ko-KR" altLang="en-US" smtClean="0"/>
              <a:t>2019-04-10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77"/>
          <p:cNvGrpSpPr>
            <a:grpSpLocks/>
          </p:cNvGrpSpPr>
          <p:nvPr/>
        </p:nvGrpSpPr>
        <p:grpSpPr bwMode="gray">
          <a:xfrm rot="5400000">
            <a:off x="568452" y="67056"/>
            <a:ext cx="996696" cy="1292352"/>
            <a:chOff x="42" y="4085"/>
            <a:chExt cx="224" cy="224"/>
          </a:xfrm>
          <a:solidFill>
            <a:schemeClr val="bg2">
              <a:lumMod val="75000"/>
              <a:alpha val="30196"/>
            </a:schemeClr>
          </a:solidFill>
        </p:grpSpPr>
        <p:sp>
          <p:nvSpPr>
            <p:cNvPr id="10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2" name="Rectangle 11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8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5" name="Freeform 14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88E5-1C86-44A1-9ECA-9CDE426928F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10813143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30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gray">
          <a:xfrm>
            <a:off x="0" y="4718304"/>
            <a:ext cx="12192000" cy="172821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99232"/>
            <a:ext cx="8388096" cy="14996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ACEB-E910-40A9-97EC-75CE1A01F482}" type="datetimeFigureOut">
              <a:rPr lang="ko-KR" altLang="en-US" smtClean="0"/>
              <a:t>2019-04-10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88E5-1C86-44A1-9ECA-9CDE426928F8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9448800" y="3465576"/>
            <a:ext cx="984069" cy="1640146"/>
            <a:chOff x="6869341" y="609600"/>
            <a:chExt cx="738052" cy="1640146"/>
          </a:xfrm>
        </p:grpSpPr>
        <p:sp>
          <p:nvSpPr>
            <p:cNvPr id="8" name="Rectangle 7"/>
            <p:cNvSpPr/>
            <p:nvPr userDrawn="1"/>
          </p:nvSpPr>
          <p:spPr bwMode="gray">
            <a:xfrm rot="360000">
              <a:off x="7397081" y="748488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9" name="Group 18"/>
            <p:cNvGrpSpPr/>
            <p:nvPr userDrawn="1"/>
          </p:nvGrpSpPr>
          <p:grpSpPr bwMode="gray">
            <a:xfrm>
              <a:off x="6869341" y="609600"/>
              <a:ext cx="586829" cy="1640146"/>
              <a:chOff x="6850291" y="609600"/>
              <a:chExt cx="586829" cy="1640146"/>
            </a:xfrm>
          </p:grpSpPr>
          <p:sp>
            <p:nvSpPr>
              <p:cNvPr id="10" name="Rectangle 9"/>
              <p:cNvSpPr/>
              <p:nvPr userDrawn="1"/>
            </p:nvSpPr>
            <p:spPr bwMode="gray">
              <a:xfrm rot="360000">
                <a:off x="6934200" y="609600"/>
                <a:ext cx="502920" cy="57607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1" name="Rectangle 10"/>
              <p:cNvSpPr/>
              <p:nvPr userDrawn="1"/>
            </p:nvSpPr>
            <p:spPr bwMode="gray">
              <a:xfrm rot="360000">
                <a:off x="6850291" y="1179898"/>
                <a:ext cx="502920" cy="106984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grpSp>
        <p:nvGrpSpPr>
          <p:cNvPr id="12" name="Group 11"/>
          <p:cNvGrpSpPr/>
          <p:nvPr/>
        </p:nvGrpSpPr>
        <p:grpSpPr bwMode="gray">
          <a:xfrm>
            <a:off x="10277857" y="3831336"/>
            <a:ext cx="1005068" cy="1637570"/>
            <a:chOff x="7946136" y="1106424"/>
            <a:chExt cx="753801" cy="1637570"/>
          </a:xfrm>
        </p:grpSpPr>
        <p:sp>
          <p:nvSpPr>
            <p:cNvPr id="13" name="Rectangle 12"/>
            <p:cNvSpPr/>
            <p:nvPr userDrawn="1"/>
          </p:nvSpPr>
          <p:spPr bwMode="gray">
            <a:xfrm rot="600000">
              <a:off x="8489625" y="1245312"/>
              <a:ext cx="210312" cy="1444752"/>
            </a:xfrm>
            <a:prstGeom prst="rect">
              <a:avLst/>
            </a:prstGeom>
            <a:gradFill>
              <a:gsLst>
                <a:gs pos="0">
                  <a:schemeClr val="bg1">
                    <a:lumMod val="50000"/>
                  </a:schemeClr>
                </a:gs>
                <a:gs pos="35000">
                  <a:schemeClr val="bg1">
                    <a:lumMod val="50000"/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600000">
              <a:off x="8083296" y="1106424"/>
              <a:ext cx="502920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 bwMode="gray">
            <a:xfrm rot="600000">
              <a:off x="7946136" y="1674146"/>
              <a:ext cx="502920" cy="106984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0" name="Group 19"/>
          <p:cNvGrpSpPr/>
          <p:nvPr/>
        </p:nvGrpSpPr>
        <p:grpSpPr bwMode="gray">
          <a:xfrm>
            <a:off x="0" y="4575048"/>
            <a:ext cx="12192000" cy="120460"/>
            <a:chOff x="0" y="1810512"/>
            <a:chExt cx="9144000" cy="120460"/>
          </a:xfrm>
        </p:grpSpPr>
        <p:cxnSp>
          <p:nvCxnSpPr>
            <p:cNvPr id="16" name="Straight Connector 15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77"/>
          <p:cNvGrpSpPr>
            <a:grpSpLocks/>
          </p:cNvGrpSpPr>
          <p:nvPr/>
        </p:nvGrpSpPr>
        <p:grpSpPr bwMode="gray">
          <a:xfrm rot="5400000">
            <a:off x="605028" y="4872228"/>
            <a:ext cx="1069848" cy="132892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22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4855465"/>
            <a:ext cx="9314688" cy="1362075"/>
          </a:xfrm>
        </p:spPr>
        <p:txBody>
          <a:bodyPr anchor="ctr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7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0560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8464" y="1600199"/>
            <a:ext cx="5145024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ACEB-E910-40A9-97EC-75CE1A01F482}" type="datetimeFigureOut">
              <a:rPr lang="ko-KR" altLang="en-US" smtClean="0"/>
              <a:t>2019-04-10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2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cxnSp>
        <p:nvCxnSpPr>
          <p:cNvPr id="14" name="Straight Connector 13"/>
          <p:cNvCxnSpPr/>
          <p:nvPr/>
        </p:nvCxnSpPr>
        <p:spPr bwMode="gray">
          <a:xfrm>
            <a:off x="0" y="1316736"/>
            <a:ext cx="11436096" cy="1588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  <a:effectLst>
            <a:outerShdw dist="25400" dir="5400000" algn="ctr" rotWithShape="0">
              <a:srgbClr val="000000">
                <a:alpha val="22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88E5-1C86-44A1-9ECA-9CDE426928F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4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0" y="0"/>
            <a:ext cx="12192000" cy="1143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024" y="1535113"/>
            <a:ext cx="5242560" cy="639762"/>
          </a:xfrm>
          <a:solidFill>
            <a:srgbClr val="77933C">
              <a:alpha val="20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024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6416" y="1535113"/>
            <a:ext cx="5242560" cy="639762"/>
          </a:xfrm>
          <a:solidFill>
            <a:srgbClr val="E46C0A">
              <a:alpha val="20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6416" y="2267712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ACEB-E910-40A9-97EC-75CE1A01F482}" type="datetimeFigureOut">
              <a:rPr lang="ko-KR" altLang="en-US" smtClean="0"/>
              <a:t>2019-04-10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88E5-1C86-44A1-9ECA-9CDE426928F8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2" name="Group 10"/>
          <p:cNvGrpSpPr/>
          <p:nvPr/>
        </p:nvGrpSpPr>
        <p:grpSpPr bwMode="gray">
          <a:xfrm>
            <a:off x="0" y="1143000"/>
            <a:ext cx="12192000" cy="120460"/>
            <a:chOff x="0" y="1810512"/>
            <a:chExt cx="9144000" cy="120460"/>
          </a:xfrm>
        </p:grpSpPr>
        <p:cxnSp>
          <p:nvCxnSpPr>
            <p:cNvPr id="12" name="Straight Connector 11"/>
            <p:cNvCxnSpPr/>
            <p:nvPr userDrawn="1"/>
          </p:nvCxnSpPr>
          <p:spPr bwMode="gray">
            <a:xfrm>
              <a:off x="0" y="1810512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 bwMode="gray">
            <a:xfrm>
              <a:off x="0" y="1865376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 bwMode="gray">
            <a:xfrm>
              <a:off x="0" y="1929384"/>
              <a:ext cx="9144000" cy="1588"/>
            </a:xfrm>
            <a:prstGeom prst="line">
              <a:avLst/>
            </a:prstGeom>
            <a:ln w="9525">
              <a:solidFill>
                <a:schemeClr val="bg2">
                  <a:lumMod val="75000"/>
                </a:schemeClr>
              </a:solidFill>
            </a:ln>
            <a:effectLst>
              <a:outerShdw dist="25400" dir="5400000" algn="ctr" rotWithShape="0">
                <a:srgbClr val="000000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77"/>
          <p:cNvGrpSpPr>
            <a:grpSpLocks/>
          </p:cNvGrpSpPr>
          <p:nvPr/>
        </p:nvGrpSpPr>
        <p:grpSpPr bwMode="gray">
          <a:xfrm rot="5400000">
            <a:off x="484632" y="39624"/>
            <a:ext cx="932688" cy="1146048"/>
            <a:chOff x="42" y="4085"/>
            <a:chExt cx="224" cy="224"/>
          </a:xfrm>
          <a:solidFill>
            <a:schemeClr val="bg2">
              <a:alpha val="70000"/>
            </a:schemeClr>
          </a:solidFill>
        </p:grpSpPr>
        <p:sp>
          <p:nvSpPr>
            <p:cNvPr id="16" name="Freeform 278"/>
            <p:cNvSpPr>
              <a:spLocks/>
            </p:cNvSpPr>
            <p:nvPr userDrawn="1"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7" name="AutoShape 279"/>
            <p:cNvSpPr>
              <a:spLocks noChangeArrowheads="1"/>
            </p:cNvSpPr>
            <p:nvPr userDrawn="1"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800"/>
            </a:p>
          </p:txBody>
        </p:sp>
      </p:grp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426464" y="146304"/>
            <a:ext cx="9241536" cy="996696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99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ACEB-E910-40A9-97EC-75CE1A01F482}" type="datetimeFigureOut">
              <a:rPr lang="ko-KR" altLang="en-US" smtClean="0"/>
              <a:t>2019-04-10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88E5-1C86-44A1-9ECA-9CDE42692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7932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ACEB-E910-40A9-97EC-75CE1A01F482}" type="datetimeFigureOut">
              <a:rPr lang="ko-KR" altLang="en-US" smtClean="0"/>
              <a:t>2019-04-10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88E5-1C86-44A1-9ECA-9CDE42692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3666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52" y="356616"/>
            <a:ext cx="10863072" cy="7132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424" y="1216152"/>
            <a:ext cx="6705600" cy="50749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953" y="1216152"/>
            <a:ext cx="4011084" cy="50749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ACEB-E910-40A9-97EC-75CE1A01F482}" type="datetimeFigureOut">
              <a:rPr lang="ko-KR" altLang="en-US" smtClean="0"/>
              <a:t>2019-04-10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88E5-1C86-44A1-9ECA-9CDE426928F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0" name="Group 9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1" name="Freeform 10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90706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43456" y="1143000"/>
            <a:ext cx="8217408" cy="5029200"/>
          </a:xfrm>
          <a:solidFill>
            <a:srgbClr val="FFFFFF"/>
          </a:solidFill>
          <a:ln w="920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anchor="b">
            <a:normAutofit/>
          </a:bodyPr>
          <a:lstStyle>
            <a:lvl1pPr marL="0" indent="0">
              <a:buFont typeface="Arial" pitchFamily="34" charset="0"/>
              <a:buChar char="•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 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1621536" y="384048"/>
            <a:ext cx="8400288" cy="566738"/>
          </a:xfrm>
        </p:spPr>
        <p:txBody>
          <a:bodyPr anchor="b"/>
          <a:lstStyle>
            <a:lvl1pPr algn="l">
              <a:defRPr sz="2000" b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55648" y="1143000"/>
            <a:ext cx="8144256" cy="3867912"/>
          </a:xfrm>
          <a:solidFill>
            <a:srgbClr val="F8F8F8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ACEB-E910-40A9-97EC-75CE1A01F482}" type="datetimeFigureOut">
              <a:rPr lang="ko-KR" altLang="en-US" smtClean="0"/>
              <a:t>2019-04-10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F88E5-1C86-44A1-9ECA-9CDE426928F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1472672" y="0"/>
            <a:ext cx="719328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/>
        </p:nvSpPr>
        <p:spPr bwMode="gray">
          <a:xfrm>
            <a:off x="11460480" y="0"/>
            <a:ext cx="524256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0"/>
          <p:cNvGrpSpPr/>
          <p:nvPr/>
        </p:nvGrpSpPr>
        <p:grpSpPr bwMode="gray">
          <a:xfrm>
            <a:off x="10692384" y="246889"/>
            <a:ext cx="1426464" cy="490035"/>
            <a:chOff x="8019288" y="246888"/>
            <a:chExt cx="1069848" cy="490035"/>
          </a:xfrm>
        </p:grpSpPr>
        <p:sp>
          <p:nvSpPr>
            <p:cNvPr id="12" name="Freeform 11"/>
            <p:cNvSpPr/>
            <p:nvPr userDrawn="1"/>
          </p:nvSpPr>
          <p:spPr bwMode="gray">
            <a:xfrm rot="4680000">
              <a:off x="8513063" y="174567"/>
              <a:ext cx="137160" cy="987552"/>
            </a:xfrm>
            <a:custGeom>
              <a:avLst/>
              <a:gdLst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210312 w 210312"/>
                <a:gd name="connsiteY2" fmla="*/ 4233101 h 4233101"/>
                <a:gd name="connsiteX3" fmla="*/ 0 w 210312"/>
                <a:gd name="connsiteY3" fmla="*/ 4233101 h 4233101"/>
                <a:gd name="connsiteX4" fmla="*/ 0 w 210312"/>
                <a:gd name="connsiteY4" fmla="*/ 0 h 4233101"/>
                <a:gd name="connsiteX0" fmla="*/ 0 w 210312"/>
                <a:gd name="connsiteY0" fmla="*/ 0 h 4233101"/>
                <a:gd name="connsiteX1" fmla="*/ 210312 w 210312"/>
                <a:gd name="connsiteY1" fmla="*/ 0 h 4233101"/>
                <a:gd name="connsiteX2" fmla="*/ 0 w 210312"/>
                <a:gd name="connsiteY2" fmla="*/ 4233101 h 4233101"/>
                <a:gd name="connsiteX3" fmla="*/ 0 w 210312"/>
                <a:gd name="connsiteY3" fmla="*/ 0 h 4233101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0 w 91050"/>
                <a:gd name="connsiteY0" fmla="*/ 27578 h 4260679"/>
                <a:gd name="connsiteX1" fmla="*/ 91050 w 91050"/>
                <a:gd name="connsiteY1" fmla="*/ 0 h 4260679"/>
                <a:gd name="connsiteX2" fmla="*/ 0 w 91050"/>
                <a:gd name="connsiteY2" fmla="*/ 4260679 h 4260679"/>
                <a:gd name="connsiteX3" fmla="*/ 0 w 91050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6703 w 97753"/>
                <a:gd name="connsiteY0" fmla="*/ 27578 h 4260679"/>
                <a:gd name="connsiteX1" fmla="*/ 97753 w 97753"/>
                <a:gd name="connsiteY1" fmla="*/ 0 h 4260679"/>
                <a:gd name="connsiteX2" fmla="*/ 6703 w 97753"/>
                <a:gd name="connsiteY2" fmla="*/ 4260679 h 4260679"/>
                <a:gd name="connsiteX3" fmla="*/ 6703 w 97753"/>
                <a:gd name="connsiteY3" fmla="*/ 27578 h 4260679"/>
                <a:gd name="connsiteX0" fmla="*/ 25745 w 97753"/>
                <a:gd name="connsiteY0" fmla="*/ 1 h 4233102"/>
                <a:gd name="connsiteX1" fmla="*/ 97753 w 97753"/>
                <a:gd name="connsiteY1" fmla="*/ 61420 h 4233102"/>
                <a:gd name="connsiteX2" fmla="*/ 25745 w 97753"/>
                <a:gd name="connsiteY2" fmla="*/ 4233102 h 4233102"/>
                <a:gd name="connsiteX3" fmla="*/ 25745 w 97753"/>
                <a:gd name="connsiteY3" fmla="*/ 1 h 42331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24478 w 97753"/>
                <a:gd name="connsiteY0" fmla="*/ 8201 h 4241302"/>
                <a:gd name="connsiteX1" fmla="*/ 97753 w 97753"/>
                <a:gd name="connsiteY1" fmla="*/ 0 h 4241302"/>
                <a:gd name="connsiteX2" fmla="*/ 24478 w 97753"/>
                <a:gd name="connsiteY2" fmla="*/ 4241302 h 4241302"/>
                <a:gd name="connsiteX3" fmla="*/ 24478 w 97753"/>
                <a:gd name="connsiteY3" fmla="*/ 8201 h 4241302"/>
                <a:gd name="connsiteX0" fmla="*/ 14176 w 87451"/>
                <a:gd name="connsiteY0" fmla="*/ 8201 h 4241302"/>
                <a:gd name="connsiteX1" fmla="*/ 87451 w 87451"/>
                <a:gd name="connsiteY1" fmla="*/ 0 h 4241302"/>
                <a:gd name="connsiteX2" fmla="*/ 14176 w 87451"/>
                <a:gd name="connsiteY2" fmla="*/ 4241302 h 4241302"/>
                <a:gd name="connsiteX3" fmla="*/ 14176 w 87451"/>
                <a:gd name="connsiteY3" fmla="*/ 8201 h 4241302"/>
                <a:gd name="connsiteX0" fmla="*/ 14176 w 87451"/>
                <a:gd name="connsiteY0" fmla="*/ 8201 h 4001504"/>
                <a:gd name="connsiteX1" fmla="*/ 87451 w 87451"/>
                <a:gd name="connsiteY1" fmla="*/ 0 h 4001504"/>
                <a:gd name="connsiteX2" fmla="*/ 18941 w 87451"/>
                <a:gd name="connsiteY2" fmla="*/ 4001504 h 4001504"/>
                <a:gd name="connsiteX3" fmla="*/ 14176 w 87451"/>
                <a:gd name="connsiteY3" fmla="*/ 8201 h 4001504"/>
                <a:gd name="connsiteX0" fmla="*/ 14176 w 87451"/>
                <a:gd name="connsiteY0" fmla="*/ 8201 h 3875955"/>
                <a:gd name="connsiteX1" fmla="*/ 87451 w 87451"/>
                <a:gd name="connsiteY1" fmla="*/ 0 h 3875955"/>
                <a:gd name="connsiteX2" fmla="*/ 7278 w 87451"/>
                <a:gd name="connsiteY2" fmla="*/ 3875955 h 3875955"/>
                <a:gd name="connsiteX3" fmla="*/ 14176 w 87451"/>
                <a:gd name="connsiteY3" fmla="*/ 8201 h 3875955"/>
                <a:gd name="connsiteX0" fmla="*/ 14176 w 87451"/>
                <a:gd name="connsiteY0" fmla="*/ 8201 h 3961135"/>
                <a:gd name="connsiteX1" fmla="*/ 87451 w 87451"/>
                <a:gd name="connsiteY1" fmla="*/ 0 h 3961135"/>
                <a:gd name="connsiteX2" fmla="*/ 16239 w 87451"/>
                <a:gd name="connsiteY2" fmla="*/ 3961135 h 3961135"/>
                <a:gd name="connsiteX3" fmla="*/ 14176 w 87451"/>
                <a:gd name="connsiteY3" fmla="*/ 8201 h 3961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451" h="3961135">
                  <a:moveTo>
                    <a:pt x="14176" y="8201"/>
                  </a:moveTo>
                  <a:lnTo>
                    <a:pt x="87451" y="0"/>
                  </a:lnTo>
                  <a:cubicBezTo>
                    <a:pt x="0" y="2301293"/>
                    <a:pt x="31791" y="2848354"/>
                    <a:pt x="16239" y="3961135"/>
                  </a:cubicBezTo>
                  <a:cubicBezTo>
                    <a:pt x="14651" y="2630034"/>
                    <a:pt x="15764" y="1339302"/>
                    <a:pt x="14176" y="820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50000"/>
                    <a:alpha val="56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 rot="4680000">
              <a:off x="8750808" y="210312"/>
              <a:ext cx="301752" cy="37490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 rot="4680000">
              <a:off x="8220456" y="155448"/>
              <a:ext cx="301752" cy="70408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62684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0ACEB-E910-40A9-97EC-75CE1A01F482}" type="datetimeFigureOut">
              <a:rPr lang="ko-KR" altLang="en-US" smtClean="0"/>
              <a:t>2019-04-10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73952"/>
            <a:ext cx="3860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936" y="6473952"/>
            <a:ext cx="2844800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F88E5-1C86-44A1-9ECA-9CDE42692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370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2"/>
        </a:buClr>
        <a:buSzPct val="75000"/>
        <a:buFont typeface="Wingdings" pitchFamily="2" charset="2"/>
        <a:buChar char="q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3"/>
        </a:buClr>
        <a:buSzPct val="70000"/>
        <a:buFont typeface="Wingdings 2" pitchFamily="18" charset="2"/>
        <a:buChar char="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4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5"/>
        </a:buClr>
        <a:buSzPct val="100000"/>
        <a:buFont typeface="Wingdings 2" pitchFamily="18" charset="2"/>
        <a:buChar char="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100000"/>
        <a:buFont typeface="Wingdings 2" pitchFamily="18" charset="2"/>
        <a:buChar char="¡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27289" y="2821997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ko-KR" altLang="en-US" dirty="0"/>
              <a:t>저온지구시스템화학 및 실험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sz="7200" dirty="0" smtClean="0"/>
              <a:t>Ch.4 </a:t>
            </a:r>
            <a:r>
              <a:rPr lang="ko-KR" altLang="en-US" dirty="0" smtClean="0"/>
              <a:t>풍화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4450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148361" y="586018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 smtClean="0"/>
              <a:t>몇몇 광물들의 </a:t>
            </a:r>
            <a:r>
              <a:rPr lang="en-US" altLang="ko-KR" dirty="0" smtClean="0"/>
              <a:t>pH</a:t>
            </a:r>
            <a:r>
              <a:rPr lang="ko-KR" altLang="en-US" dirty="0" smtClean="0"/>
              <a:t>에 따른 용해 반응속도상수 </a:t>
            </a:r>
            <a:r>
              <a:rPr lang="en-US" altLang="ko-KR" dirty="0" smtClean="0"/>
              <a:t>(Brantley and Chen, 1995).</a:t>
            </a:r>
            <a:endParaRPr lang="ko-KR" altLang="en-US" dirty="0"/>
          </a:p>
        </p:txBody>
      </p:sp>
      <p:pic>
        <p:nvPicPr>
          <p:cNvPr id="5121" name="_x425532240" descr="EMB000048a015c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316" y="434897"/>
            <a:ext cx="5441795" cy="516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273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_x159382720" descr="EMB000048a015c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356" y="122663"/>
            <a:ext cx="5084956" cy="635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724614" y="6479474"/>
            <a:ext cx="79805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smtClean="0"/>
              <a:t>몇몇 광물들의 용해 반응에 대한 활성화 에너지</a:t>
            </a:r>
            <a:r>
              <a:rPr lang="en-US" altLang="ko-KR" dirty="0" smtClean="0"/>
              <a:t>(Brantley and Chen, 1995)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8117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4294967295"/>
          </p:nvPr>
        </p:nvSpPr>
        <p:spPr>
          <a:xfrm>
            <a:off x="7292898" y="418636"/>
            <a:ext cx="4580518" cy="4525963"/>
          </a:xfrm>
        </p:spPr>
        <p:txBody>
          <a:bodyPr/>
          <a:lstStyle/>
          <a:p>
            <a:pPr lvl="1"/>
            <a:r>
              <a:rPr lang="ko-KR" altLang="en-US" dirty="0"/>
              <a:t>캘리포니아 </a:t>
            </a:r>
            <a:r>
              <a:rPr lang="ko-KR" altLang="en-US" dirty="0" err="1"/>
              <a:t>규장질</a:t>
            </a:r>
            <a:r>
              <a:rPr lang="ko-KR" altLang="en-US" dirty="0"/>
              <a:t> 화성암</a:t>
            </a:r>
            <a:r>
              <a:rPr lang="en-US" altLang="ko-KR" dirty="0"/>
              <a:t>(a) </a:t>
            </a:r>
            <a:r>
              <a:rPr lang="ko-KR" altLang="en-US" dirty="0"/>
              <a:t>및 </a:t>
            </a:r>
            <a:r>
              <a:rPr lang="ko-KR" altLang="en-US" dirty="0" err="1"/>
              <a:t>고철질</a:t>
            </a:r>
            <a:r>
              <a:rPr lang="ko-KR" altLang="en-US" dirty="0"/>
              <a:t> 화성암</a:t>
            </a:r>
            <a:r>
              <a:rPr lang="en-US" altLang="ko-KR" dirty="0"/>
              <a:t>(b)</a:t>
            </a:r>
            <a:r>
              <a:rPr lang="ko-KR" altLang="en-US" dirty="0"/>
              <a:t>으로부터 만들어진 잔류 토양 내 </a:t>
            </a:r>
            <a:r>
              <a:rPr lang="ko-KR" altLang="en-US" dirty="0" err="1"/>
              <a:t>풍화산물의</a:t>
            </a:r>
            <a:r>
              <a:rPr lang="ko-KR" altLang="en-US" dirty="0"/>
              <a:t> 강수량에 따른 조성 </a:t>
            </a:r>
            <a:r>
              <a:rPr lang="en-US" altLang="ko-KR" dirty="0"/>
              <a:t>(</a:t>
            </a:r>
            <a:r>
              <a:rPr lang="en-US" altLang="ko-KR" dirty="0" err="1"/>
              <a:t>Barshad</a:t>
            </a:r>
            <a:r>
              <a:rPr lang="en-US" altLang="ko-KR" dirty="0"/>
              <a:t>, 1966).</a:t>
            </a:r>
            <a:endParaRPr lang="ko-KR" altLang="en-US" dirty="0"/>
          </a:p>
        </p:txBody>
      </p:sp>
      <p:pic>
        <p:nvPicPr>
          <p:cNvPr id="4099" name="_x448866456" descr="EMB000048a015c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36" y="167268"/>
            <a:ext cx="6755476" cy="637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378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ko-KR" altLang="en-US" dirty="0" smtClean="0"/>
              <a:t>지형</a:t>
            </a:r>
            <a:endParaRPr lang="en-US" altLang="ko-KR" dirty="0" smtClean="0"/>
          </a:p>
          <a:p>
            <a:pPr marL="914400" lvl="2" indent="0" fontAlgn="base">
              <a:buNone/>
            </a:pPr>
            <a:r>
              <a:rPr lang="ko-KR" altLang="en-US" dirty="0"/>
              <a:t>지형은 다음과 같은 측면에서 풍화에 중요한 영향을 미친다</a:t>
            </a:r>
            <a:r>
              <a:rPr lang="en-US" altLang="ko-KR" dirty="0"/>
              <a:t>:</a:t>
            </a:r>
            <a:endParaRPr lang="ko-KR" altLang="en-US" dirty="0"/>
          </a:p>
          <a:p>
            <a:pPr lvl="2" fontAlgn="base"/>
            <a:r>
              <a:rPr lang="ko-KR" altLang="en-US" dirty="0" smtClean="0"/>
              <a:t>물의 </a:t>
            </a:r>
            <a:r>
              <a:rPr lang="ko-KR" altLang="en-US" dirty="0"/>
              <a:t>공급 및 </a:t>
            </a:r>
            <a:r>
              <a:rPr lang="ko-KR" altLang="en-US" dirty="0" smtClean="0"/>
              <a:t>배수</a:t>
            </a:r>
            <a:r>
              <a:rPr lang="en-US" altLang="ko-KR" dirty="0" smtClean="0"/>
              <a:t>	</a:t>
            </a:r>
          </a:p>
          <a:p>
            <a:pPr lvl="2" fontAlgn="base"/>
            <a:r>
              <a:rPr lang="ko-KR" altLang="en-US" dirty="0" smtClean="0"/>
              <a:t>풍화 </a:t>
            </a:r>
            <a:r>
              <a:rPr lang="ko-KR" altLang="en-US" dirty="0"/>
              <a:t>산물의 이동 및 </a:t>
            </a:r>
            <a:r>
              <a:rPr lang="ko-KR" altLang="en-US" dirty="0" smtClean="0"/>
              <a:t>퇴적</a:t>
            </a:r>
            <a:endParaRPr lang="en-US" altLang="ko-KR" dirty="0" smtClean="0"/>
          </a:p>
          <a:p>
            <a:pPr lvl="1" fontAlgn="base"/>
            <a:r>
              <a:rPr lang="ko-KR" altLang="en-US" dirty="0" smtClean="0"/>
              <a:t>식생</a:t>
            </a:r>
            <a:endParaRPr lang="en-US" altLang="ko-KR" dirty="0" smtClean="0"/>
          </a:p>
          <a:p>
            <a:pPr lvl="2" fontAlgn="base"/>
            <a:r>
              <a:rPr lang="ko-KR" altLang="en-US" dirty="0"/>
              <a:t>뿌리에 의한 기계적 풍화</a:t>
            </a:r>
          </a:p>
          <a:p>
            <a:pPr lvl="2" fontAlgn="base"/>
            <a:r>
              <a:rPr lang="ko-KR" altLang="en-US" dirty="0" smtClean="0"/>
              <a:t>유기산의 </a:t>
            </a:r>
            <a:r>
              <a:rPr lang="ko-KR" altLang="en-US" dirty="0"/>
              <a:t>분비로 인한 풍화 가속</a:t>
            </a:r>
          </a:p>
          <a:p>
            <a:pPr lvl="2" fontAlgn="base"/>
            <a:r>
              <a:rPr lang="ko-KR" altLang="en-US" dirty="0" smtClean="0"/>
              <a:t>물의 </a:t>
            </a:r>
            <a:r>
              <a:rPr lang="ko-KR" altLang="en-US" dirty="0" err="1"/>
              <a:t>침투량</a:t>
            </a:r>
            <a:r>
              <a:rPr lang="ko-KR" altLang="en-US" dirty="0"/>
              <a:t> 조절</a:t>
            </a:r>
          </a:p>
          <a:p>
            <a:pPr lvl="2" fontAlgn="base"/>
            <a:r>
              <a:rPr lang="ko-KR" altLang="en-US" dirty="0" err="1" smtClean="0"/>
              <a:t>입자침식</a:t>
            </a:r>
            <a:r>
              <a:rPr lang="ko-KR" altLang="en-US" dirty="0" smtClean="0"/>
              <a:t> </a:t>
            </a:r>
            <a:r>
              <a:rPr lang="ko-KR" altLang="en-US" dirty="0"/>
              <a:t>방해</a:t>
            </a:r>
          </a:p>
          <a:p>
            <a:pPr lvl="2" fontAlgn="base"/>
            <a:r>
              <a:rPr lang="en-US" altLang="ko-KR" dirty="0" smtClean="0"/>
              <a:t>(</a:t>
            </a:r>
            <a:r>
              <a:rPr lang="ko-KR" altLang="en-US" dirty="0"/>
              <a:t>드물게</a:t>
            </a:r>
            <a:r>
              <a:rPr lang="en-US" altLang="ko-KR" dirty="0"/>
              <a:t>) </a:t>
            </a:r>
            <a:r>
              <a:rPr lang="ko-KR" altLang="en-US" dirty="0"/>
              <a:t>광물 입자 표면 </a:t>
            </a:r>
            <a:r>
              <a:rPr lang="ko-KR" altLang="en-US" dirty="0" err="1"/>
              <a:t>혐수성화</a:t>
            </a:r>
            <a:endParaRPr lang="ko-KR" altLang="en-US" dirty="0"/>
          </a:p>
          <a:p>
            <a:pPr lvl="2" fontAlgn="base"/>
            <a:r>
              <a:rPr lang="ko-KR" altLang="en-US" dirty="0" smtClean="0"/>
              <a:t>증산작용을 </a:t>
            </a:r>
            <a:r>
              <a:rPr lang="ko-KR" altLang="en-US" dirty="0"/>
              <a:t>통한 </a:t>
            </a:r>
            <a:r>
              <a:rPr lang="ko-KR" altLang="en-US" dirty="0" err="1"/>
              <a:t>수압증가</a:t>
            </a:r>
            <a:endParaRPr lang="ko-KR" altLang="en-US" dirty="0"/>
          </a:p>
          <a:p>
            <a:pPr lvl="1" fontAlgn="base"/>
            <a:endParaRPr lang="ko-KR" altLang="en-US" dirty="0"/>
          </a:p>
          <a:p>
            <a:pPr lvl="2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32940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ko-KR" altLang="en-US" dirty="0" smtClean="0"/>
              <a:t>물의 화학적 조건</a:t>
            </a:r>
            <a:endParaRPr lang="en-US" altLang="ko-KR" dirty="0" smtClean="0"/>
          </a:p>
          <a:p>
            <a:pPr marL="914400" lvl="2" indent="0" fontAlgn="base">
              <a:buNone/>
            </a:pPr>
            <a:r>
              <a:rPr lang="ko-KR" altLang="en-US" dirty="0" smtClean="0"/>
              <a:t>화학적 </a:t>
            </a:r>
            <a:r>
              <a:rPr lang="ko-KR" altLang="en-US" dirty="0"/>
              <a:t>풍화 정도를 결정짓는 가장 기본적인 요인이다</a:t>
            </a:r>
            <a:r>
              <a:rPr lang="en-US" altLang="ko-KR" dirty="0"/>
              <a:t>. </a:t>
            </a:r>
            <a:r>
              <a:rPr lang="ko-KR" altLang="en-US" dirty="0"/>
              <a:t>가장 대표적인 화학적 조건으로는 아래와 같은 것들이 있다</a:t>
            </a:r>
            <a:r>
              <a:rPr lang="en-US" altLang="ko-KR" dirty="0"/>
              <a:t>.</a:t>
            </a:r>
            <a:endParaRPr lang="ko-KR" altLang="en-US" dirty="0"/>
          </a:p>
          <a:p>
            <a:pPr lvl="2" fontAlgn="base"/>
            <a:r>
              <a:rPr lang="en-US" altLang="ko-KR" dirty="0" smtClean="0"/>
              <a:t>pH </a:t>
            </a:r>
            <a:r>
              <a:rPr lang="en-US" altLang="ko-KR" dirty="0"/>
              <a:t>- pH</a:t>
            </a:r>
            <a:r>
              <a:rPr lang="ko-KR" altLang="en-US" dirty="0"/>
              <a:t>에 의한 풍화 정도 변화는 앞서 이미 설명하였다</a:t>
            </a:r>
            <a:r>
              <a:rPr lang="en-US" altLang="ko-KR" dirty="0"/>
              <a:t>.</a:t>
            </a:r>
            <a:endParaRPr lang="ko-KR" altLang="en-US" dirty="0"/>
          </a:p>
          <a:p>
            <a:pPr lvl="2" fontAlgn="base"/>
            <a:r>
              <a:rPr lang="en-US" altLang="ko-KR" dirty="0" smtClean="0"/>
              <a:t>Eh </a:t>
            </a:r>
            <a:r>
              <a:rPr lang="en-US" altLang="ko-KR" dirty="0"/>
              <a:t>- </a:t>
            </a:r>
            <a:r>
              <a:rPr lang="ko-KR" altLang="en-US" dirty="0"/>
              <a:t>산화</a:t>
            </a:r>
            <a:r>
              <a:rPr lang="en-US" altLang="ko-KR" dirty="0"/>
              <a:t>-</a:t>
            </a:r>
            <a:r>
              <a:rPr lang="ko-KR" altLang="en-US" dirty="0"/>
              <a:t>환원 반응에 의한 광물의 용해 침전을 조절한다</a:t>
            </a:r>
            <a:r>
              <a:rPr lang="en-US" altLang="ko-KR" dirty="0"/>
              <a:t>.</a:t>
            </a:r>
            <a:endParaRPr lang="ko-KR" altLang="en-US" dirty="0"/>
          </a:p>
          <a:p>
            <a:pPr lvl="2" fontAlgn="base"/>
            <a:r>
              <a:rPr lang="ko-KR" altLang="en-US" dirty="0" smtClean="0"/>
              <a:t>이온 </a:t>
            </a:r>
            <a:r>
              <a:rPr lang="ko-KR" altLang="en-US" dirty="0"/>
              <a:t>강도 </a:t>
            </a:r>
            <a:r>
              <a:rPr lang="en-US" altLang="ko-KR" dirty="0"/>
              <a:t>- </a:t>
            </a:r>
            <a:r>
              <a:rPr lang="ko-KR" altLang="en-US" dirty="0"/>
              <a:t>성분의 </a:t>
            </a:r>
            <a:r>
              <a:rPr lang="ko-KR" altLang="en-US" dirty="0" err="1"/>
              <a:t>활동도를</a:t>
            </a:r>
            <a:r>
              <a:rPr lang="ko-KR" altLang="en-US" dirty="0"/>
              <a:t> 결정한다</a:t>
            </a:r>
            <a:r>
              <a:rPr lang="en-US" altLang="ko-KR" dirty="0"/>
              <a:t>. </a:t>
            </a:r>
            <a:endParaRPr lang="ko-KR" altLang="en-US" dirty="0"/>
          </a:p>
          <a:p>
            <a:pPr lvl="2" fontAlgn="base"/>
            <a:r>
              <a:rPr lang="ko-KR" altLang="en-US" dirty="0" smtClean="0"/>
              <a:t>각 </a:t>
            </a:r>
            <a:r>
              <a:rPr lang="ko-KR" altLang="en-US" dirty="0"/>
              <a:t>개별 성분의 함량 </a:t>
            </a:r>
            <a:r>
              <a:rPr lang="en-US" altLang="ko-KR" dirty="0"/>
              <a:t>- </a:t>
            </a:r>
            <a:r>
              <a:rPr lang="ko-KR" altLang="en-US" dirty="0" err="1"/>
              <a:t>공통이온</a:t>
            </a:r>
            <a:r>
              <a:rPr lang="ko-KR" altLang="en-US" dirty="0"/>
              <a:t> 효과</a:t>
            </a:r>
            <a:r>
              <a:rPr lang="en-US" altLang="ko-KR" dirty="0"/>
              <a:t>, </a:t>
            </a:r>
            <a:r>
              <a:rPr lang="ko-KR" altLang="en-US" dirty="0"/>
              <a:t>복합체 </a:t>
            </a:r>
            <a:r>
              <a:rPr lang="ko-KR" altLang="en-US" dirty="0" err="1"/>
              <a:t>형성등에</a:t>
            </a:r>
            <a:r>
              <a:rPr lang="ko-KR" altLang="en-US" dirty="0"/>
              <a:t> 관여한다</a:t>
            </a:r>
            <a:r>
              <a:rPr lang="en-US" altLang="ko-KR" dirty="0"/>
              <a:t>.</a:t>
            </a:r>
            <a:endParaRPr lang="ko-KR" altLang="en-US" dirty="0"/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354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875583" y="5173495"/>
            <a:ext cx="6128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활동도 </a:t>
            </a:r>
            <a:r>
              <a:rPr lang="ko-KR" altLang="en-US" dirty="0" err="1" smtClean="0"/>
              <a:t>다이아그램에</a:t>
            </a:r>
            <a:r>
              <a:rPr lang="ko-KR" altLang="en-US" dirty="0" smtClean="0"/>
              <a:t> 표시한 토양 용액의 성분 </a:t>
            </a:r>
            <a:r>
              <a:rPr lang="en-US" altLang="ko-KR" dirty="0" smtClean="0"/>
              <a:t>(White, 1995)</a:t>
            </a:r>
            <a:endParaRPr lang="ko-KR" altLang="en-US" dirty="0"/>
          </a:p>
        </p:txBody>
      </p:sp>
      <p:pic>
        <p:nvPicPr>
          <p:cNvPr id="3073" name="_x448863896" descr="EMB000048a015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994" y="478832"/>
            <a:ext cx="8723306" cy="441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45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4-4. </a:t>
            </a:r>
            <a:r>
              <a:rPr lang="ko-KR" altLang="en-US" dirty="0"/>
              <a:t>풍화 </a:t>
            </a:r>
            <a:r>
              <a:rPr lang="ko-KR" altLang="en-US" dirty="0" err="1" smtClean="0"/>
              <a:t>기작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ko-KR" altLang="en-US" dirty="0"/>
              <a:t>화학적 풍화는 보통 아래와 같은 단계를 거쳐 이루어진다</a:t>
            </a:r>
            <a:r>
              <a:rPr lang="en-US" altLang="ko-KR" dirty="0"/>
              <a:t>:</a:t>
            </a:r>
            <a:endParaRPr lang="ko-KR" altLang="en-US" dirty="0"/>
          </a:p>
          <a:p>
            <a:pPr lvl="1" fontAlgn="base"/>
            <a:r>
              <a:rPr lang="ko-KR" altLang="en-US" dirty="0" smtClean="0"/>
              <a:t>절리 </a:t>
            </a:r>
            <a:r>
              <a:rPr lang="ko-KR" altLang="en-US" dirty="0"/>
              <a:t>및 </a:t>
            </a:r>
            <a:r>
              <a:rPr lang="ko-KR" altLang="en-US" dirty="0" err="1"/>
              <a:t>공극</a:t>
            </a:r>
            <a:r>
              <a:rPr lang="ko-KR" altLang="en-US" dirty="0"/>
              <a:t> 등을 따른 물의 침투</a:t>
            </a:r>
            <a:r>
              <a:rPr lang="en-US" altLang="ko-KR" dirty="0"/>
              <a:t>(infiltration) </a:t>
            </a:r>
            <a:r>
              <a:rPr lang="ko-KR" altLang="en-US" dirty="0"/>
              <a:t>및 광물과의 접촉</a:t>
            </a:r>
          </a:p>
          <a:p>
            <a:pPr lvl="1" fontAlgn="base"/>
            <a:r>
              <a:rPr lang="ko-KR" altLang="en-US" dirty="0" smtClean="0"/>
              <a:t>광물 </a:t>
            </a:r>
            <a:r>
              <a:rPr lang="ko-KR" altLang="en-US" dirty="0"/>
              <a:t>표면의 수화 </a:t>
            </a:r>
            <a:r>
              <a:rPr lang="en-US" altLang="ko-KR" dirty="0"/>
              <a:t>(hydration)</a:t>
            </a:r>
            <a:endParaRPr lang="ko-KR" altLang="en-US" dirty="0"/>
          </a:p>
          <a:p>
            <a:pPr lvl="1" fontAlgn="base"/>
            <a:r>
              <a:rPr lang="ko-KR" altLang="en-US" dirty="0" smtClean="0"/>
              <a:t>수용액 </a:t>
            </a:r>
            <a:r>
              <a:rPr lang="ko-KR" altLang="en-US" dirty="0"/>
              <a:t>내 수소 이온의 광물 내부로의 확산</a:t>
            </a:r>
            <a:r>
              <a:rPr lang="en-US" altLang="ko-KR" dirty="0"/>
              <a:t>(diffusion)</a:t>
            </a:r>
            <a:endParaRPr lang="ko-KR" altLang="en-US" dirty="0"/>
          </a:p>
          <a:p>
            <a:pPr lvl="1" fontAlgn="base"/>
            <a:r>
              <a:rPr lang="ko-KR" altLang="en-US" dirty="0" smtClean="0"/>
              <a:t>수소 </a:t>
            </a:r>
            <a:r>
              <a:rPr lang="ko-KR" altLang="en-US" dirty="0"/>
              <a:t>이온과 광물 구성 양이온 간의 양이온 교환 </a:t>
            </a:r>
            <a:r>
              <a:rPr lang="en-US" altLang="ko-KR" dirty="0"/>
              <a:t>(cation exchange)</a:t>
            </a:r>
            <a:endParaRPr lang="ko-KR" altLang="en-US" dirty="0"/>
          </a:p>
          <a:p>
            <a:pPr lvl="1" fontAlgn="base"/>
            <a:r>
              <a:rPr lang="ko-KR" altLang="en-US" dirty="0" smtClean="0"/>
              <a:t>교환된 </a:t>
            </a:r>
            <a:r>
              <a:rPr lang="ko-KR" altLang="en-US" dirty="0"/>
              <a:t>양이온의 </a:t>
            </a:r>
            <a:r>
              <a:rPr lang="ko-KR" altLang="en-US" dirty="0" err="1"/>
              <a:t>용탈</a:t>
            </a:r>
            <a:r>
              <a:rPr lang="en-US" altLang="ko-KR" dirty="0"/>
              <a:t>(leaching) </a:t>
            </a:r>
            <a:r>
              <a:rPr lang="ko-KR" altLang="en-US" dirty="0"/>
              <a:t>및 규산염 사면체 </a:t>
            </a:r>
            <a:r>
              <a:rPr lang="en-US" altLang="ko-KR" dirty="0"/>
              <a:t>framework </a:t>
            </a:r>
            <a:r>
              <a:rPr lang="ko-KR" altLang="en-US" dirty="0"/>
              <a:t>파괴</a:t>
            </a:r>
          </a:p>
          <a:p>
            <a:pPr lvl="1" fontAlgn="base"/>
            <a:r>
              <a:rPr lang="ko-KR" altLang="en-US" dirty="0" err="1" smtClean="0"/>
              <a:t>용탈이온의</a:t>
            </a:r>
            <a:r>
              <a:rPr lang="ko-KR" altLang="en-US" dirty="0" smtClean="0"/>
              <a:t> </a:t>
            </a:r>
            <a:r>
              <a:rPr lang="ko-KR" altLang="en-US" dirty="0"/>
              <a:t>광물 내 이동</a:t>
            </a:r>
            <a:r>
              <a:rPr lang="en-US" altLang="ko-KR" dirty="0"/>
              <a:t>(migration) </a:t>
            </a:r>
            <a:r>
              <a:rPr lang="ko-KR" altLang="en-US" dirty="0"/>
              <a:t>및 용액으로의 확산</a:t>
            </a:r>
          </a:p>
          <a:p>
            <a:pPr lvl="1" fontAlgn="base"/>
            <a:r>
              <a:rPr lang="ko-KR" altLang="en-US" dirty="0" smtClean="0"/>
              <a:t>포화에 </a:t>
            </a:r>
            <a:r>
              <a:rPr lang="ko-KR" altLang="en-US" dirty="0"/>
              <a:t>이른 이차 광물</a:t>
            </a:r>
            <a:r>
              <a:rPr lang="en-US" altLang="ko-KR" dirty="0"/>
              <a:t>(</a:t>
            </a:r>
            <a:r>
              <a:rPr lang="ko-KR" altLang="en-US" dirty="0" err="1"/>
              <a:t>풍화산물</a:t>
            </a:r>
            <a:r>
              <a:rPr lang="en-US" altLang="ko-KR" dirty="0"/>
              <a:t>) </a:t>
            </a:r>
            <a:r>
              <a:rPr lang="ko-KR" altLang="en-US" dirty="0"/>
              <a:t>침전</a:t>
            </a:r>
            <a:r>
              <a:rPr lang="en-US" altLang="ko-KR" dirty="0"/>
              <a:t>(precipitation)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8322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_x159382400" descr="EMB000048a015b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22" y="591014"/>
            <a:ext cx="11650692" cy="405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594152" y="4894714"/>
            <a:ext cx="4863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광물들의 풍화 반응과 그 깁스자유에너지 변화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3606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내용 개체 틀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ko-KR" altLang="en-US" sz="2800" dirty="0" smtClean="0"/>
                  <a:t>광물 질량 수지</a:t>
                </a:r>
                <a:r>
                  <a:rPr lang="en-US" altLang="ko-KR" sz="2800" dirty="0"/>
                  <a:t>(mineral mass balance)</a:t>
                </a:r>
                <a:r>
                  <a:rPr lang="ko-KR" altLang="en-US" sz="2800" dirty="0"/>
                  <a:t>를 이용한 </a:t>
                </a:r>
                <a:r>
                  <a:rPr lang="ko-KR" altLang="en-US" sz="2800" dirty="0" smtClean="0"/>
                  <a:t>계산</a:t>
                </a:r>
                <a:endParaRPr lang="en-US" altLang="ko-KR" sz="28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24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f>
                          <m:f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den>
                        </m:f>
                        <m:nary>
                          <m:nary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ko-KR" altLang="en-US" sz="24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sub>
                            </m:s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𝑑𝑧</m:t>
                            </m:r>
                          </m:e>
                        </m:nary>
                      </m:e>
                    </m:d>
                  </m:oMath>
                </a14:m>
                <a:r>
                  <a:rPr lang="en-US" altLang="ko-KR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40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24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2400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den>
                    </m:f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altLang="ko-KR" sz="2400" dirty="0" smtClean="0"/>
              </a:p>
              <a:p>
                <a:r>
                  <a:rPr lang="ko-KR" altLang="en-US" sz="2800" dirty="0" err="1"/>
                  <a:t>집수역</a:t>
                </a:r>
                <a:r>
                  <a:rPr lang="ko-KR" altLang="en-US" sz="2800" dirty="0"/>
                  <a:t> 내 질량 수지</a:t>
                </a:r>
                <a:r>
                  <a:rPr lang="en-US" altLang="ko-KR" sz="2800" dirty="0"/>
                  <a:t>(mass balance in a catchment)</a:t>
                </a:r>
                <a:r>
                  <a:rPr lang="ko-KR" altLang="en-US" sz="2800" dirty="0"/>
                  <a:t>를 이용한 </a:t>
                </a:r>
                <a:r>
                  <a:rPr lang="ko-KR" altLang="en-US" sz="2800" dirty="0" smtClean="0"/>
                  <a:t>계산</a:t>
                </a:r>
                <a:endParaRPr lang="en-US" altLang="ko-KR" sz="2800" dirty="0" smtClean="0"/>
              </a:p>
              <a:p>
                <a:pPr lvl="1"/>
                <a:r>
                  <a:rPr lang="ko-KR" altLang="en-US" sz="2000" dirty="0"/>
                  <a:t>유출되는 용질의 총량 </a:t>
                </a:r>
                <a:r>
                  <a:rPr lang="en-US" altLang="ko-KR" sz="2000" dirty="0"/>
                  <a:t>= </a:t>
                </a:r>
                <a:r>
                  <a:rPr lang="ko-KR" altLang="en-US" sz="2000" dirty="0"/>
                  <a:t>대기로부터 유입되는 용질 총량 </a:t>
                </a:r>
                <a:r>
                  <a:rPr lang="en-US" altLang="ko-KR" sz="2000" dirty="0"/>
                  <a:t>+ </a:t>
                </a:r>
                <a:r>
                  <a:rPr lang="ko-KR" altLang="en-US" sz="2000" dirty="0" err="1"/>
                  <a:t>풍화로부터</a:t>
                </a:r>
                <a:r>
                  <a:rPr lang="ko-KR" altLang="en-US" sz="2000" dirty="0"/>
                  <a:t> 유래된 용질 </a:t>
                </a:r>
                <a:r>
                  <a:rPr lang="ko-KR" altLang="en-US" sz="2000" dirty="0" smtClean="0"/>
                  <a:t>총량 </a:t>
                </a:r>
                <a:r>
                  <a:rPr lang="ko-KR" altLang="en-US" sz="2000" dirty="0"/>
                  <a:t>∓ </a:t>
                </a:r>
                <a:r>
                  <a:rPr lang="ko-KR" altLang="en-US" sz="2000" dirty="0" err="1"/>
                  <a:t>생물권에</a:t>
                </a:r>
                <a:r>
                  <a:rPr lang="ko-KR" altLang="en-US" sz="2000" dirty="0"/>
                  <a:t> 의한 용질 변화 ∓ 이온 교환</a:t>
                </a:r>
                <a:r>
                  <a:rPr lang="en-US" altLang="ko-KR" sz="2000" dirty="0"/>
                  <a:t>(</a:t>
                </a:r>
                <a:r>
                  <a:rPr lang="ko-KR" altLang="en-US" sz="2000" dirty="0"/>
                  <a:t>흡착</a:t>
                </a:r>
                <a:r>
                  <a:rPr lang="en-US" altLang="ko-KR" sz="2000" dirty="0"/>
                  <a:t>)</a:t>
                </a:r>
                <a:r>
                  <a:rPr lang="ko-KR" altLang="en-US" sz="2000" dirty="0"/>
                  <a:t>에 의한 용질 변화</a:t>
                </a:r>
                <a:endParaRPr lang="en-US" altLang="ko-KR" sz="2000" dirty="0" smtClean="0"/>
              </a:p>
              <a:p>
                <a:r>
                  <a:rPr lang="ko-KR" altLang="en-US" sz="2800" dirty="0"/>
                  <a:t>실험실에서 정한 반응 속도</a:t>
                </a:r>
                <a:r>
                  <a:rPr lang="en-US" altLang="ko-KR" sz="2800" dirty="0"/>
                  <a:t>(</a:t>
                </a:r>
                <a:r>
                  <a:rPr lang="en-US" altLang="ko-KR" sz="2800" dirty="0" err="1"/>
                  <a:t>labaratory</a:t>
                </a:r>
                <a:r>
                  <a:rPr lang="en-US" altLang="ko-KR" sz="2800" dirty="0"/>
                  <a:t> kinetics)</a:t>
                </a:r>
                <a:r>
                  <a:rPr lang="ko-KR" altLang="en-US" sz="2800" dirty="0"/>
                  <a:t>를 이용한 </a:t>
                </a:r>
                <a:r>
                  <a:rPr lang="ko-KR" altLang="en-US" sz="2800" dirty="0" smtClean="0"/>
                  <a:t>계산</a:t>
                </a:r>
                <a:endParaRPr lang="en-US" altLang="ko-KR" sz="28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𝑚𝑖𝑛𝑒𝑟𝑎𝑙</m:t>
                        </m:r>
                      </m:sup>
                      <m:e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ko-KR" alt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ko-KR" altLang="en-US" sz="2400" dirty="0"/>
              </a:p>
              <a:p>
                <a:r>
                  <a:rPr lang="ko-KR" altLang="en-US" sz="2800" dirty="0"/>
                  <a:t>동위원소를 이용한 </a:t>
                </a:r>
                <a:r>
                  <a:rPr lang="ko-KR" altLang="en-US" sz="2800" dirty="0" smtClean="0"/>
                  <a:t>계산</a:t>
                </a:r>
                <a:endParaRPr lang="en-US" altLang="ko-KR" sz="28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𝑏𝑐</m:t>
                        </m:r>
                      </m:sub>
                    </m:sSub>
                    <m:f>
                      <m:f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ko-KR" altLang="en-US" sz="2400" dirty="0"/>
              </a:p>
              <a:p>
                <a:endParaRPr lang="ko-KR" altLang="en-US" dirty="0"/>
              </a:p>
            </p:txBody>
          </p:sp>
        </mc:Choice>
        <mc:Fallback>
          <p:sp>
            <p:nvSpPr>
              <p:cNvPr id="5" name="내용 개체 틀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64" t="-26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4-5. </a:t>
            </a:r>
            <a:r>
              <a:rPr lang="ko-KR" altLang="en-US" dirty="0" smtClean="0"/>
              <a:t>풍화 </a:t>
            </a:r>
            <a:r>
              <a:rPr lang="ko-KR" altLang="en-US" dirty="0"/>
              <a:t>속도 계산 및 </a:t>
            </a:r>
            <a:r>
              <a:rPr lang="ko-KR" altLang="en-US" dirty="0" smtClean="0"/>
              <a:t>모델링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1685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풍화의 </a:t>
            </a:r>
            <a:r>
              <a:rPr lang="ko-KR" altLang="en-US" dirty="0"/>
              <a:t>정의 </a:t>
            </a:r>
            <a:r>
              <a:rPr lang="en-US" altLang="ko-KR" dirty="0" smtClean="0"/>
              <a:t>:</a:t>
            </a:r>
          </a:p>
          <a:p>
            <a:pPr lvl="1"/>
            <a:r>
              <a:rPr lang="ko-KR" altLang="en-US" dirty="0" smtClean="0"/>
              <a:t>  </a:t>
            </a:r>
            <a:r>
              <a:rPr lang="ko-KR" altLang="en-US" dirty="0"/>
              <a:t>풍화</a:t>
            </a:r>
            <a:r>
              <a:rPr lang="en-US" altLang="ko-KR" dirty="0"/>
              <a:t>(</a:t>
            </a:r>
            <a:r>
              <a:rPr lang="ko-KR" altLang="en-US" dirty="0"/>
              <a:t>風化</a:t>
            </a:r>
            <a:r>
              <a:rPr lang="en-US" altLang="ko-KR" dirty="0"/>
              <a:t>; weathering)</a:t>
            </a:r>
            <a:r>
              <a:rPr lang="ko-KR" altLang="en-US" dirty="0"/>
              <a:t>란 이전에 만들어진 지각 구성 물질</a:t>
            </a:r>
            <a:r>
              <a:rPr lang="en-US" altLang="ko-KR" dirty="0"/>
              <a:t>(</a:t>
            </a:r>
            <a:r>
              <a:rPr lang="ko-KR" altLang="en-US" dirty="0"/>
              <a:t>암석 광물 등</a:t>
            </a:r>
            <a:r>
              <a:rPr lang="en-US" altLang="ko-KR" dirty="0"/>
              <a:t>)</a:t>
            </a:r>
            <a:r>
              <a:rPr lang="ko-KR" altLang="en-US" dirty="0"/>
              <a:t>이 현재의 지표 환경에 노출되면서 불안정하게 되어 물리적 화학적으로 변하는 모든 현상</a:t>
            </a:r>
            <a:r>
              <a:rPr lang="en-US" altLang="ko-KR" dirty="0"/>
              <a:t>.  </a:t>
            </a:r>
            <a:r>
              <a:rPr lang="ko-KR" altLang="en-US" dirty="0"/>
              <a:t>지표 환경에 새로 평형을 </a:t>
            </a:r>
            <a:r>
              <a:rPr lang="ko-KR" altLang="en-US" dirty="0" smtClean="0"/>
              <a:t>이루어 </a:t>
            </a:r>
            <a:r>
              <a:rPr lang="ko-KR" altLang="en-US" dirty="0"/>
              <a:t>가는 것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풍화의 종류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물리적 풍화</a:t>
            </a:r>
            <a:r>
              <a:rPr lang="en-US" altLang="ko-KR" dirty="0" smtClean="0"/>
              <a:t>(</a:t>
            </a:r>
            <a:r>
              <a:rPr lang="ko-KR" altLang="en-US" dirty="0" smtClean="0"/>
              <a:t>기계적 풍화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화학적 풍화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생물학적 풍화</a:t>
            </a:r>
            <a:endParaRPr lang="en-US" altLang="ko-KR" dirty="0" smtClean="0"/>
          </a:p>
          <a:p>
            <a:pPr marL="457200" lvl="1" indent="0">
              <a:buNone/>
            </a:pPr>
            <a:endParaRPr lang="en-US" altLang="ko-KR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4-1</a:t>
            </a:r>
            <a:r>
              <a:rPr lang="en-US" altLang="ko-KR" dirty="0"/>
              <a:t>. </a:t>
            </a:r>
            <a:r>
              <a:rPr lang="ko-KR" altLang="en-US" dirty="0" err="1"/>
              <a:t>풍화란</a:t>
            </a:r>
            <a:r>
              <a:rPr lang="ko-KR" altLang="en-US" dirty="0"/>
              <a:t> 무엇인가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4923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dirty="0" smtClean="0"/>
              <a:t>생물에 </a:t>
            </a:r>
            <a:r>
              <a:rPr lang="ko-KR" altLang="en-US" dirty="0"/>
              <a:t>무기 영양소 </a:t>
            </a:r>
            <a:r>
              <a:rPr lang="ko-KR" altLang="en-US" dirty="0" smtClean="0"/>
              <a:t>공급</a:t>
            </a:r>
            <a:endParaRPr lang="en-US" altLang="ko-KR" dirty="0" smtClean="0"/>
          </a:p>
          <a:p>
            <a:r>
              <a:rPr lang="ko-KR" altLang="en-US" dirty="0"/>
              <a:t>산성비 등에 의한 생태계 산성화의 </a:t>
            </a:r>
            <a:r>
              <a:rPr lang="ko-KR" altLang="en-US" dirty="0" smtClean="0"/>
              <a:t>중화</a:t>
            </a:r>
            <a:r>
              <a:rPr lang="en-US" altLang="ko-KR" dirty="0" smtClean="0"/>
              <a:t>: </a:t>
            </a:r>
            <a:r>
              <a:rPr lang="ko-KR" altLang="en-US" dirty="0" smtClean="0"/>
              <a:t>풍화 반응은 수소이온을 소모</a:t>
            </a:r>
            <a:endParaRPr lang="en-US" altLang="ko-KR" dirty="0" smtClean="0"/>
          </a:p>
          <a:p>
            <a:r>
              <a:rPr lang="ko-KR" altLang="en-US" dirty="0"/>
              <a:t>장기 기후 변화에 대한 </a:t>
            </a:r>
            <a:r>
              <a:rPr lang="ko-KR" altLang="en-US" dirty="0" smtClean="0"/>
              <a:t>영향</a:t>
            </a:r>
            <a:r>
              <a:rPr lang="en-US" altLang="ko-KR" dirty="0"/>
              <a:t>: CO2</a:t>
            </a:r>
            <a:r>
              <a:rPr lang="ko-KR" altLang="en-US" dirty="0"/>
              <a:t>의 순환과 </a:t>
            </a:r>
            <a:r>
              <a:rPr lang="ko-KR" altLang="en-US" dirty="0" smtClean="0"/>
              <a:t>질량 균형</a:t>
            </a:r>
            <a:endParaRPr lang="en-US" altLang="ko-KR" dirty="0" smtClean="0"/>
          </a:p>
          <a:p>
            <a:r>
              <a:rPr lang="ko-KR" altLang="en-US" dirty="0" err="1"/>
              <a:t>응용지질</a:t>
            </a:r>
            <a:r>
              <a:rPr lang="en-US" altLang="ko-KR" dirty="0"/>
              <a:t>, </a:t>
            </a:r>
            <a:r>
              <a:rPr lang="ko-KR" altLang="en-US" dirty="0" err="1"/>
              <a:t>지질공학적</a:t>
            </a:r>
            <a:r>
              <a:rPr lang="ko-KR" altLang="en-US" dirty="0"/>
              <a:t> 측면에서의 </a:t>
            </a:r>
            <a:r>
              <a:rPr lang="ko-KR" altLang="en-US" dirty="0" smtClean="0"/>
              <a:t>영향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균열의 </a:t>
            </a:r>
            <a:r>
              <a:rPr lang="ko-KR" altLang="en-US" dirty="0"/>
              <a:t>증가 혹은 감소로 인한 안정성의 변화</a:t>
            </a:r>
          </a:p>
          <a:p>
            <a:pPr lvl="1"/>
            <a:r>
              <a:rPr lang="ko-KR" altLang="en-US" dirty="0" smtClean="0"/>
              <a:t>공극률과 </a:t>
            </a:r>
            <a:r>
              <a:rPr lang="ko-KR" altLang="en-US" dirty="0"/>
              <a:t>같은 조직의 변화로 인한 성질의 변화</a:t>
            </a:r>
          </a:p>
          <a:p>
            <a:pPr lvl="1"/>
            <a:r>
              <a:rPr lang="ko-KR" altLang="en-US" dirty="0" smtClean="0"/>
              <a:t>풍화 </a:t>
            </a:r>
            <a:r>
              <a:rPr lang="ko-KR" altLang="en-US" dirty="0"/>
              <a:t>광물의 생성으로 인한 강도 변화</a:t>
            </a:r>
            <a:r>
              <a:rPr lang="en-US" altLang="ko-KR" dirty="0"/>
              <a:t>, </a:t>
            </a:r>
            <a:r>
              <a:rPr lang="ko-KR" altLang="en-US" dirty="0" err="1"/>
              <a:t>함수율</a:t>
            </a:r>
            <a:r>
              <a:rPr lang="ko-KR" altLang="en-US" dirty="0"/>
              <a:t> 변화</a:t>
            </a:r>
          </a:p>
          <a:p>
            <a:pPr lvl="1"/>
            <a:r>
              <a:rPr lang="ko-KR" altLang="en-US" dirty="0" smtClean="0"/>
              <a:t>강도 </a:t>
            </a:r>
            <a:r>
              <a:rPr lang="ko-KR" altLang="en-US" dirty="0"/>
              <a:t>및 </a:t>
            </a:r>
            <a:r>
              <a:rPr lang="ko-KR" altLang="en-US" dirty="0" err="1"/>
              <a:t>함수율</a:t>
            </a:r>
            <a:r>
              <a:rPr lang="ko-KR" altLang="en-US" dirty="0"/>
              <a:t> 변화로 인해 야기되는 이차적인 변화들 </a:t>
            </a:r>
            <a:r>
              <a:rPr lang="en-US" altLang="ko-KR" dirty="0"/>
              <a:t>- SF </a:t>
            </a:r>
            <a:r>
              <a:rPr lang="ko-KR" altLang="en-US" dirty="0"/>
              <a:t>변화 등</a:t>
            </a:r>
          </a:p>
          <a:p>
            <a:pPr lvl="1"/>
            <a:r>
              <a:rPr lang="ko-KR" altLang="en-US" dirty="0" smtClean="0"/>
              <a:t>풍화 </a:t>
            </a:r>
            <a:r>
              <a:rPr lang="ko-KR" altLang="en-US" dirty="0"/>
              <a:t>결과 달라진 식생에 의한 변화　</a:t>
            </a:r>
            <a:r>
              <a:rPr lang="en-US" altLang="ko-KR" dirty="0"/>
              <a:t>- </a:t>
            </a:r>
            <a:r>
              <a:rPr lang="ko-KR" altLang="en-US" dirty="0"/>
              <a:t>사면 침식 등에 대한 변화</a:t>
            </a:r>
          </a:p>
          <a:p>
            <a:pPr lvl="1"/>
            <a:r>
              <a:rPr lang="ko-KR" altLang="en-US" dirty="0" smtClean="0"/>
              <a:t>기타 </a:t>
            </a:r>
            <a:r>
              <a:rPr lang="ko-KR" altLang="en-US" dirty="0"/>
              <a:t>변화 </a:t>
            </a:r>
            <a:r>
              <a:rPr lang="en-US" altLang="ko-KR" dirty="0"/>
              <a:t>(PL, LL, </a:t>
            </a:r>
            <a:r>
              <a:rPr lang="ko-KR" altLang="en-US" dirty="0"/>
              <a:t>인장강도</a:t>
            </a:r>
            <a:r>
              <a:rPr lang="en-US" altLang="ko-KR" dirty="0"/>
              <a:t>, </a:t>
            </a:r>
            <a:r>
              <a:rPr lang="ko-KR" altLang="en-US" dirty="0"/>
              <a:t>압축 강도 </a:t>
            </a:r>
            <a:r>
              <a:rPr lang="en-US" altLang="ko-KR" dirty="0"/>
              <a:t>....)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4-2</a:t>
            </a:r>
            <a:r>
              <a:rPr lang="en-US" altLang="ko-KR" dirty="0"/>
              <a:t>. </a:t>
            </a:r>
            <a:r>
              <a:rPr lang="ko-KR" altLang="en-US" dirty="0"/>
              <a:t>풍화의 </a:t>
            </a:r>
            <a:r>
              <a:rPr lang="ko-KR" altLang="en-US" dirty="0" smtClean="0"/>
              <a:t>중요성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8765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기반암</a:t>
            </a:r>
            <a:endParaRPr lang="en-US" altLang="ko-KR" dirty="0" smtClean="0"/>
          </a:p>
          <a:p>
            <a:r>
              <a:rPr lang="ko-KR" altLang="en-US" dirty="0"/>
              <a:t>지질 구조</a:t>
            </a:r>
          </a:p>
          <a:p>
            <a:r>
              <a:rPr lang="ko-KR" altLang="en-US" dirty="0"/>
              <a:t>기후</a:t>
            </a:r>
          </a:p>
          <a:p>
            <a:r>
              <a:rPr lang="ko-KR" altLang="en-US" dirty="0"/>
              <a:t>지형</a:t>
            </a:r>
          </a:p>
          <a:p>
            <a:r>
              <a:rPr lang="ko-KR" altLang="en-US" dirty="0" smtClean="0"/>
              <a:t>식생</a:t>
            </a:r>
            <a:endParaRPr lang="en-US" altLang="ko-KR" dirty="0" smtClean="0"/>
          </a:p>
          <a:p>
            <a:r>
              <a:rPr lang="ko-KR" altLang="en-US" dirty="0"/>
              <a:t>물의 화학적 조건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4-3</a:t>
            </a:r>
            <a:r>
              <a:rPr lang="en-US" altLang="ko-KR" dirty="0"/>
              <a:t>. </a:t>
            </a:r>
            <a:r>
              <a:rPr lang="ko-KR" altLang="en-US" dirty="0"/>
              <a:t>풍화에 영향을 미치는 요인</a:t>
            </a:r>
          </a:p>
        </p:txBody>
      </p:sp>
    </p:spTree>
    <p:extLst>
      <p:ext uri="{BB962C8B-B14F-4D97-AF65-F5344CB8AC3E}">
        <p14:creationId xmlns:p14="http://schemas.microsoft.com/office/powerpoint/2010/main" val="170565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09601" y="1501423"/>
            <a:ext cx="10813143" cy="4624742"/>
          </a:xfrm>
        </p:spPr>
        <p:txBody>
          <a:bodyPr/>
          <a:lstStyle/>
          <a:p>
            <a:r>
              <a:rPr lang="ko-KR" altLang="en-US" dirty="0" err="1" smtClean="0"/>
              <a:t>기반암</a:t>
            </a:r>
            <a:endParaRPr lang="en-US" altLang="ko-KR" dirty="0" smtClean="0"/>
          </a:p>
          <a:p>
            <a:pPr lvl="1"/>
            <a:r>
              <a:rPr lang="ko-KR" altLang="en-US" dirty="0"/>
              <a:t>광물의 </a:t>
            </a:r>
            <a:r>
              <a:rPr lang="ko-KR" altLang="en-US" dirty="0" smtClean="0"/>
              <a:t>종류</a:t>
            </a:r>
            <a:r>
              <a:rPr lang="en-US" altLang="ko-KR" dirty="0" smtClean="0"/>
              <a:t>(*</a:t>
            </a:r>
            <a:r>
              <a:rPr lang="ko-KR" altLang="en-US" dirty="0" smtClean="0"/>
              <a:t>이온 결합 정도</a:t>
            </a:r>
            <a:r>
              <a:rPr lang="en-US" altLang="ko-KR" dirty="0" smtClean="0"/>
              <a:t>)</a:t>
            </a:r>
          </a:p>
          <a:p>
            <a:pPr lvl="2"/>
            <a:r>
              <a:rPr lang="ko-KR" altLang="en-US" dirty="0"/>
              <a:t>화학적 풍화에 대한 저항도</a:t>
            </a:r>
            <a:r>
              <a:rPr lang="en-US" altLang="ko-KR" dirty="0"/>
              <a:t>: </a:t>
            </a:r>
          </a:p>
          <a:p>
            <a:pPr lvl="3"/>
            <a:r>
              <a:rPr lang="ko-KR" altLang="en-US" dirty="0" err="1" smtClean="0"/>
              <a:t>할라이트</a:t>
            </a:r>
            <a:r>
              <a:rPr lang="ko-KR" altLang="en-US" dirty="0" smtClean="0"/>
              <a:t> </a:t>
            </a:r>
            <a:r>
              <a:rPr lang="ko-KR" altLang="en-US" dirty="0"/>
              <a:t>광물 </a:t>
            </a:r>
            <a:r>
              <a:rPr lang="en-US" altLang="ko-KR" dirty="0"/>
              <a:t>&lt; </a:t>
            </a:r>
            <a:r>
              <a:rPr lang="ko-KR" altLang="en-US" dirty="0"/>
              <a:t>황산염 광물 </a:t>
            </a:r>
            <a:r>
              <a:rPr lang="en-US" altLang="ko-KR" dirty="0"/>
              <a:t>&lt; </a:t>
            </a:r>
            <a:r>
              <a:rPr lang="ko-KR" altLang="en-US" dirty="0"/>
              <a:t>탄산염 광물 </a:t>
            </a:r>
            <a:r>
              <a:rPr lang="en-US" altLang="ko-KR" dirty="0"/>
              <a:t>&lt; </a:t>
            </a:r>
            <a:r>
              <a:rPr lang="ko-KR" altLang="en-US" dirty="0"/>
              <a:t>규산염 광물 </a:t>
            </a:r>
            <a:r>
              <a:rPr lang="en-US" altLang="ko-KR" dirty="0"/>
              <a:t>&lt; </a:t>
            </a:r>
            <a:r>
              <a:rPr lang="ko-KR" altLang="en-US" dirty="0"/>
              <a:t>원소 광물 </a:t>
            </a:r>
            <a:endParaRPr lang="en-US" altLang="ko-KR" dirty="0" smtClean="0"/>
          </a:p>
          <a:p>
            <a:pPr lvl="2"/>
            <a:r>
              <a:rPr lang="ko-KR" altLang="en-US" dirty="0"/>
              <a:t>규산염 광물의 화학적 풍화에 대한 저항도</a:t>
            </a:r>
            <a:r>
              <a:rPr lang="en-US" altLang="ko-KR" dirty="0" smtClean="0"/>
              <a:t>:SiO4 polymerization</a:t>
            </a:r>
            <a:endParaRPr lang="en-US" altLang="ko-KR" dirty="0"/>
          </a:p>
          <a:p>
            <a:pPr lvl="3"/>
            <a:r>
              <a:rPr lang="ko-KR" altLang="en-US" dirty="0" smtClean="0"/>
              <a:t>독립사면체형 </a:t>
            </a:r>
            <a:r>
              <a:rPr lang="en-US" altLang="ko-KR" dirty="0"/>
              <a:t>&lt; </a:t>
            </a:r>
            <a:r>
              <a:rPr lang="ko-KR" altLang="en-US" dirty="0"/>
              <a:t>환형 </a:t>
            </a:r>
            <a:r>
              <a:rPr lang="en-US" altLang="ko-KR" dirty="0"/>
              <a:t>&lt; </a:t>
            </a:r>
            <a:r>
              <a:rPr lang="ko-KR" altLang="en-US" dirty="0" err="1"/>
              <a:t>홑사슬형</a:t>
            </a:r>
            <a:r>
              <a:rPr lang="ko-KR" altLang="en-US" dirty="0"/>
              <a:t> </a:t>
            </a:r>
            <a:r>
              <a:rPr lang="en-US" altLang="ko-KR" dirty="0"/>
              <a:t>&lt;</a:t>
            </a:r>
            <a:r>
              <a:rPr lang="ko-KR" altLang="en-US" dirty="0" err="1"/>
              <a:t>겹사슬형</a:t>
            </a:r>
            <a:r>
              <a:rPr lang="ko-KR" altLang="en-US" dirty="0"/>
              <a:t> </a:t>
            </a:r>
            <a:r>
              <a:rPr lang="en-US" altLang="ko-KR" dirty="0"/>
              <a:t>&lt; </a:t>
            </a:r>
            <a:r>
              <a:rPr lang="ko-KR" altLang="en-US" dirty="0" err="1"/>
              <a:t>층상형</a:t>
            </a:r>
            <a:r>
              <a:rPr lang="ko-KR" altLang="en-US" dirty="0"/>
              <a:t> </a:t>
            </a:r>
            <a:r>
              <a:rPr lang="en-US" altLang="ko-KR" dirty="0"/>
              <a:t>&lt; </a:t>
            </a:r>
            <a:r>
              <a:rPr lang="ko-KR" altLang="en-US" dirty="0" err="1" smtClean="0"/>
              <a:t>망상형</a:t>
            </a:r>
            <a:endParaRPr lang="en-US" altLang="ko-KR" dirty="0" smtClean="0"/>
          </a:p>
          <a:p>
            <a:pPr lvl="1"/>
            <a:r>
              <a:rPr lang="ko-KR" altLang="en-US" dirty="0"/>
              <a:t>광물</a:t>
            </a:r>
            <a:r>
              <a:rPr lang="en-US" altLang="ko-KR" dirty="0"/>
              <a:t>(</a:t>
            </a:r>
            <a:r>
              <a:rPr lang="ko-KR" altLang="en-US" dirty="0"/>
              <a:t>암석 구성 입자</a:t>
            </a:r>
            <a:r>
              <a:rPr lang="en-US" altLang="ko-KR" dirty="0"/>
              <a:t>)</a:t>
            </a:r>
            <a:r>
              <a:rPr lang="ko-KR" altLang="en-US" dirty="0"/>
              <a:t>의 표면적 또는 입자 </a:t>
            </a:r>
            <a:r>
              <a:rPr lang="ko-KR" altLang="en-US" dirty="0" smtClean="0"/>
              <a:t>크기</a:t>
            </a:r>
            <a:endParaRPr lang="en-US" altLang="ko-KR" dirty="0" smtClean="0"/>
          </a:p>
          <a:p>
            <a:pPr lvl="2"/>
            <a:r>
              <a:rPr lang="ko-KR" altLang="en-US" dirty="0"/>
              <a:t>일반적으로 표면적이 클수록 </a:t>
            </a:r>
            <a:r>
              <a:rPr lang="ko-KR" altLang="en-US" dirty="0" err="1"/>
              <a:t>반응량이</a:t>
            </a:r>
            <a:r>
              <a:rPr lang="ko-KR" altLang="en-US" dirty="0"/>
              <a:t> 많아 좀 더 풍화가 쉽게 </a:t>
            </a:r>
            <a:r>
              <a:rPr lang="ko-KR" altLang="en-US" dirty="0" smtClean="0"/>
              <a:t>진행</a:t>
            </a:r>
            <a:endParaRPr lang="en-US" altLang="ko-KR" dirty="0" smtClean="0"/>
          </a:p>
          <a:p>
            <a:pPr lvl="2"/>
            <a:r>
              <a:rPr lang="ko-KR" altLang="en-US" dirty="0"/>
              <a:t>풍화가 진행될수록 표면적도 따라 증가</a:t>
            </a:r>
          </a:p>
        </p:txBody>
      </p:sp>
    </p:spTree>
    <p:extLst>
      <p:ext uri="{BB962C8B-B14F-4D97-AF65-F5344CB8AC3E}">
        <p14:creationId xmlns:p14="http://schemas.microsoft.com/office/powerpoint/2010/main" val="544341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129853" y="586770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 smtClean="0"/>
              <a:t>풍화 받지 않은 광물의 입자 크기와 표면적 간의 관계 </a:t>
            </a:r>
            <a:r>
              <a:rPr lang="en-US" altLang="ko-KR" dirty="0" smtClean="0"/>
              <a:t>(White and Peterson, 1990).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5877982" y="4419702"/>
            <a:ext cx="6004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토양의 나이에 따른 표면적 증가 </a:t>
            </a:r>
            <a:r>
              <a:rPr lang="en-US" altLang="ko-KR" dirty="0" smtClean="0"/>
              <a:t>(White and Peterson, 1990)</a:t>
            </a:r>
            <a:endParaRPr lang="ko-KR" altLang="en-US" dirty="0"/>
          </a:p>
        </p:txBody>
      </p:sp>
      <p:pic>
        <p:nvPicPr>
          <p:cNvPr id="1027" name="_x425530720" descr="EMB000048a015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53" y="345688"/>
            <a:ext cx="4036742" cy="537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_x448865496" descr="EMB000048a015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210" y="434898"/>
            <a:ext cx="3256156" cy="388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345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ko-KR" altLang="en-US" dirty="0"/>
              <a:t>암석의 </a:t>
            </a:r>
            <a:r>
              <a:rPr lang="ko-KR" altLang="en-US" dirty="0" smtClean="0"/>
              <a:t>종류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상대적</a:t>
            </a:r>
            <a:r>
              <a:rPr lang="en-US" altLang="ko-KR" dirty="0" smtClean="0"/>
              <a:t> </a:t>
            </a:r>
            <a:r>
              <a:rPr lang="ko-KR" altLang="en-US" dirty="0" smtClean="0"/>
              <a:t>풍화 저항도</a:t>
            </a:r>
            <a:r>
              <a:rPr lang="en-US" altLang="ko-KR" dirty="0" smtClean="0"/>
              <a:t>: </a:t>
            </a:r>
            <a:r>
              <a:rPr lang="ko-KR" altLang="en-US" dirty="0" smtClean="0"/>
              <a:t>암염 </a:t>
            </a:r>
            <a:r>
              <a:rPr lang="en-US" altLang="ko-KR" dirty="0"/>
              <a:t>&lt; </a:t>
            </a:r>
            <a:r>
              <a:rPr lang="ko-KR" altLang="en-US" dirty="0"/>
              <a:t>석회암 </a:t>
            </a:r>
            <a:r>
              <a:rPr lang="en-US" altLang="ko-KR" dirty="0"/>
              <a:t>&lt; </a:t>
            </a:r>
            <a:r>
              <a:rPr lang="ko-KR" altLang="en-US" dirty="0"/>
              <a:t>현무암 </a:t>
            </a:r>
            <a:r>
              <a:rPr lang="en-US" altLang="ko-KR" dirty="0"/>
              <a:t>&lt; </a:t>
            </a:r>
            <a:r>
              <a:rPr lang="ko-KR" altLang="en-US" dirty="0"/>
              <a:t>화강암 </a:t>
            </a:r>
            <a:r>
              <a:rPr lang="en-US" altLang="ko-KR" dirty="0"/>
              <a:t>&lt; </a:t>
            </a:r>
            <a:r>
              <a:rPr lang="ko-KR" altLang="en-US" dirty="0"/>
              <a:t>사암</a:t>
            </a:r>
            <a:r>
              <a:rPr lang="en-US" altLang="ko-KR" dirty="0"/>
              <a:t>(</a:t>
            </a:r>
            <a:r>
              <a:rPr lang="ko-KR" altLang="en-US" dirty="0" err="1"/>
              <a:t>규암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/>
              <a:t>공극률 및 </a:t>
            </a:r>
            <a:r>
              <a:rPr lang="ko-KR" altLang="en-US" dirty="0" err="1" smtClean="0"/>
              <a:t>투수율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클수록 </a:t>
            </a:r>
            <a:r>
              <a:rPr lang="en-US" altLang="ko-KR" dirty="0" smtClean="0"/>
              <a:t>(</a:t>
            </a:r>
            <a:r>
              <a:rPr lang="ko-KR" altLang="en-US" dirty="0" smtClean="0"/>
              <a:t>물의 침투 용이</a:t>
            </a:r>
            <a:r>
              <a:rPr lang="en-US" altLang="ko-KR" dirty="0" smtClean="0"/>
              <a:t>) </a:t>
            </a:r>
            <a:r>
              <a:rPr lang="ko-KR" altLang="en-US" dirty="0" smtClean="0"/>
              <a:t>풍화가 빠름</a:t>
            </a:r>
            <a:endParaRPr lang="ko-KR" altLang="en-US" dirty="0"/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6759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지질구조</a:t>
            </a:r>
            <a:r>
              <a:rPr lang="en-US" altLang="ko-KR" dirty="0" smtClean="0"/>
              <a:t>: </a:t>
            </a:r>
            <a:r>
              <a:rPr lang="ko-KR" altLang="en-US" dirty="0" smtClean="0"/>
              <a:t>가장 중요한 것은 절리</a:t>
            </a:r>
            <a:endParaRPr lang="en-US" altLang="ko-KR" dirty="0"/>
          </a:p>
          <a:p>
            <a:pPr lvl="1" fontAlgn="base"/>
            <a:r>
              <a:rPr lang="ko-KR" altLang="en-US" dirty="0" err="1"/>
              <a:t>절리의</a:t>
            </a:r>
            <a:r>
              <a:rPr lang="ko-KR" altLang="en-US" dirty="0"/>
              <a:t> 밀도</a:t>
            </a:r>
          </a:p>
          <a:p>
            <a:pPr lvl="1" fontAlgn="base"/>
            <a:r>
              <a:rPr lang="ko-KR" altLang="en-US" dirty="0" err="1" smtClean="0"/>
              <a:t>절리의</a:t>
            </a:r>
            <a:r>
              <a:rPr lang="ko-KR" altLang="en-US" dirty="0" smtClean="0"/>
              <a:t> </a:t>
            </a:r>
            <a:r>
              <a:rPr lang="ko-KR" altLang="en-US" dirty="0"/>
              <a:t>연속성</a:t>
            </a:r>
          </a:p>
          <a:p>
            <a:pPr lvl="1" fontAlgn="base"/>
            <a:r>
              <a:rPr lang="ko-KR" altLang="en-US" dirty="0" err="1" smtClean="0"/>
              <a:t>절리의</a:t>
            </a:r>
            <a:r>
              <a:rPr lang="ko-KR" altLang="en-US" dirty="0" smtClean="0"/>
              <a:t> </a:t>
            </a:r>
            <a:r>
              <a:rPr lang="ko-KR" altLang="en-US" dirty="0"/>
              <a:t>방향</a:t>
            </a:r>
          </a:p>
          <a:p>
            <a:pPr lvl="1" fontAlgn="base"/>
            <a:r>
              <a:rPr lang="ko-KR" altLang="en-US" dirty="0" smtClean="0"/>
              <a:t>다른 </a:t>
            </a:r>
            <a:r>
              <a:rPr lang="ko-KR" altLang="en-US" dirty="0"/>
              <a:t>시기의 </a:t>
            </a:r>
            <a:r>
              <a:rPr lang="ko-KR" altLang="en-US" dirty="0" err="1"/>
              <a:t>절리의</a:t>
            </a:r>
            <a:r>
              <a:rPr lang="ko-KR" altLang="en-US" dirty="0"/>
              <a:t> 중첩</a:t>
            </a:r>
          </a:p>
          <a:p>
            <a:pPr lvl="1"/>
            <a:endParaRPr lang="en-US" altLang="ko-KR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5326744" y="61261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dirty="0" smtClean="0"/>
              <a:t>계룡산 국립공원 </a:t>
            </a:r>
            <a:r>
              <a:rPr lang="ko-KR" altLang="en-US" dirty="0" err="1" smtClean="0"/>
              <a:t>복운모</a:t>
            </a:r>
            <a:r>
              <a:rPr lang="ko-KR" altLang="en-US" dirty="0" smtClean="0"/>
              <a:t> 화강암의 </a:t>
            </a:r>
            <a:r>
              <a:rPr lang="ko-KR" altLang="en-US" dirty="0" err="1" smtClean="0"/>
              <a:t>절리를</a:t>
            </a:r>
            <a:r>
              <a:rPr lang="ko-KR" altLang="en-US" dirty="0" smtClean="0"/>
              <a:t> 따른 선택적 풍화 </a:t>
            </a:r>
            <a:r>
              <a:rPr lang="en-US" altLang="ko-KR" dirty="0" smtClean="0"/>
              <a:t>(</a:t>
            </a:r>
            <a:r>
              <a:rPr lang="ko-KR" altLang="en-US" dirty="0" smtClean="0"/>
              <a:t>자료제공</a:t>
            </a:r>
            <a:r>
              <a:rPr lang="en-US" altLang="ko-KR" dirty="0" smtClean="0"/>
              <a:t>: </a:t>
            </a:r>
            <a:r>
              <a:rPr lang="ko-KR" altLang="en-US" dirty="0" smtClean="0"/>
              <a:t>국립공원 관리공단 허철호 박사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7169" name="_x448865656" descr="EMB000048a015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73" y="2174487"/>
            <a:ext cx="4921227" cy="379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501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ko-KR" altLang="en-US" dirty="0" smtClean="0"/>
                  <a:t>기후</a:t>
                </a:r>
                <a:endParaRPr lang="en-US" altLang="ko-KR" dirty="0" smtClean="0"/>
              </a:p>
              <a:p>
                <a:pPr lvl="1"/>
                <a:r>
                  <a:rPr lang="ko-KR" altLang="en-US" dirty="0"/>
                  <a:t>온도</a:t>
                </a:r>
              </a:p>
              <a:p>
                <a:pPr lvl="2" fontAlgn="base"/>
                <a:r>
                  <a:rPr lang="ko-KR" altLang="en-US" dirty="0"/>
                  <a:t>온도의 변화에 따른 광물의 용해 반응 속도</a:t>
                </a:r>
              </a:p>
              <a:p>
                <a:pPr lvl="2" fontAlgn="base"/>
                <a:r>
                  <a:rPr lang="ko-KR" altLang="en-US" dirty="0" smtClean="0"/>
                  <a:t>온도의 </a:t>
                </a:r>
                <a:r>
                  <a:rPr lang="ko-KR" altLang="en-US" dirty="0"/>
                  <a:t>변화에 따른 광물의 용해도 변화</a:t>
                </a:r>
                <a:r>
                  <a:rPr lang="en-US" altLang="ko-KR" dirty="0"/>
                  <a:t>,</a:t>
                </a:r>
                <a:endParaRPr lang="ko-KR" altLang="en-US" dirty="0"/>
              </a:p>
              <a:p>
                <a:pPr lvl="2" fontAlgn="base"/>
                <a:r>
                  <a:rPr lang="ko-KR" altLang="en-US" dirty="0" smtClean="0"/>
                  <a:t>그리고</a:t>
                </a:r>
                <a:r>
                  <a:rPr lang="en-US" altLang="ko-KR" dirty="0"/>
                  <a:t>, </a:t>
                </a:r>
                <a:r>
                  <a:rPr lang="ko-KR" altLang="en-US" dirty="0"/>
                  <a:t>온도의 변화에 따른 수용액의 화학적 변화 등을 종합적으로 </a:t>
                </a:r>
                <a:r>
                  <a:rPr lang="ko-KR" altLang="en-US" dirty="0" smtClean="0"/>
                  <a:t>고려하여야 </a:t>
                </a:r>
                <a:r>
                  <a:rPr lang="ko-KR" altLang="en-US" dirty="0"/>
                  <a:t>한다</a:t>
                </a:r>
                <a:r>
                  <a:rPr lang="en-US" altLang="ko-KR" dirty="0" smtClean="0"/>
                  <a:t>.</a:t>
                </a:r>
              </a:p>
              <a:p>
                <a:pPr lvl="2" fontAlgn="base"/>
                <a:r>
                  <a:rPr lang="ko-KR" altLang="en-US" dirty="0" smtClean="0"/>
                  <a:t>반응 속도 상수</a:t>
                </a:r>
                <a:endParaRPr lang="en-US" altLang="ko-KR" dirty="0" smtClean="0"/>
              </a:p>
              <a:p>
                <a:pPr marL="914400" lvl="2" indent="0" fontAlgn="base">
                  <a:buNone/>
                </a:pPr>
                <a:r>
                  <a:rPr lang="en-US" altLang="ko-KR" dirty="0" smtClean="0"/>
                  <a:t>	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𝑅𝑇</m:t>
                            </m:r>
                          </m:den>
                        </m:f>
                      </m:e>
                    </m:d>
                  </m:oMath>
                </a14:m>
                <a:endParaRPr lang="ko-KR" altLang="en-US" dirty="0"/>
              </a:p>
              <a:p>
                <a:pPr lvl="2"/>
                <a:endParaRPr lang="ko-KR" altLang="en-US" dirty="0"/>
              </a:p>
            </p:txBody>
          </p:sp>
        </mc:Choice>
        <mc:Fallback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33" t="-2156" r="-62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534446"/>
      </p:ext>
    </p:extLst>
  </p:cSld>
  <p:clrMapOvr>
    <a:masterClrMapping/>
  </p:clrMapOvr>
</p:sld>
</file>

<file path=ppt/theme/theme1.xml><?xml version="1.0" encoding="utf-8"?>
<a:theme xmlns:a="http://schemas.openxmlformats.org/drawingml/2006/main" name="New_Education03">
  <a:themeElements>
    <a:clrScheme name="Education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3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Education03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hade val="100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3500" dist="25400" dir="5400000" sx="102000" sy="102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31750" h="19050" prst="softRound"/>
            <a:contourClr>
              <a:schemeClr val="phClr"/>
            </a:contourClr>
          </a:sp3d>
        </a:effectStyle>
        <a:effectStyle>
          <a:effectLst>
            <a:outerShdw blurRad="63500" dist="25400" dir="5400000" sx="102000" sy="102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6600000"/>
            </a:lightRig>
          </a:scene3d>
          <a:sp3d contourW="12700" prstMaterial="dkEdge">
            <a:bevelT w="69850" h="5715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64000">
              <a:schemeClr val="phClr">
                <a:tint val="100000"/>
                <a:shade val="85000"/>
                <a:satMod val="130000"/>
              </a:schemeClr>
            </a:gs>
            <a:gs pos="72000">
              <a:schemeClr val="phClr">
                <a:shade val="85000"/>
                <a:satMod val="13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90000"/>
                <a:satMod val="20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l="50000" t="10000" r="50000" b="9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메모 테마</Template>
  <TotalTime>175</TotalTime>
  <Words>600</Words>
  <Application>Microsoft Office PowerPoint</Application>
  <PresentationFormat>와이드스크린</PresentationFormat>
  <Paragraphs>94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5" baseType="lpstr">
      <vt:lpstr>맑은 고딕</vt:lpstr>
      <vt:lpstr>Arial</vt:lpstr>
      <vt:lpstr>Cambria Math</vt:lpstr>
      <vt:lpstr>Corbel</vt:lpstr>
      <vt:lpstr>Wingdings</vt:lpstr>
      <vt:lpstr>Wingdings 2</vt:lpstr>
      <vt:lpstr>New_Education03</vt:lpstr>
      <vt:lpstr>저온지구시스템화학 및 실험 Ch.4 풍화</vt:lpstr>
      <vt:lpstr>4-1. 풍화란 무엇인가?</vt:lpstr>
      <vt:lpstr>4-2. 풍화의 중요성</vt:lpstr>
      <vt:lpstr>4-3. 풍화에 영향을 미치는 요인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4-4. 풍화 기작</vt:lpstr>
      <vt:lpstr>PowerPoint 프레젠테이션</vt:lpstr>
      <vt:lpstr>4-5. 풍화 속도 계산 및 모델링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저온지구시스템화학 및 실험 Ch.4 풍화</dc:title>
  <dc:creator>jyu</dc:creator>
  <cp:lastModifiedBy>jyu</cp:lastModifiedBy>
  <cp:revision>9</cp:revision>
  <dcterms:created xsi:type="dcterms:W3CDTF">2019-04-10T02:44:27Z</dcterms:created>
  <dcterms:modified xsi:type="dcterms:W3CDTF">2019-04-10T05:39:58Z</dcterms:modified>
</cp:coreProperties>
</file>