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83" r:id="rId4"/>
    <p:sldId id="284" r:id="rId5"/>
    <p:sldId id="285" r:id="rId6"/>
    <p:sldId id="286" r:id="rId7"/>
    <p:sldId id="272" r:id="rId8"/>
    <p:sldId id="281" r:id="rId9"/>
    <p:sldId id="259" r:id="rId10"/>
    <p:sldId id="288" r:id="rId11"/>
    <p:sldId id="287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04" autoAdjust="0"/>
  </p:normalViewPr>
  <p:slideViewPr>
    <p:cSldViewPr>
      <p:cViewPr varScale="1">
        <p:scale>
          <a:sx n="62" d="100"/>
          <a:sy n="62" d="100"/>
        </p:scale>
        <p:origin x="63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83907-0CDD-42D6-99D0-371D8679409C}" type="datetimeFigureOut">
              <a:rPr lang="ko-KR" altLang="en-US" smtClean="0"/>
              <a:t>2017-11-12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8831-3294-4E9F-AFA9-9B73A9B09E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966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Distribution of Earth’s Water=</a:t>
            </a:r>
            <a:r>
              <a:rPr lang="ko-KR" altLang="en-US" dirty="0" smtClean="0"/>
              <a:t>지구 물의 분포</a:t>
            </a:r>
            <a:endParaRPr lang="en-US" altLang="ko-KR" dirty="0" smtClean="0"/>
          </a:p>
          <a:p>
            <a:r>
              <a:rPr lang="en-US" altLang="ko-KR" dirty="0" smtClean="0"/>
              <a:t>Saline</a:t>
            </a:r>
            <a:r>
              <a:rPr lang="ko-KR" altLang="en-US" dirty="0" smtClean="0"/>
              <a:t> </a:t>
            </a:r>
            <a:r>
              <a:rPr lang="en-US" altLang="ko-KR" dirty="0" smtClean="0"/>
              <a:t>ground water=</a:t>
            </a:r>
            <a:r>
              <a:rPr lang="ko-KR" altLang="en-US" dirty="0" smtClean="0"/>
              <a:t>염 지하수</a:t>
            </a:r>
            <a:endParaRPr lang="en-US" altLang="ko-KR" dirty="0" smtClean="0"/>
          </a:p>
          <a:p>
            <a:r>
              <a:rPr lang="en-US" altLang="ko-KR" dirty="0" smtClean="0"/>
              <a:t>Saline</a:t>
            </a:r>
            <a:r>
              <a:rPr lang="en-US" altLang="ko-KR" baseline="0" dirty="0" smtClean="0"/>
              <a:t> lake=</a:t>
            </a:r>
            <a:r>
              <a:rPr lang="ko-KR" altLang="en-US" baseline="0" dirty="0" err="1" smtClean="0"/>
              <a:t>염호</a:t>
            </a:r>
            <a:endParaRPr lang="en-US" altLang="ko-KR" baseline="0" dirty="0" smtClean="0"/>
          </a:p>
          <a:p>
            <a:r>
              <a:rPr lang="en-US" altLang="ko-KR" baseline="0" dirty="0" smtClean="0"/>
              <a:t>Oceans=</a:t>
            </a:r>
            <a:r>
              <a:rPr lang="ko-KR" altLang="en-US" baseline="0" dirty="0" smtClean="0"/>
              <a:t>해수</a:t>
            </a:r>
            <a:endParaRPr lang="en-US" altLang="ko-KR" baseline="0" dirty="0" smtClean="0"/>
          </a:p>
          <a:p>
            <a:r>
              <a:rPr lang="en-US" altLang="ko-KR" baseline="0" dirty="0" smtClean="0"/>
              <a:t>Total global water=</a:t>
            </a:r>
            <a:r>
              <a:rPr lang="ko-KR" altLang="en-US" baseline="0" dirty="0" smtClean="0"/>
              <a:t>지구 전체의 물</a:t>
            </a:r>
            <a:endParaRPr lang="en-US" altLang="ko-KR" baseline="0" dirty="0" smtClean="0"/>
          </a:p>
          <a:p>
            <a:r>
              <a:rPr lang="en-US" altLang="ko-KR" baseline="0" dirty="0" smtClean="0"/>
              <a:t>Freshwater=</a:t>
            </a:r>
            <a:r>
              <a:rPr lang="ko-KR" altLang="en-US" baseline="0" dirty="0" smtClean="0"/>
              <a:t>담수</a:t>
            </a:r>
            <a:endParaRPr lang="en-US" altLang="ko-KR" baseline="0" dirty="0" smtClean="0"/>
          </a:p>
          <a:p>
            <a:r>
              <a:rPr lang="en-US" altLang="ko-KR" baseline="0" dirty="0" smtClean="0"/>
              <a:t>Groundwater=</a:t>
            </a:r>
            <a:r>
              <a:rPr lang="ko-KR" altLang="en-US" baseline="0" dirty="0" smtClean="0"/>
              <a:t>지하수</a:t>
            </a:r>
            <a:endParaRPr lang="en-US" altLang="ko-KR" baseline="0" dirty="0" smtClean="0"/>
          </a:p>
          <a:p>
            <a:r>
              <a:rPr lang="en-US" altLang="ko-KR" baseline="0" dirty="0" err="1" smtClean="0"/>
              <a:t>Claciers</a:t>
            </a:r>
            <a:r>
              <a:rPr lang="en-US" altLang="ko-KR" baseline="0" dirty="0" smtClean="0"/>
              <a:t> and ice caps=</a:t>
            </a:r>
            <a:r>
              <a:rPr lang="ko-KR" altLang="en-US" baseline="0" dirty="0" smtClean="0"/>
              <a:t>빙하 및 얼음</a:t>
            </a:r>
            <a:endParaRPr lang="en-US" altLang="ko-KR" baseline="0" dirty="0" smtClean="0"/>
          </a:p>
          <a:p>
            <a:r>
              <a:rPr lang="en-US" altLang="ko-KR" dirty="0" smtClean="0"/>
              <a:t>Freshwater=</a:t>
            </a:r>
            <a:r>
              <a:rPr lang="ko-KR" altLang="en-US" dirty="0" smtClean="0"/>
              <a:t>담수</a:t>
            </a:r>
            <a:endParaRPr lang="en-US" altLang="ko-KR" dirty="0" smtClean="0"/>
          </a:p>
          <a:p>
            <a:r>
              <a:rPr lang="en-US" altLang="ko-KR" dirty="0" smtClean="0"/>
              <a:t>Surface</a:t>
            </a:r>
            <a:r>
              <a:rPr lang="ko-KR" altLang="en-US" dirty="0" smtClean="0"/>
              <a:t> </a:t>
            </a:r>
            <a:r>
              <a:rPr lang="en-US" altLang="ko-KR" dirty="0" smtClean="0"/>
              <a:t>water and other freshwater=</a:t>
            </a:r>
            <a:r>
              <a:rPr lang="ko-KR" altLang="en-US" dirty="0" smtClean="0"/>
              <a:t>지표수 및 기타 담수</a:t>
            </a:r>
            <a:endParaRPr lang="en-US" altLang="ko-KR" dirty="0" smtClean="0"/>
          </a:p>
          <a:p>
            <a:r>
              <a:rPr lang="en-US" altLang="ko-KR" dirty="0" smtClean="0"/>
              <a:t>Lakes=</a:t>
            </a:r>
            <a:r>
              <a:rPr lang="ko-KR" altLang="en-US" dirty="0" smtClean="0"/>
              <a:t>호수</a:t>
            </a:r>
            <a:endParaRPr lang="en-US" altLang="ko-KR" dirty="0" smtClean="0"/>
          </a:p>
          <a:p>
            <a:r>
              <a:rPr lang="en-US" altLang="ko-KR" dirty="0" smtClean="0"/>
              <a:t>Ice and snow=</a:t>
            </a:r>
            <a:r>
              <a:rPr lang="ko-KR" altLang="en-US" dirty="0" smtClean="0"/>
              <a:t>얼음과 눈</a:t>
            </a:r>
            <a:endParaRPr lang="en-US" altLang="ko-KR" dirty="0" smtClean="0"/>
          </a:p>
          <a:p>
            <a:r>
              <a:rPr lang="en-US" altLang="ko-KR" dirty="0" smtClean="0"/>
              <a:t>Surface</a:t>
            </a:r>
            <a:r>
              <a:rPr lang="en-US" altLang="ko-KR" baseline="0" dirty="0" smtClean="0"/>
              <a:t> water and other freshwater=</a:t>
            </a:r>
            <a:r>
              <a:rPr lang="ko-KR" altLang="en-US" baseline="0" dirty="0" smtClean="0"/>
              <a:t>지표수 및 기타 담수</a:t>
            </a:r>
            <a:endParaRPr lang="en-US" altLang="ko-KR" baseline="0" dirty="0" smtClean="0"/>
          </a:p>
          <a:p>
            <a:r>
              <a:rPr lang="en-US" altLang="ko-KR" baseline="0" dirty="0" smtClean="0"/>
              <a:t>Atmospheric water=</a:t>
            </a:r>
            <a:r>
              <a:rPr lang="ko-KR" altLang="en-US" baseline="0" dirty="0" err="1" smtClean="0"/>
              <a:t>대기수</a:t>
            </a:r>
            <a:endParaRPr lang="en-US" altLang="ko-KR" baseline="0" dirty="0" smtClean="0"/>
          </a:p>
          <a:p>
            <a:r>
              <a:rPr lang="en-US" altLang="ko-KR" baseline="0" dirty="0" smtClean="0"/>
              <a:t>Biological water=</a:t>
            </a:r>
            <a:r>
              <a:rPr lang="ko-KR" altLang="en-US" baseline="0" dirty="0" err="1" smtClean="0"/>
              <a:t>생체수</a:t>
            </a:r>
            <a:endParaRPr lang="en-US" altLang="ko-KR" baseline="0" dirty="0" smtClean="0"/>
          </a:p>
          <a:p>
            <a:r>
              <a:rPr lang="en-US" altLang="ko-KR" dirty="0" smtClean="0"/>
              <a:t>Rivers=</a:t>
            </a:r>
            <a:r>
              <a:rPr lang="ko-KR" altLang="en-US" dirty="0" smtClean="0"/>
              <a:t>강</a:t>
            </a:r>
            <a:endParaRPr lang="en-US" altLang="ko-KR" dirty="0" smtClean="0"/>
          </a:p>
          <a:p>
            <a:r>
              <a:rPr lang="en-US" altLang="ko-KR" dirty="0" smtClean="0"/>
              <a:t>Swamps</a:t>
            </a:r>
            <a:r>
              <a:rPr lang="en-US" altLang="ko-KR" baseline="0" dirty="0" smtClean="0"/>
              <a:t> and marshes=</a:t>
            </a:r>
            <a:r>
              <a:rPr lang="ko-KR" altLang="en-US" baseline="0" dirty="0" smtClean="0"/>
              <a:t>늪과 습지</a:t>
            </a:r>
            <a:endParaRPr lang="en-US" altLang="ko-KR" baseline="0" dirty="0" smtClean="0"/>
          </a:p>
          <a:p>
            <a:r>
              <a:rPr lang="en-US" altLang="ko-KR" baseline="0" dirty="0" smtClean="0"/>
              <a:t>Soil moisture=</a:t>
            </a:r>
            <a:r>
              <a:rPr lang="ko-KR" altLang="en-US" baseline="0" dirty="0" err="1" smtClean="0"/>
              <a:t>토양수</a:t>
            </a:r>
            <a:endParaRPr lang="en-US" altLang="ko-KR" baseline="0" dirty="0" smtClean="0"/>
          </a:p>
          <a:p>
            <a:r>
              <a:rPr lang="en-US" altLang="ko-KR" baseline="0" dirty="0" smtClean="0"/>
              <a:t>Source=</a:t>
            </a:r>
            <a:r>
              <a:rPr lang="ko-KR" altLang="en-US" baseline="0" dirty="0" smtClean="0"/>
              <a:t>출처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8831-3294-4E9F-AFA9-9B73A9B09EA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979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water</a:t>
            </a:r>
            <a:r>
              <a:rPr lang="en-US" altLang="ko-KR" baseline="0" dirty="0" smtClean="0"/>
              <a:t> cycle=</a:t>
            </a:r>
            <a:r>
              <a:rPr lang="ko-KR" altLang="en-US" baseline="0" dirty="0" smtClean="0"/>
              <a:t>물의 순환</a:t>
            </a:r>
            <a:endParaRPr lang="en-US" altLang="ko-KR" baseline="0" dirty="0" smtClean="0"/>
          </a:p>
          <a:p>
            <a:r>
              <a:rPr lang="en-US" altLang="ko-KR" baseline="0" dirty="0" smtClean="0"/>
              <a:t>Volcanic steam=</a:t>
            </a:r>
            <a:r>
              <a:rPr lang="ko-KR" altLang="en-US" baseline="0" dirty="0" smtClean="0"/>
              <a:t>화산 증기</a:t>
            </a:r>
            <a:endParaRPr lang="en-US" altLang="ko-KR" baseline="0" dirty="0" smtClean="0"/>
          </a:p>
          <a:p>
            <a:r>
              <a:rPr lang="en-US" altLang="ko-KR" baseline="0" dirty="0" smtClean="0"/>
              <a:t>Ice and snow=</a:t>
            </a:r>
            <a:r>
              <a:rPr lang="ko-KR" altLang="en-US" baseline="0" dirty="0" smtClean="0"/>
              <a:t>눈과 얼음</a:t>
            </a:r>
            <a:endParaRPr lang="en-US" altLang="ko-KR" baseline="0" dirty="0" smtClean="0"/>
          </a:p>
          <a:p>
            <a:r>
              <a:rPr lang="en-US" altLang="ko-KR" baseline="0" dirty="0" smtClean="0"/>
              <a:t>Precipitation=</a:t>
            </a:r>
            <a:r>
              <a:rPr lang="ko-KR" altLang="en-US" baseline="0" dirty="0" smtClean="0"/>
              <a:t>강수</a:t>
            </a:r>
            <a:endParaRPr lang="en-US" altLang="ko-KR" baseline="0" dirty="0" smtClean="0"/>
          </a:p>
          <a:p>
            <a:r>
              <a:rPr lang="en-US" altLang="ko-KR" baseline="0" dirty="0" smtClean="0"/>
              <a:t>Snowmelt runoff=</a:t>
            </a:r>
            <a:r>
              <a:rPr lang="ko-KR" altLang="en-US" baseline="0" dirty="0" err="1" smtClean="0"/>
              <a:t>융설유출수</a:t>
            </a:r>
            <a:endParaRPr lang="en-US" altLang="ko-KR" baseline="0" dirty="0" smtClean="0"/>
          </a:p>
          <a:p>
            <a:r>
              <a:rPr lang="en-US" altLang="ko-KR" baseline="0" dirty="0" smtClean="0"/>
              <a:t>Infiltration=</a:t>
            </a:r>
            <a:r>
              <a:rPr lang="ko-KR" altLang="en-US" baseline="0" dirty="0" smtClean="0"/>
              <a:t>침투</a:t>
            </a:r>
            <a:endParaRPr lang="en-US" altLang="ko-KR" baseline="0" dirty="0" smtClean="0"/>
          </a:p>
          <a:p>
            <a:r>
              <a:rPr lang="en-US" altLang="ko-KR" dirty="0" smtClean="0"/>
              <a:t>Seepage=</a:t>
            </a:r>
            <a:r>
              <a:rPr lang="ko-KR" altLang="en-US" dirty="0" err="1" smtClean="0"/>
              <a:t>침출</a:t>
            </a:r>
            <a:endParaRPr lang="en-US" altLang="ko-KR" dirty="0" smtClean="0"/>
          </a:p>
          <a:p>
            <a:r>
              <a:rPr lang="en-US" altLang="ko-KR" dirty="0" smtClean="0"/>
              <a:t>Stream flow=</a:t>
            </a:r>
            <a:r>
              <a:rPr lang="ko-KR" altLang="en-US" dirty="0" smtClean="0"/>
              <a:t>하천</a:t>
            </a:r>
            <a:r>
              <a:rPr lang="ko-KR" altLang="en-US" baseline="0" dirty="0" smtClean="0"/>
              <a:t> 유수</a:t>
            </a:r>
            <a:endParaRPr lang="en-US" altLang="ko-KR" dirty="0" smtClean="0"/>
          </a:p>
          <a:p>
            <a:r>
              <a:rPr lang="en-US" altLang="ko-KR" dirty="0" smtClean="0"/>
              <a:t>Evaporation=</a:t>
            </a:r>
            <a:r>
              <a:rPr lang="ko-KR" altLang="en-US" dirty="0" smtClean="0"/>
              <a:t>증발</a:t>
            </a:r>
            <a:endParaRPr lang="en-US" altLang="ko-KR" dirty="0" smtClean="0"/>
          </a:p>
          <a:p>
            <a:r>
              <a:rPr lang="en-US" altLang="ko-KR" dirty="0" smtClean="0"/>
              <a:t>Spring=</a:t>
            </a:r>
            <a:r>
              <a:rPr lang="ko-KR" altLang="en-US" dirty="0" smtClean="0"/>
              <a:t>샘</a:t>
            </a:r>
            <a:endParaRPr lang="en-US" altLang="ko-KR" dirty="0" smtClean="0"/>
          </a:p>
          <a:p>
            <a:r>
              <a:rPr lang="en-US" altLang="ko-KR" dirty="0" smtClean="0"/>
              <a:t>Freshwater=</a:t>
            </a:r>
            <a:r>
              <a:rPr lang="ko-KR" altLang="en-US" dirty="0" smtClean="0"/>
              <a:t>담수</a:t>
            </a:r>
            <a:endParaRPr lang="en-US" altLang="ko-KR" dirty="0" smtClean="0"/>
          </a:p>
          <a:p>
            <a:r>
              <a:rPr lang="en-US" altLang="ko-KR" dirty="0" smtClean="0"/>
              <a:t>Plants=</a:t>
            </a:r>
            <a:r>
              <a:rPr lang="ko-KR" altLang="en-US" dirty="0" smtClean="0"/>
              <a:t>식물</a:t>
            </a:r>
            <a:r>
              <a:rPr lang="en-US" altLang="ko-KR" dirty="0" smtClean="0"/>
              <a:t>(</a:t>
            </a:r>
            <a:r>
              <a:rPr lang="ko-KR" altLang="en-US" dirty="0" smtClean="0"/>
              <a:t>뿌리흡수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Groundwater flow=</a:t>
            </a:r>
            <a:r>
              <a:rPr lang="ko-KR" altLang="en-US" dirty="0" smtClean="0"/>
              <a:t>지하수 유동</a:t>
            </a:r>
            <a:endParaRPr lang="en-US" altLang="ko-KR" dirty="0" smtClean="0"/>
          </a:p>
          <a:p>
            <a:r>
              <a:rPr lang="en-US" altLang="ko-KR" dirty="0" smtClean="0"/>
              <a:t>Groundwater storage=</a:t>
            </a:r>
            <a:r>
              <a:rPr lang="ko-KR" altLang="en-US" dirty="0" smtClean="0"/>
              <a:t>지하수 저장</a:t>
            </a:r>
            <a:endParaRPr lang="en-US" altLang="ko-KR" dirty="0" smtClean="0"/>
          </a:p>
          <a:p>
            <a:r>
              <a:rPr lang="en-US" altLang="ko-KR" dirty="0" smtClean="0"/>
              <a:t>Vents and volcanos=</a:t>
            </a:r>
            <a:r>
              <a:rPr lang="ko-KR" altLang="en-US" dirty="0" smtClean="0"/>
              <a:t>해저호산 유출</a:t>
            </a:r>
            <a:endParaRPr lang="en-US" altLang="ko-KR" dirty="0" smtClean="0"/>
          </a:p>
          <a:p>
            <a:r>
              <a:rPr lang="en-US" altLang="ko-KR" dirty="0" smtClean="0"/>
              <a:t>Oceans=</a:t>
            </a:r>
            <a:r>
              <a:rPr lang="ko-KR" altLang="en-US" dirty="0" smtClean="0"/>
              <a:t>해양</a:t>
            </a:r>
            <a:endParaRPr lang="en-US" altLang="ko-KR" dirty="0" smtClean="0"/>
          </a:p>
          <a:p>
            <a:r>
              <a:rPr lang="en-US" altLang="ko-KR" dirty="0" smtClean="0"/>
              <a:t>Condensation=</a:t>
            </a:r>
            <a:r>
              <a:rPr lang="ko-KR" altLang="en-US" dirty="0" smtClean="0"/>
              <a:t>응결</a:t>
            </a:r>
            <a:endParaRPr lang="en-US" altLang="ko-KR" dirty="0" smtClean="0"/>
          </a:p>
          <a:p>
            <a:r>
              <a:rPr lang="en-US" altLang="ko-KR" dirty="0" smtClean="0"/>
              <a:t>Atmosphere=</a:t>
            </a:r>
            <a:r>
              <a:rPr lang="ko-KR" altLang="en-US" dirty="0" smtClean="0"/>
              <a:t>대기</a:t>
            </a:r>
            <a:endParaRPr lang="en-US" altLang="ko-KR" dirty="0" smtClean="0"/>
          </a:p>
          <a:p>
            <a:r>
              <a:rPr lang="en-US" altLang="ko-KR" dirty="0" smtClean="0"/>
              <a:t>Sublimation=</a:t>
            </a:r>
            <a:r>
              <a:rPr lang="ko-KR" altLang="en-US" dirty="0" smtClean="0"/>
              <a:t>승화</a:t>
            </a:r>
            <a:endParaRPr lang="en-US" altLang="ko-KR" dirty="0" smtClean="0"/>
          </a:p>
          <a:p>
            <a:r>
              <a:rPr lang="en-US" altLang="ko-KR" dirty="0" err="1" smtClean="0"/>
              <a:t>Desublimation</a:t>
            </a:r>
            <a:r>
              <a:rPr lang="en-US" altLang="ko-KR" dirty="0" smtClean="0"/>
              <a:t>=</a:t>
            </a:r>
            <a:r>
              <a:rPr lang="ko-KR" altLang="en-US" dirty="0" smtClean="0"/>
              <a:t>빙결</a:t>
            </a:r>
            <a:endParaRPr lang="en-US" altLang="ko-KR" dirty="0" smtClean="0"/>
          </a:p>
          <a:p>
            <a:r>
              <a:rPr lang="en-US" altLang="ko-KR" dirty="0" smtClean="0"/>
              <a:t>Fog and dew=</a:t>
            </a:r>
            <a:r>
              <a:rPr lang="ko-KR" altLang="en-US" dirty="0" smtClean="0"/>
              <a:t>안개 및 이슬</a:t>
            </a:r>
            <a:endParaRPr lang="en-US" altLang="ko-KR" dirty="0" smtClean="0"/>
          </a:p>
          <a:p>
            <a:r>
              <a:rPr lang="en-US" altLang="ko-KR" dirty="0" smtClean="0"/>
              <a:t>Surface </a:t>
            </a:r>
            <a:r>
              <a:rPr lang="en-US" altLang="ko-KR" dirty="0" err="1" smtClean="0"/>
              <a:t>rinoff</a:t>
            </a:r>
            <a:r>
              <a:rPr lang="en-US" altLang="ko-KR" dirty="0" smtClean="0"/>
              <a:t>=</a:t>
            </a:r>
            <a:r>
              <a:rPr lang="ko-KR" altLang="en-US" dirty="0" smtClean="0"/>
              <a:t>지표 유출</a:t>
            </a:r>
            <a:endParaRPr lang="en-US" altLang="ko-KR" dirty="0" smtClean="0"/>
          </a:p>
          <a:p>
            <a:r>
              <a:rPr lang="en-US" altLang="ko-KR" dirty="0" smtClean="0"/>
              <a:t>Animals=</a:t>
            </a:r>
            <a:r>
              <a:rPr lang="ko-KR" altLang="en-US" dirty="0" smtClean="0"/>
              <a:t>동물</a:t>
            </a:r>
            <a:endParaRPr lang="en-US" altLang="ko-KR" dirty="0" smtClean="0"/>
          </a:p>
          <a:p>
            <a:r>
              <a:rPr lang="en-US" altLang="ko-KR" dirty="0" smtClean="0"/>
              <a:t>Evapotranspiration=</a:t>
            </a:r>
            <a:r>
              <a:rPr lang="ko-KR" altLang="en-US" dirty="0" err="1" smtClean="0"/>
              <a:t>증발산</a:t>
            </a:r>
            <a:endParaRPr lang="en-US" altLang="ko-KR" dirty="0" smtClean="0"/>
          </a:p>
          <a:p>
            <a:r>
              <a:rPr lang="en-US" altLang="ko-KR" dirty="0" smtClean="0"/>
              <a:t>Plants=</a:t>
            </a:r>
            <a:r>
              <a:rPr lang="ko-KR" altLang="en-US" dirty="0" smtClean="0"/>
              <a:t>식물</a:t>
            </a:r>
            <a:endParaRPr lang="en-US" altLang="ko-KR" dirty="0" smtClean="0"/>
          </a:p>
          <a:p>
            <a:r>
              <a:rPr lang="en-US" altLang="ko-KR" dirty="0" smtClean="0"/>
              <a:t>Evaporation=</a:t>
            </a:r>
            <a:r>
              <a:rPr lang="ko-KR" altLang="en-US" dirty="0" smtClean="0"/>
              <a:t>증발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C8831-3294-4E9F-AFA9-9B73A9B09EA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192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2017-11-12</a:t>
            </a:fld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649B-2B3F-4B3F-B34C-B6165FFF26D5}" type="datetimeFigureOut">
              <a:rPr lang="ko-KR" altLang="en-US" smtClean="0"/>
              <a:t>2017-11-12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50649B-2B3F-4B3F-B34C-B6165FFF26D5}" type="datetimeFigureOut">
              <a:rPr lang="ko-KR" altLang="en-US" smtClean="0"/>
              <a:t>2017-11-12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AD022A2-6164-4CAE-BCF8-BFF723002F8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1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7772400" cy="2379711"/>
          </a:xfrm>
        </p:spPr>
        <p:txBody>
          <a:bodyPr/>
          <a:lstStyle/>
          <a:p>
            <a:r>
              <a:rPr lang="ko-KR" altLang="en-US" sz="28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자원과 환경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ko-KR" altLang="en-US" sz="4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제 </a:t>
            </a:r>
            <a:r>
              <a:rPr lang="en-US" altLang="ko-KR" sz="4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4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장</a:t>
            </a:r>
            <a:r>
              <a:rPr lang="en-US" altLang="ko-KR" sz="4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4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태양 에너지</a:t>
            </a:r>
            <a:endParaRPr lang="ko-KR" altLang="en-US" sz="4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23528" y="6021288"/>
            <a:ext cx="74137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http://cafe.naver.com/ArticleRead.nhn?clubid=18639531&amp;page=1&amp;menuid=21&amp;boardtype=L&amp;articleid=805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492896"/>
            <a:ext cx="47625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물의 증발량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바다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대기</a:t>
            </a:r>
            <a:r>
              <a:rPr lang="en-US" altLang="ko-KR" dirty="0" smtClean="0">
                <a:sym typeface="Wingdings" panose="05000000000000000000" pitchFamily="2" charset="2"/>
              </a:rPr>
              <a:t>: 320</a:t>
            </a:r>
            <a:r>
              <a:rPr lang="ko-KR" altLang="en-US" dirty="0" smtClean="0">
                <a:sym typeface="Wingdings" panose="05000000000000000000" pitchFamily="2" charset="2"/>
              </a:rPr>
              <a:t>조 톤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marL="800100" lvl="1" indent="-342900"/>
            <a:r>
              <a:rPr lang="ko-KR" altLang="en-US" dirty="0" smtClean="0">
                <a:sym typeface="Wingdings" panose="05000000000000000000" pitchFamily="2" charset="2"/>
              </a:rPr>
              <a:t>육지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대기</a:t>
            </a:r>
            <a:r>
              <a:rPr lang="en-US" altLang="ko-KR" dirty="0" smtClean="0">
                <a:sym typeface="Wingdings" panose="05000000000000000000" pitchFamily="2" charset="2"/>
              </a:rPr>
              <a:t>: 60</a:t>
            </a:r>
            <a:r>
              <a:rPr lang="ko-KR" altLang="en-US" dirty="0" err="1" smtClean="0">
                <a:sym typeface="Wingdings" panose="05000000000000000000" pitchFamily="2" charset="2"/>
              </a:rPr>
              <a:t>조톤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 smtClean="0">
                <a:sym typeface="Wingdings" panose="05000000000000000000" pitchFamily="2" charset="2"/>
              </a:rPr>
              <a:t>물의 </a:t>
            </a:r>
            <a:r>
              <a:rPr lang="ko-KR" altLang="en-US" dirty="0" err="1" smtClean="0">
                <a:sym typeface="Wingdings" panose="05000000000000000000" pitchFamily="2" charset="2"/>
              </a:rPr>
              <a:t>강하량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marL="800100" lvl="1" indent="-342900"/>
            <a:r>
              <a:rPr lang="ko-KR" altLang="en-US" dirty="0" smtClean="0"/>
              <a:t>육지 </a:t>
            </a:r>
            <a:r>
              <a:rPr lang="ko-KR" altLang="en-US" dirty="0" err="1" smtClean="0"/>
              <a:t>강하량</a:t>
            </a:r>
            <a:r>
              <a:rPr lang="en-US" altLang="ko-KR" dirty="0" smtClean="0"/>
              <a:t>: 93</a:t>
            </a:r>
            <a:r>
              <a:rPr lang="ko-KR" altLang="en-US" dirty="0" err="1" smtClean="0"/>
              <a:t>조톤</a:t>
            </a:r>
            <a:endParaRPr lang="en-US" altLang="ko-KR" dirty="0" smtClean="0"/>
          </a:p>
          <a:p>
            <a:pPr marL="800100" lvl="1" indent="-342900"/>
            <a:r>
              <a:rPr lang="ko-KR" altLang="en-US" dirty="0" smtClean="0"/>
              <a:t>바다 </a:t>
            </a:r>
            <a:r>
              <a:rPr lang="ko-KR" altLang="en-US" dirty="0" err="1" smtClean="0"/>
              <a:t>강하량</a:t>
            </a:r>
            <a:r>
              <a:rPr lang="en-US" altLang="ko-KR" dirty="0" smtClean="0"/>
              <a:t>: 297</a:t>
            </a:r>
            <a:r>
              <a:rPr lang="ko-KR" altLang="en-US" dirty="0" err="1" smtClean="0"/>
              <a:t>조톤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585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물의 평균 체류 시간</a:t>
            </a:r>
            <a:endParaRPr lang="en-US" altLang="ko-KR" dirty="0" smtClean="0"/>
          </a:p>
          <a:p>
            <a:endParaRPr lang="en-US" altLang="ko-KR" dirty="0" smtClean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987917"/>
              </p:ext>
            </p:extLst>
          </p:nvPr>
        </p:nvGraphicFramePr>
        <p:xfrm>
          <a:off x="1475656" y="2276872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형태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평균 체류시간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남극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20,000 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대양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3,200 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빙하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20-100 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계절 강설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2-6 </a:t>
                      </a:r>
                      <a:r>
                        <a:rPr lang="ko-KR" altLang="en-US" dirty="0" smtClean="0"/>
                        <a:t>개월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토양수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1-2 </a:t>
                      </a:r>
                      <a:r>
                        <a:rPr lang="ko-KR" altLang="en-US" dirty="0" smtClean="0"/>
                        <a:t>개월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천부 지하수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100 - 200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심부</a:t>
                      </a:r>
                      <a:r>
                        <a:rPr lang="ko-KR" altLang="en-US" dirty="0" smtClean="0"/>
                        <a:t> 지하수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10,000 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호수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50 – 100 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강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2 -6 </a:t>
                      </a:r>
                      <a:r>
                        <a:rPr lang="ko-KR" altLang="en-US" dirty="0" smtClean="0"/>
                        <a:t>개월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대기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9 </a:t>
                      </a:r>
                      <a:r>
                        <a:rPr lang="ko-KR" altLang="en-US" dirty="0" smtClean="0"/>
                        <a:t>일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971600" y="6511935"/>
            <a:ext cx="74888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PhysicalGeography.net. CHAPTER 8: Introduction to the Hydrosphere. Retrieved on 2006-10-24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72481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/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4-1.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물의 순환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4-1-1. </a:t>
            </a:r>
            <a:r>
              <a:rPr lang="ko-KR" altLang="en-US" sz="3200" dirty="0" smtClean="0"/>
              <a:t>물</a:t>
            </a:r>
            <a:r>
              <a:rPr lang="en-US" altLang="ko-KR" sz="3200" dirty="0" smtClean="0"/>
              <a:t>(water)</a:t>
            </a:r>
          </a:p>
          <a:p>
            <a:endParaRPr lang="en-US" altLang="ko-KR" sz="3200" dirty="0" smtClean="0"/>
          </a:p>
          <a:p>
            <a:r>
              <a:rPr lang="en-US" altLang="ko-KR" sz="3200" dirty="0" smtClean="0"/>
              <a:t>H</a:t>
            </a:r>
            <a:r>
              <a:rPr lang="en-US" altLang="ko-KR" sz="3200" baseline="-25000" dirty="0" smtClean="0"/>
              <a:t>2</a:t>
            </a:r>
            <a:r>
              <a:rPr lang="en-US" altLang="ko-KR" sz="3200" dirty="0" smtClean="0"/>
              <a:t>O</a:t>
            </a:r>
          </a:p>
          <a:p>
            <a:endParaRPr lang="en-US" altLang="ko-KR" sz="3200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69" y="4188560"/>
            <a:ext cx="2876550" cy="15906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2141759"/>
            <a:ext cx="5147556" cy="421268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445564" y="651532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http://cft.fis.uc.pt/eef/FisicaI01/fluids/thermo20.htm</a:t>
            </a:r>
          </a:p>
        </p:txBody>
      </p:sp>
    </p:spTree>
    <p:extLst>
      <p:ext uri="{BB962C8B-B14F-4D97-AF65-F5344CB8AC3E}">
        <p14:creationId xmlns:p14="http://schemas.microsoft.com/office/powerpoint/2010/main" val="21533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4-1-2. </a:t>
            </a:r>
            <a:r>
              <a:rPr lang="ko-KR" altLang="en-US" dirty="0" smtClean="0"/>
              <a:t>물의 물리화학적 특징</a:t>
            </a:r>
            <a:endParaRPr lang="en-US" altLang="ko-KR" dirty="0" smtClean="0"/>
          </a:p>
          <a:p>
            <a:endParaRPr lang="en-US" altLang="ko-KR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지표상에 가장 많이 존재하는 분자</a:t>
            </a:r>
            <a:endParaRPr lang="en-US" altLang="ko-KR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극성 물질</a:t>
            </a:r>
            <a:endParaRPr lang="en-US" altLang="ko-KR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상온 </a:t>
            </a:r>
            <a:r>
              <a:rPr lang="ko-KR" altLang="en-US" dirty="0"/>
              <a:t>및 </a:t>
            </a:r>
            <a:r>
              <a:rPr lang="ko-KR" altLang="en-US" dirty="0" err="1"/>
              <a:t>상압에서</a:t>
            </a:r>
            <a:r>
              <a:rPr lang="ko-KR" altLang="en-US" dirty="0"/>
              <a:t> 물질의 </a:t>
            </a:r>
            <a:r>
              <a:rPr lang="en-US" altLang="ko-KR" dirty="0"/>
              <a:t>3</a:t>
            </a:r>
            <a:r>
              <a:rPr lang="ko-KR" altLang="en-US" dirty="0"/>
              <a:t>상</a:t>
            </a:r>
            <a:r>
              <a:rPr lang="en-US" altLang="ko-KR" dirty="0"/>
              <a:t>(</a:t>
            </a:r>
            <a:r>
              <a:rPr lang="ko-KR" altLang="en-US" dirty="0"/>
              <a:t>기체</a:t>
            </a:r>
            <a:r>
              <a:rPr lang="en-US" altLang="ko-KR" dirty="0"/>
              <a:t>,</a:t>
            </a:r>
            <a:r>
              <a:rPr lang="ko-KR" altLang="en-US" dirty="0"/>
              <a:t>액체</a:t>
            </a:r>
            <a:r>
              <a:rPr lang="en-US" altLang="ko-KR" dirty="0"/>
              <a:t>,</a:t>
            </a:r>
            <a:r>
              <a:rPr lang="ko-KR" altLang="en-US" dirty="0"/>
              <a:t>고체</a:t>
            </a:r>
            <a:r>
              <a:rPr lang="en-US" altLang="ko-KR" dirty="0"/>
              <a:t>)</a:t>
            </a:r>
            <a:r>
              <a:rPr lang="ko-KR" altLang="en-US" dirty="0"/>
              <a:t>이 모두 존재하는 유일한 </a:t>
            </a:r>
            <a:r>
              <a:rPr lang="ko-KR" altLang="en-US" dirty="0" smtClean="0"/>
              <a:t>물질</a:t>
            </a:r>
            <a:endParaRPr lang="ko-KR" altLang="en-US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천연적으로 </a:t>
            </a:r>
            <a:r>
              <a:rPr lang="ko-KR" altLang="en-US" dirty="0"/>
              <a:t>바다를 이룰 만큼 다량의 액체로 존재하는 유일한 </a:t>
            </a:r>
            <a:r>
              <a:rPr lang="ko-KR" altLang="en-US" dirty="0" smtClean="0"/>
              <a:t>무기물</a:t>
            </a:r>
            <a:endParaRPr lang="ko-KR" altLang="en-US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액체 </a:t>
            </a:r>
            <a:r>
              <a:rPr lang="ko-KR" altLang="en-US" dirty="0"/>
              <a:t>중에 비열이 가장 </a:t>
            </a:r>
            <a:r>
              <a:rPr lang="ko-KR" altLang="en-US" dirty="0" smtClean="0"/>
              <a:t>큰 물질</a:t>
            </a:r>
            <a:endParaRPr lang="en-US" altLang="ko-KR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고체인 물보다 </a:t>
            </a:r>
            <a:r>
              <a:rPr lang="ko-KR" altLang="en-US" dirty="0"/>
              <a:t>밀도가 작아 고체가 액체 위에 뜨는 유일한 </a:t>
            </a:r>
            <a:r>
              <a:rPr lang="ko-KR" altLang="en-US" dirty="0" smtClean="0"/>
              <a:t>물질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401839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4-1-3. </a:t>
            </a:r>
            <a:r>
              <a:rPr lang="ko-KR" altLang="en-US" dirty="0" smtClean="0"/>
              <a:t>물의 생명 관련 특징</a:t>
            </a:r>
            <a:endParaRPr lang="en-US" altLang="ko-KR" dirty="0" smtClean="0"/>
          </a:p>
          <a:p>
            <a:endParaRPr lang="en-US" altLang="ko-KR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지표상에 가장 많이 존재하는 분자</a:t>
            </a:r>
            <a:endParaRPr lang="en-US" altLang="ko-KR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극성 물질</a:t>
            </a:r>
            <a:endParaRPr lang="en-US" altLang="ko-KR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상온 </a:t>
            </a:r>
            <a:r>
              <a:rPr lang="ko-KR" altLang="en-US" dirty="0"/>
              <a:t>및 </a:t>
            </a:r>
            <a:r>
              <a:rPr lang="ko-KR" altLang="en-US" dirty="0" err="1"/>
              <a:t>상압에서</a:t>
            </a:r>
            <a:r>
              <a:rPr lang="ko-KR" altLang="en-US" dirty="0"/>
              <a:t> 물질의 </a:t>
            </a:r>
            <a:r>
              <a:rPr lang="en-US" altLang="ko-KR" dirty="0"/>
              <a:t>3</a:t>
            </a:r>
            <a:r>
              <a:rPr lang="ko-KR" altLang="en-US" dirty="0"/>
              <a:t>상</a:t>
            </a:r>
            <a:r>
              <a:rPr lang="en-US" altLang="ko-KR" dirty="0"/>
              <a:t>(</a:t>
            </a:r>
            <a:r>
              <a:rPr lang="ko-KR" altLang="en-US" dirty="0"/>
              <a:t>기체</a:t>
            </a:r>
            <a:r>
              <a:rPr lang="en-US" altLang="ko-KR" dirty="0"/>
              <a:t>,</a:t>
            </a:r>
            <a:r>
              <a:rPr lang="ko-KR" altLang="en-US" dirty="0"/>
              <a:t>액체</a:t>
            </a:r>
            <a:r>
              <a:rPr lang="en-US" altLang="ko-KR" dirty="0"/>
              <a:t>,</a:t>
            </a:r>
            <a:r>
              <a:rPr lang="ko-KR" altLang="en-US" dirty="0"/>
              <a:t>고체</a:t>
            </a:r>
            <a:r>
              <a:rPr lang="en-US" altLang="ko-KR" dirty="0"/>
              <a:t>)</a:t>
            </a:r>
            <a:r>
              <a:rPr lang="ko-KR" altLang="en-US" dirty="0"/>
              <a:t>이 모두 존재하는 유일한 </a:t>
            </a:r>
            <a:r>
              <a:rPr lang="ko-KR" altLang="en-US" dirty="0" smtClean="0"/>
              <a:t>물질</a:t>
            </a:r>
            <a:endParaRPr lang="ko-KR" altLang="en-US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천연적으로 </a:t>
            </a:r>
            <a:r>
              <a:rPr lang="ko-KR" altLang="en-US" dirty="0"/>
              <a:t>바다를 이룰 만큼 다량의 액체로 존재하는 유일한 </a:t>
            </a:r>
            <a:r>
              <a:rPr lang="ko-KR" altLang="en-US" dirty="0" smtClean="0"/>
              <a:t>무기물</a:t>
            </a:r>
            <a:endParaRPr lang="ko-KR" altLang="en-US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액체 </a:t>
            </a:r>
            <a:r>
              <a:rPr lang="ko-KR" altLang="en-US" dirty="0"/>
              <a:t>중에 비열이 가장 </a:t>
            </a:r>
            <a:r>
              <a:rPr lang="ko-KR" altLang="en-US" dirty="0" smtClean="0"/>
              <a:t>큰 물질</a:t>
            </a:r>
            <a:endParaRPr lang="en-US" altLang="ko-KR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고체인 물보다 </a:t>
            </a:r>
            <a:r>
              <a:rPr lang="ko-KR" altLang="en-US" dirty="0"/>
              <a:t>밀도가 작아 고체가 액체 위에 뜨는 유일한 </a:t>
            </a:r>
            <a:r>
              <a:rPr lang="ko-KR" altLang="en-US" dirty="0" smtClean="0"/>
              <a:t>물질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81096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4-1-4. </a:t>
            </a:r>
            <a:r>
              <a:rPr lang="ko-KR" altLang="en-US" dirty="0" smtClean="0"/>
              <a:t>물의 지구 자원 환경적 중요성</a:t>
            </a:r>
            <a:endParaRPr lang="en-US" altLang="ko-KR" dirty="0" smtClean="0"/>
          </a:p>
          <a:p>
            <a:endParaRPr lang="en-US" altLang="ko-KR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지구 기후의 </a:t>
            </a:r>
            <a:r>
              <a:rPr lang="ko-KR" altLang="en-US" dirty="0" err="1" smtClean="0"/>
              <a:t>조절자</a:t>
            </a:r>
            <a:endParaRPr lang="en-US" altLang="ko-KR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생명체의 보금자리</a:t>
            </a:r>
            <a:endParaRPr lang="en-US" altLang="ko-KR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중요한 지구 자원의 하나</a:t>
            </a:r>
            <a:endParaRPr lang="en-US" altLang="ko-KR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자원의 보고</a:t>
            </a:r>
            <a:endParaRPr lang="en-US" altLang="ko-KR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지구 물질 순환의 가장 중요한 매체</a:t>
            </a:r>
            <a:endParaRPr lang="en-US" altLang="ko-KR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35438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4-1-5. </a:t>
            </a:r>
            <a:r>
              <a:rPr lang="ko-KR" altLang="en-US" dirty="0" smtClean="0"/>
              <a:t>물의 기원</a:t>
            </a:r>
            <a:endParaRPr lang="en-US" altLang="ko-KR" dirty="0" smtClean="0"/>
          </a:p>
          <a:p>
            <a:endParaRPr lang="en-US" altLang="ko-KR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초기 지구 대기 중의 물</a:t>
            </a:r>
            <a:endParaRPr lang="en-US" altLang="ko-KR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소행성대 </a:t>
            </a:r>
            <a:r>
              <a:rPr lang="ko-KR" altLang="en-US" dirty="0"/>
              <a:t>외각에서 온 물을 다량 함유한 </a:t>
            </a:r>
            <a:r>
              <a:rPr lang="ko-KR" altLang="en-US" dirty="0" smtClean="0"/>
              <a:t>혜성의 </a:t>
            </a:r>
            <a:r>
              <a:rPr lang="ko-KR" altLang="en-US" dirty="0"/>
              <a:t>지구와 </a:t>
            </a:r>
            <a:r>
              <a:rPr lang="ko-KR" altLang="en-US" dirty="0" smtClean="0"/>
              <a:t>충돌</a:t>
            </a:r>
            <a:endParaRPr lang="en-US" altLang="ko-KR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생화학적으로 생성</a:t>
            </a:r>
            <a:endParaRPr lang="en-US" altLang="ko-KR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지구 </a:t>
            </a:r>
            <a:r>
              <a:rPr lang="ko-KR" altLang="en-US" dirty="0"/>
              <a:t>암석내의 수화광물</a:t>
            </a:r>
            <a:r>
              <a:rPr lang="en-US" altLang="ko-KR" dirty="0"/>
              <a:t>(hydrous minerals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ko-KR" altLang="en-US" dirty="0" smtClean="0"/>
              <a:t>광분해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102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4-1-6.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지구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상의 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물의 유형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8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Picture 4" descr="ear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0359" y="1778000"/>
            <a:ext cx="2587625" cy="2587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7" descr="CharleyRiverAtYukon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276475"/>
            <a:ext cx="1920875" cy="1227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1331913" y="3108325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57517" y="2868613"/>
            <a:ext cx="18469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ko-KR" altLang="en-US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해수</a:t>
            </a:r>
            <a:endParaRPr lang="en-US" altLang="ko-KR" sz="20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1.37*10</a:t>
            </a:r>
            <a:r>
              <a:rPr lang="en-US" altLang="ko-KR" sz="2000" baseline="30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km</a:t>
            </a:r>
            <a:r>
              <a:rPr lang="en-US" altLang="ko-KR" sz="2000" baseline="30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987675" y="1597025"/>
            <a:ext cx="0" cy="574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987675" y="1597025"/>
            <a:ext cx="19446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911725" y="1376363"/>
            <a:ext cx="954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200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육지수</a:t>
            </a:r>
            <a:endParaRPr lang="en-US" altLang="ko-KR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148263" y="1844675"/>
            <a:ext cx="2246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지표수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2.3*10</a:t>
            </a:r>
            <a:r>
              <a:rPr lang="en-US" altLang="ko-KR" baseline="30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km</a:t>
            </a:r>
            <a:r>
              <a:rPr lang="en-US" altLang="ko-KR" baseline="30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268913" y="3789363"/>
            <a:ext cx="23070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지하수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(8.4*10</a:t>
            </a:r>
            <a:r>
              <a:rPr lang="en-US" altLang="ko-KR" baseline="30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km</a:t>
            </a:r>
            <a:r>
              <a:rPr lang="en-US" altLang="ko-KR" baseline="30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3059832" y="4076700"/>
            <a:ext cx="0" cy="1081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124075" y="5084763"/>
            <a:ext cx="16209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Times New Roman" pitchFamily="18" charset="0"/>
              </a:rPr>
              <a:t>빙하</a:t>
            </a:r>
            <a:r>
              <a:rPr lang="en-US" altLang="ko-KR" sz="2000" dirty="0" smtClean="0">
                <a:latin typeface="Times New Roman" pitchFamily="18" charset="0"/>
              </a:rPr>
              <a:t>/</a:t>
            </a:r>
            <a:r>
              <a:rPr lang="ko-KR" altLang="en-US" sz="2000" dirty="0" smtClean="0">
                <a:latin typeface="Times New Roman" pitchFamily="18" charset="0"/>
              </a:rPr>
              <a:t>얼음</a:t>
            </a:r>
            <a:r>
              <a:rPr lang="en-US" altLang="ko-KR" sz="2000" dirty="0" smtClean="0">
                <a:latin typeface="Times New Roman" pitchFamily="18" charset="0"/>
              </a:rPr>
              <a:t>/</a:t>
            </a:r>
            <a:r>
              <a:rPr lang="ko-KR" altLang="en-US" sz="2000" dirty="0" smtClean="0">
                <a:latin typeface="Times New Roman" pitchFamily="18" charset="0"/>
              </a:rPr>
              <a:t>눈</a:t>
            </a:r>
            <a:endParaRPr lang="en-US" altLang="ko-KR" sz="2000" dirty="0" smtClean="0">
              <a:latin typeface="Times New Roman" pitchFamily="18" charset="0"/>
            </a:endParaRPr>
          </a:p>
          <a:p>
            <a:r>
              <a:rPr lang="en-US" altLang="ko-KR" sz="2000" dirty="0" smtClean="0">
                <a:latin typeface="Times New Roman" pitchFamily="18" charset="0"/>
              </a:rPr>
              <a:t>(</a:t>
            </a:r>
            <a:r>
              <a:rPr lang="en-US" altLang="ko-KR" sz="2000" dirty="0">
                <a:latin typeface="Times New Roman" pitchFamily="18" charset="0"/>
              </a:rPr>
              <a:t>2.9*10</a:t>
            </a:r>
            <a:r>
              <a:rPr lang="en-US" altLang="ko-KR" sz="2000" baseline="30000" dirty="0">
                <a:latin typeface="Times New Roman" pitchFamily="18" charset="0"/>
              </a:rPr>
              <a:t>7</a:t>
            </a:r>
            <a:r>
              <a:rPr lang="en-US" altLang="ko-KR" sz="2000" dirty="0">
                <a:latin typeface="Times New Roman" pitchFamily="18" charset="0"/>
              </a:rPr>
              <a:t> km</a:t>
            </a:r>
            <a:r>
              <a:rPr lang="en-US" altLang="ko-KR" sz="2000" baseline="30000" dirty="0">
                <a:latin typeface="Times New Roman" pitchFamily="18" charset="0"/>
              </a:rPr>
              <a:t>3</a:t>
            </a:r>
            <a:r>
              <a:rPr lang="en-US" altLang="ko-KR" sz="2000" dirty="0">
                <a:latin typeface="Times New Roman" pitchFamily="18" charset="0"/>
              </a:rPr>
              <a:t>)</a:t>
            </a:r>
            <a:endParaRPr lang="en-US" altLang="ko-KR" dirty="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11188" y="4508500"/>
            <a:ext cx="16209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Times New Roman" pitchFamily="18" charset="0"/>
              </a:rPr>
              <a:t>수증기</a:t>
            </a:r>
            <a:endParaRPr lang="en-US" altLang="ko-KR" sz="2000" dirty="0" smtClean="0">
              <a:latin typeface="Times New Roman" pitchFamily="18" charset="0"/>
            </a:endParaRPr>
          </a:p>
          <a:p>
            <a:r>
              <a:rPr lang="en-US" altLang="ko-KR" sz="2000" dirty="0" smtClean="0">
                <a:latin typeface="Times New Roman" pitchFamily="18" charset="0"/>
              </a:rPr>
              <a:t>(</a:t>
            </a:r>
            <a:r>
              <a:rPr lang="en-US" altLang="ko-KR" sz="2000" dirty="0">
                <a:latin typeface="Times New Roman" pitchFamily="18" charset="0"/>
              </a:rPr>
              <a:t>1.3*10</a:t>
            </a:r>
            <a:r>
              <a:rPr lang="en-US" altLang="ko-KR" sz="2000" baseline="30000" dirty="0">
                <a:latin typeface="Times New Roman" pitchFamily="18" charset="0"/>
              </a:rPr>
              <a:t>4</a:t>
            </a:r>
            <a:r>
              <a:rPr lang="en-US" altLang="ko-KR" sz="2000" dirty="0">
                <a:latin typeface="Times New Roman" pitchFamily="18" charset="0"/>
              </a:rPr>
              <a:t> km</a:t>
            </a:r>
            <a:r>
              <a:rPr lang="en-US" altLang="ko-KR" sz="2000" baseline="30000" dirty="0">
                <a:latin typeface="Times New Roman" pitchFamily="18" charset="0"/>
              </a:rPr>
              <a:t>3</a:t>
            </a:r>
            <a:r>
              <a:rPr lang="en-US" altLang="ko-KR" sz="2000" dirty="0">
                <a:latin typeface="Times New Roman" pitchFamily="18" charset="0"/>
              </a:rPr>
              <a:t>)</a:t>
            </a:r>
          </a:p>
        </p:txBody>
      </p:sp>
      <p:pic>
        <p:nvPicPr>
          <p:cNvPr id="16" name="Picture 27" descr="umbagog_lak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388" y="2276475"/>
            <a:ext cx="1800225" cy="1200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29" descr="groundwater-pump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92600"/>
            <a:ext cx="1143000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22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204913"/>
            <a:ext cx="69342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1619672" y="602128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http://water.usgs.gov/edu/watercyclesummary.html</a:t>
            </a:r>
          </a:p>
        </p:txBody>
      </p:sp>
    </p:spTree>
    <p:extLst>
      <p:ext uri="{BB962C8B-B14F-4D97-AF65-F5344CB8AC3E}">
        <p14:creationId xmlns:p14="http://schemas.microsoft.com/office/powerpoint/2010/main" val="1478328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92696"/>
            <a:ext cx="7620000" cy="5433467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4-1-7. </a:t>
            </a:r>
            <a:r>
              <a:rPr lang="ko-KR" altLang="en-US" sz="3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물의 순환</a:t>
            </a:r>
            <a:endParaRPr lang="en-US" altLang="ko-KR" sz="3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58" y="1340768"/>
            <a:ext cx="70294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979712" y="63093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http://water.usgs.gov/edu/watercyclesummary.html</a:t>
            </a:r>
          </a:p>
        </p:txBody>
      </p:sp>
    </p:spTree>
    <p:extLst>
      <p:ext uri="{BB962C8B-B14F-4D97-AF65-F5344CB8AC3E}">
        <p14:creationId xmlns:p14="http://schemas.microsoft.com/office/powerpoint/2010/main" val="20250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필수">
  <a:themeElements>
    <a:clrScheme name="필수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필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1162</TotalTime>
  <Words>519</Words>
  <Application>Microsoft Office PowerPoint</Application>
  <PresentationFormat>화면 슬라이드 쇼(4:3)</PresentationFormat>
  <Paragraphs>128</Paragraphs>
  <Slides>11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맑은 고딕</vt:lpstr>
      <vt:lpstr>Arial</vt:lpstr>
      <vt:lpstr>Times New Roman</vt:lpstr>
      <vt:lpstr>Wingdings</vt:lpstr>
      <vt:lpstr>필수</vt:lpstr>
      <vt:lpstr>자원과 환경 제 4장. 태양 에너지</vt:lpstr>
      <vt:lpstr>4-1. 물의 순환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지구의 선물, 그 빛과 그림자 제 1장 행성 지구</dc:title>
  <dc:creator>jyy</dc:creator>
  <cp:lastModifiedBy>Jae-Young Yu</cp:lastModifiedBy>
  <cp:revision>52</cp:revision>
  <dcterms:created xsi:type="dcterms:W3CDTF">2013-09-03T00:41:18Z</dcterms:created>
  <dcterms:modified xsi:type="dcterms:W3CDTF">2017-11-12T04:20:53Z</dcterms:modified>
</cp:coreProperties>
</file>