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16"/>
  </p:handoutMasterIdLst>
  <p:sldIdLst>
    <p:sldId id="256" r:id="rId2"/>
    <p:sldId id="258" r:id="rId3"/>
    <p:sldId id="263" r:id="rId4"/>
    <p:sldId id="267" r:id="rId5"/>
    <p:sldId id="268" r:id="rId6"/>
    <p:sldId id="269" r:id="rId7"/>
    <p:sldId id="277" r:id="rId8"/>
    <p:sldId id="271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408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4450-48F7-4971-B70C-B4CFBBD2BBF3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7CB6-64F9-4C37-8A4C-1A9731E093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35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2014-06-02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Applied Geochemistry &amp; Lab</a:t>
            </a:r>
            <a:br>
              <a:rPr lang="en-US" altLang="ko-KR" sz="2400" dirty="0" smtClean="0"/>
            </a:br>
            <a:r>
              <a:rPr lang="en-US" altLang="ko-KR" sz="4400" dirty="0" smtClean="0"/>
              <a:t>Ch.7 </a:t>
            </a:r>
            <a:r>
              <a:rPr lang="en-US" altLang="ko-KR" dirty="0" smtClean="0"/>
              <a:t>Redox Reactions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447950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Part 1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altLang="ko-KR" dirty="0" smtClean="0"/>
              <a:t>- </a:t>
            </a:r>
            <a:r>
              <a:rPr lang="en-US" altLang="ko-KR" dirty="0"/>
              <a:t>Fe</a:t>
            </a:r>
            <a:r>
              <a:rPr lang="en-US" baseline="30000" dirty="0"/>
              <a:t>2+</a:t>
            </a:r>
            <a:endParaRPr lang="en-US" altLang="ko-KR" dirty="0" smtClean="0"/>
          </a:p>
          <a:p>
            <a:pPr lvl="3" latinLnBrk="0"/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r>
              <a:rPr lang="en-US" altLang="ko-KR" dirty="0" smtClean="0"/>
              <a:t>+ 4H</a:t>
            </a:r>
            <a:r>
              <a:rPr lang="en-US" baseline="30000" dirty="0"/>
              <a:t>+</a:t>
            </a:r>
            <a:r>
              <a:rPr lang="en-US" altLang="ko-KR" dirty="0" smtClean="0"/>
              <a:t> + </a:t>
            </a:r>
            <a:r>
              <a:rPr lang="en-US" altLang="ko-KR" dirty="0"/>
              <a:t>e</a:t>
            </a:r>
            <a:r>
              <a:rPr lang="en-US" altLang="ko-KR" baseline="30000" dirty="0"/>
              <a:t>- 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Fe</a:t>
            </a:r>
            <a:r>
              <a:rPr lang="en-US" baseline="30000" dirty="0" smtClean="0"/>
              <a:t>2+</a:t>
            </a:r>
            <a:r>
              <a:rPr lang="en-US" altLang="ko-KR" dirty="0" smtClean="0"/>
              <a:t> + 4H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-18.85-4*56.687+201.32=-44.278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44.278/23.06=1.920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E=1.920-0.236pH</a:t>
            </a:r>
          </a:p>
          <a:p>
            <a:pPr lvl="2" latinLnBrk="0"/>
            <a:r>
              <a:rPr lang="en-US" altLang="ko-KR" dirty="0" smtClean="0"/>
              <a:t>Fe</a:t>
            </a:r>
            <a:r>
              <a:rPr lang="en-US" baseline="30000" dirty="0" smtClean="0"/>
              <a:t>3+ </a:t>
            </a:r>
            <a:r>
              <a:rPr lang="en-US" altLang="ko-KR" dirty="0" smtClean="0"/>
              <a:t>- </a:t>
            </a:r>
            <a:r>
              <a:rPr lang="en-US" dirty="0" smtClean="0"/>
              <a:t>FeOH</a:t>
            </a:r>
            <a:r>
              <a:rPr lang="en-US" baseline="30000" dirty="0" smtClean="0"/>
              <a:t>2+</a:t>
            </a:r>
            <a:endParaRPr lang="en-US" altLang="ko-KR" dirty="0"/>
          </a:p>
          <a:p>
            <a:pPr lvl="3" latinLnBrk="0"/>
            <a:r>
              <a:rPr lang="en-US" altLang="ko-KR" dirty="0" smtClean="0"/>
              <a:t>Fe</a:t>
            </a:r>
            <a:r>
              <a:rPr lang="en-US" baseline="30000" dirty="0" smtClean="0"/>
              <a:t>3+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= </a:t>
            </a:r>
            <a:r>
              <a:rPr lang="en-US" dirty="0" smtClean="0"/>
              <a:t>FeOH</a:t>
            </a:r>
            <a:r>
              <a:rPr lang="en-US" baseline="30000" dirty="0" smtClean="0"/>
              <a:t>2+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 smtClean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-54.83+1.12+56.687=2.977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 smtClean="0"/>
              <a:t>+</a:t>
            </a:r>
            <a:r>
              <a:rPr lang="en-US" dirty="0" smtClean="0">
                <a:sym typeface="Wingdings" panose="05000000000000000000" pitchFamily="2" charset="2"/>
              </a:rPr>
              <a:t>]=1.364pH</a:t>
            </a:r>
            <a:endParaRPr lang="en-US" dirty="0">
              <a:sym typeface="Wingdings" panose="05000000000000000000" pitchFamily="2" charset="2"/>
            </a:endParaRP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pH=2.183</a:t>
            </a:r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954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/>
              <a:t>FeOH</a:t>
            </a:r>
            <a:r>
              <a:rPr lang="en-US" baseline="30000" dirty="0"/>
              <a:t>2+ </a:t>
            </a:r>
            <a:r>
              <a:rPr lang="en-US" altLang="ko-KR" dirty="0" smtClean="0"/>
              <a:t>- </a:t>
            </a:r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endParaRPr lang="en-US" altLang="ko-KR" dirty="0"/>
          </a:p>
          <a:p>
            <a:pPr lvl="3" latinLnBrk="0"/>
            <a:r>
              <a:rPr lang="en-US" dirty="0"/>
              <a:t>FeOH</a:t>
            </a:r>
            <a:r>
              <a:rPr lang="en-US" baseline="30000" dirty="0"/>
              <a:t>2+ 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= </a:t>
            </a:r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baseline="30000" dirty="0"/>
              <a:t>+ </a:t>
            </a:r>
            <a:r>
              <a:rPr lang="en-US" altLang="ko-KR" dirty="0" smtClean="0"/>
              <a:t>+ 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 smtClean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-106.4+54.83+56.687=5.117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 smtClean="0"/>
              <a:t>+</a:t>
            </a:r>
            <a:r>
              <a:rPr lang="en-US" dirty="0" smtClean="0">
                <a:sym typeface="Wingdings" panose="05000000000000000000" pitchFamily="2" charset="2"/>
              </a:rPr>
              <a:t>]=1.364pH</a:t>
            </a:r>
            <a:endParaRPr lang="en-US" dirty="0">
              <a:sym typeface="Wingdings" panose="05000000000000000000" pitchFamily="2" charset="2"/>
            </a:endParaRP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pH=3.751</a:t>
            </a:r>
          </a:p>
          <a:p>
            <a:pPr lvl="2" latinLnBrk="0"/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baseline="30000" dirty="0"/>
              <a:t>+ </a:t>
            </a:r>
            <a:r>
              <a:rPr lang="en-US" altLang="ko-KR" dirty="0" smtClean="0"/>
              <a:t>- </a:t>
            </a:r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</a:t>
            </a:r>
            <a:endParaRPr lang="en-US" altLang="ko-KR" dirty="0"/>
          </a:p>
          <a:p>
            <a:pPr lvl="3" latinLnBrk="0"/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baseline="30000" dirty="0"/>
              <a:t>+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 = </a:t>
            </a:r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 </a:t>
            </a:r>
            <a:r>
              <a:rPr lang="en-US" altLang="ko-KR" dirty="0"/>
              <a:t>+ 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-</a:t>
            </a:r>
            <a:r>
              <a:rPr lang="en-US" dirty="0" smtClean="0"/>
              <a:t>156.6+106.4+56.687=6.487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]=1.364pH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pH=4.756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07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 </a:t>
            </a:r>
            <a:r>
              <a:rPr lang="en-US" altLang="ko-KR" dirty="0" smtClean="0"/>
              <a:t>- </a:t>
            </a:r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endParaRPr lang="en-US" altLang="ko-KR" dirty="0"/>
          </a:p>
          <a:p>
            <a:pPr lvl="3" latinLnBrk="0"/>
            <a:r>
              <a:rPr lang="en-US" dirty="0"/>
              <a:t>Fe(OH)</a:t>
            </a:r>
            <a:r>
              <a:rPr lang="en-US" baseline="-25000" dirty="0"/>
              <a:t>3</a:t>
            </a:r>
            <a:r>
              <a:rPr lang="en-US" baseline="30000" dirty="0"/>
              <a:t>0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 = </a:t>
            </a:r>
            <a:r>
              <a:rPr lang="en-US" dirty="0"/>
              <a:t>Fe(OH)</a:t>
            </a:r>
            <a:r>
              <a:rPr lang="en-US" baseline="-25000" dirty="0"/>
              <a:t>4</a:t>
            </a:r>
            <a:r>
              <a:rPr lang="en-US" baseline="30000" dirty="0"/>
              <a:t>-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-201.32+156.6+56.687=11.967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]=1.364pH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pH=8.773</a:t>
            </a:r>
          </a:p>
          <a:p>
            <a:pPr lvl="2" latinLnBrk="0"/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r>
              <a:rPr lang="en-US" dirty="0" smtClean="0"/>
              <a:t>Fe</a:t>
            </a:r>
            <a:r>
              <a:rPr lang="en-US" baseline="30000" dirty="0" smtClean="0"/>
              <a:t>2+ </a:t>
            </a:r>
            <a:r>
              <a:rPr lang="en-US" altLang="ko-KR" dirty="0"/>
              <a:t>- </a:t>
            </a:r>
            <a:r>
              <a:rPr lang="en-US" dirty="0" err="1" smtClean="0"/>
              <a:t>FeOH</a:t>
            </a:r>
            <a:r>
              <a:rPr lang="en-US" baseline="30000" dirty="0" smtClean="0"/>
              <a:t>+ </a:t>
            </a:r>
            <a:endParaRPr lang="en-US" altLang="ko-KR" dirty="0"/>
          </a:p>
          <a:p>
            <a:pPr lvl="3" latinLnBrk="0"/>
            <a:r>
              <a:rPr lang="en-US" dirty="0"/>
              <a:t>Fe</a:t>
            </a:r>
            <a:r>
              <a:rPr lang="en-US" baseline="30000" dirty="0"/>
              <a:t>2+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 = </a:t>
            </a:r>
            <a:r>
              <a:rPr lang="en-US" dirty="0" err="1"/>
              <a:t>FeOH</a:t>
            </a:r>
            <a:r>
              <a:rPr lang="en-US" baseline="30000" dirty="0"/>
              <a:t>+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-63.262+18.85+56.687=12.275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]=1.364pH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pH=8.999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8032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r>
              <a:rPr lang="en-US" altLang="ko-KR" dirty="0" smtClean="0"/>
              <a:t>-</a:t>
            </a:r>
            <a:r>
              <a:rPr lang="en-US" dirty="0"/>
              <a:t> </a:t>
            </a:r>
            <a:r>
              <a:rPr lang="en-US" dirty="0" err="1"/>
              <a:t>FeOH</a:t>
            </a:r>
            <a:r>
              <a:rPr lang="en-US" baseline="30000" dirty="0"/>
              <a:t>+</a:t>
            </a:r>
            <a:endParaRPr lang="en-US" altLang="ko-KR" dirty="0"/>
          </a:p>
          <a:p>
            <a:pPr lvl="3" latinLnBrk="0"/>
            <a:r>
              <a:rPr lang="en-US" dirty="0"/>
              <a:t>Fe(OH)</a:t>
            </a:r>
            <a:r>
              <a:rPr lang="en-US" baseline="-25000" dirty="0"/>
              <a:t>4</a:t>
            </a:r>
            <a:r>
              <a:rPr lang="en-US" baseline="30000" dirty="0"/>
              <a:t>- </a:t>
            </a:r>
            <a:r>
              <a:rPr lang="en-US" altLang="ko-KR" dirty="0" smtClean="0"/>
              <a:t>+ 3</a:t>
            </a:r>
            <a:r>
              <a:rPr lang="en-US" altLang="ko-KR" dirty="0"/>
              <a:t> H</a:t>
            </a:r>
            <a:r>
              <a:rPr lang="en-US" baseline="30000" dirty="0" smtClean="0"/>
              <a:t>+</a:t>
            </a:r>
            <a:r>
              <a:rPr lang="en-US" altLang="ko-KR" dirty="0"/>
              <a:t> + e</a:t>
            </a:r>
            <a:r>
              <a:rPr lang="en-US" altLang="ko-KR" baseline="30000" dirty="0"/>
              <a:t>- </a:t>
            </a:r>
            <a:r>
              <a:rPr lang="en-US" altLang="ko-KR" dirty="0" smtClean="0"/>
              <a:t>= </a:t>
            </a:r>
            <a:r>
              <a:rPr lang="en-US" dirty="0" err="1"/>
              <a:t>FeOH</a:t>
            </a:r>
            <a:r>
              <a:rPr lang="en-US" baseline="30000" dirty="0"/>
              <a:t>+ </a:t>
            </a:r>
            <a:r>
              <a:rPr lang="en-US" altLang="ko-KR" dirty="0" smtClean="0"/>
              <a:t>+ 3H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-63.262-3*56.687+201.32=-32.003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>
              <a:sym typeface="Wingdings" panose="05000000000000000000" pitchFamily="2" charset="2"/>
            </a:endParaRP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= </a:t>
            </a:r>
            <a:r>
              <a:rPr lang="en-US" dirty="0" smtClean="0">
                <a:sym typeface="Wingdings" panose="05000000000000000000" pitchFamily="2" charset="2"/>
              </a:rPr>
              <a:t>32.003/23.06=1.388 </a:t>
            </a:r>
            <a:r>
              <a:rPr lang="en-US" dirty="0">
                <a:sym typeface="Wingdings" panose="05000000000000000000" pitchFamily="2" charset="2"/>
              </a:rPr>
              <a:t>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E=1.388-0.177pH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822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yy\Pictures\2014-06-02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982" y="0"/>
            <a:ext cx="52700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02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lnSpcReduction="10000"/>
          </a:bodyPr>
          <a:lstStyle/>
          <a:p>
            <a:pPr latinLnBrk="0"/>
            <a:r>
              <a:rPr lang="en-US" altLang="ko-KR" b="1" dirty="0" smtClean="0"/>
              <a:t>Oxidation state: </a:t>
            </a:r>
            <a:r>
              <a:rPr lang="en-US" dirty="0"/>
              <a:t>the </a:t>
            </a:r>
            <a:r>
              <a:rPr lang="en-US" i="1" dirty="0"/>
              <a:t>hypothetical</a:t>
            </a:r>
            <a:r>
              <a:rPr lang="en-US" dirty="0"/>
              <a:t> charge that an atom would have if all bonds to atoms of different elements were 100% ionic</a:t>
            </a:r>
            <a:endParaRPr lang="en-US" altLang="ko-KR" dirty="0" smtClean="0"/>
          </a:p>
          <a:p>
            <a:pPr latinLnBrk="0"/>
            <a:r>
              <a:rPr lang="en-US" altLang="ko-KR" b="1" dirty="0" smtClean="0"/>
              <a:t>Oxidation</a:t>
            </a:r>
            <a:r>
              <a:rPr lang="en-US" altLang="ko-KR" dirty="0" smtClean="0"/>
              <a:t>:  Increase in oxidation state (of an atom, molecule, or ion)</a:t>
            </a:r>
            <a:endParaRPr lang="en-US" altLang="ko-KR" dirty="0" smtClean="0"/>
          </a:p>
          <a:p>
            <a:pPr latinLnBrk="0"/>
            <a:r>
              <a:rPr lang="en-US" altLang="ko-KR" b="1" dirty="0" smtClean="0"/>
              <a:t>Reduction</a:t>
            </a:r>
            <a:r>
              <a:rPr lang="en-US" altLang="ko-KR" dirty="0" smtClean="0"/>
              <a:t>: Decrease in oxidation state</a:t>
            </a:r>
          </a:p>
          <a:p>
            <a:pPr latinLnBrk="0"/>
            <a:r>
              <a:rPr lang="en-US" altLang="ko-KR" b="1" dirty="0" smtClean="0"/>
              <a:t>Redox reactions</a:t>
            </a:r>
            <a:r>
              <a:rPr lang="en-US" altLang="ko-KR" dirty="0" smtClean="0"/>
              <a:t>: Reactions involving oxidation and reduction among the reactants due to electron transfer</a:t>
            </a:r>
            <a:endParaRPr lang="en-US" altLang="ko-KR" dirty="0" smtClean="0"/>
          </a:p>
          <a:p>
            <a:pPr lvl="1" latinLnBrk="0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Definitions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109857" cy="452596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altLang="ko-KR" dirty="0" smtClean="0"/>
                  <a:t>Relation between Gibbs free energy and Electrochemical energy: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𝑛𝐹𝐸</m:t>
                    </m:r>
                  </m:oMath>
                </a14:m>
                <a:r>
                  <a:rPr lang="en-US" altLang="ko-KR" dirty="0" smtClean="0"/>
                  <a:t>  					(1)</a:t>
                </a:r>
              </a:p>
              <a:p>
                <a:pPr lvl="1"/>
                <a:r>
                  <a:rPr lang="en-US" altLang="ko-KR" dirty="0" smtClean="0"/>
                  <a:t>where </a:t>
                </a:r>
                <a:r>
                  <a:rPr lang="en-US" altLang="ko-KR" dirty="0" smtClean="0"/>
                  <a:t>n</a:t>
                </a:r>
                <a:r>
                  <a:rPr lang="en-US" altLang="ko-KR" dirty="0"/>
                  <a:t>=</a:t>
                </a:r>
                <a:r>
                  <a:rPr lang="en-US" altLang="ko-KR" dirty="0" smtClean="0"/>
                  <a:t> # of e transferred, F=Faraday constant (23.06kcal/</a:t>
                </a:r>
                <a:r>
                  <a:rPr lang="en-US" altLang="ko-KR" dirty="0" err="1" smtClean="0"/>
                  <a:t>Vmole</a:t>
                </a:r>
                <a:r>
                  <a:rPr lang="en-US" altLang="ko-KR" dirty="0" smtClean="0"/>
                  <a:t>), and E=electrode potential</a:t>
                </a:r>
                <a:endParaRPr lang="en-US" altLang="ko-KR" dirty="0" smtClean="0"/>
              </a:p>
              <a:p>
                <a:r>
                  <a:rPr lang="en-US" altLang="ko-KR" dirty="0" smtClean="0"/>
                  <a:t>From the law of mass action,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=∆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𝑅𝑇𝑙𝑛</m:t>
                    </m:r>
                    <m:nary>
                      <m:naryPr>
                        <m:chr m:val="∏"/>
                        <m:supHide m:val="on"/>
                        <m:ctrlPr>
                          <a:rPr lang="en-US" altLang="ko-KR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/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𝑣𝑖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ko-KR" dirty="0" smtClean="0"/>
                  <a:t>				(2)</a:t>
                </a:r>
              </a:p>
              <a:p>
                <a:pPr lvl="1"/>
                <a:r>
                  <a:rPr lang="en-US" altLang="ko-KR" dirty="0" smtClean="0"/>
                  <a:t>where R=ideal gas constant (0.001987kcal/mole), T=absolute temp., a=activity, and v=stoichiometric coefficient</a:t>
                </a:r>
                <a:endParaRPr lang="en-US" altLang="ko-KR" dirty="0" smtClean="0"/>
              </a:p>
              <a:p>
                <a:r>
                  <a:rPr lang="en-US" altLang="ko-KR" dirty="0" smtClean="0"/>
                  <a:t>Combining eq. (1) and (2),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𝑅𝑇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𝑛𝐹</m:t>
                        </m:r>
                      </m:den>
                    </m:f>
                    <m:r>
                      <a:rPr lang="en-US" altLang="ko-KR" i="1">
                        <a:latin typeface="Cambria Math"/>
                        <a:ea typeface="Cambria Math"/>
                      </a:rPr>
                      <m:t>𝑙𝑛</m:t>
                    </m:r>
                    <m:nary>
                      <m:naryPr>
                        <m:chr m:val="∏"/>
                        <m:supHide m:val="on"/>
                        <m:ctrlPr>
                          <a:rPr lang="en-US" altLang="ko-KR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/>
                          <m:sup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𝑣𝑖</m:t>
                            </m:r>
                          </m:sup>
                        </m:sSubSup>
                      </m:e>
                    </m:nary>
                    <m:r>
                      <a:rPr lang="en-US" altLang="ko-KR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ko-KR" dirty="0" smtClean="0">
                    <a:ea typeface="Cambria Math"/>
                  </a:rPr>
                  <a:t>(</a:t>
                </a:r>
                <a:r>
                  <a:rPr lang="en-US" altLang="ko-KR" dirty="0" smtClean="0">
                    <a:solidFill>
                      <a:srgbClr val="FF0000"/>
                    </a:solidFill>
                    <a:ea typeface="Cambria Math"/>
                  </a:rPr>
                  <a:t>Nernst Equation</a:t>
                </a:r>
                <a:r>
                  <a:rPr lang="en-US" altLang="ko-KR" dirty="0" smtClean="0">
                    <a:ea typeface="Cambria Math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en-US" altLang="ko-KR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0.0592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  <m:r>
                      <a:rPr lang="en-US" altLang="ko-KR" i="1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𝑜𝑔</m:t>
                    </m:r>
                    <m:nary>
                      <m:naryPr>
                        <m:chr m:val="∏"/>
                        <m:supHide m:val="on"/>
                        <m:ctrlPr>
                          <a:rPr lang="en-US" altLang="ko-KR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/>
                          <m:sup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𝑣𝑖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ko-KR" dirty="0" smtClean="0"/>
                  <a:t>  at 25C and 1bar</a:t>
                </a:r>
              </a:p>
              <a:p>
                <a:r>
                  <a:rPr lang="en-US" altLang="ko-KR" dirty="0" smtClean="0"/>
                  <a:t>Sometimes </a:t>
                </a:r>
                <a:r>
                  <a:rPr lang="en-US" altLang="ko-KR" dirty="0" err="1" smtClean="0"/>
                  <a:t>pe</a:t>
                </a:r>
                <a:r>
                  <a:rPr lang="en-US" altLang="ko-KR" dirty="0" smtClean="0"/>
                  <a:t> (-log[e</a:t>
                </a:r>
                <a:r>
                  <a:rPr lang="en-US" altLang="ko-KR" baseline="30000" dirty="0" smtClean="0"/>
                  <a:t>-</a:t>
                </a:r>
                <a:r>
                  <a:rPr lang="en-US" altLang="ko-KR" dirty="0" smtClean="0"/>
                  <a:t>])is used instead of E</a:t>
                </a:r>
                <a:endParaRPr lang="en-US" altLang="ko-KR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109857" cy="4525963"/>
              </a:xfrm>
              <a:blipFill rotWithShape="1">
                <a:blip r:embed="rId2"/>
                <a:stretch>
                  <a:fillRect l="-376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en-US" altLang="ko-KR" dirty="0" smtClean="0"/>
              <a:t>Theories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688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Significance</a:t>
            </a:r>
          </a:p>
          <a:p>
            <a:pPr lvl="1"/>
            <a:r>
              <a:rPr lang="en-US" altLang="ko-KR" dirty="0" smtClean="0"/>
              <a:t>Prediction of the stable redox species</a:t>
            </a:r>
            <a:endParaRPr lang="en-US" altLang="ko-KR" dirty="0"/>
          </a:p>
          <a:p>
            <a:r>
              <a:rPr lang="en-US" altLang="ko-KR" dirty="0" smtClean="0"/>
              <a:t>Procedures</a:t>
            </a:r>
          </a:p>
          <a:p>
            <a:pPr lvl="1"/>
            <a:r>
              <a:rPr lang="en-US" altLang="ko-KR" dirty="0" smtClean="0"/>
              <a:t>Calculation of water stability limits</a:t>
            </a:r>
          </a:p>
          <a:p>
            <a:pPr lvl="1"/>
            <a:r>
              <a:rPr lang="en-US" altLang="ko-KR" dirty="0" smtClean="0"/>
              <a:t>Setting up the system</a:t>
            </a:r>
          </a:p>
          <a:p>
            <a:pPr lvl="1"/>
            <a:r>
              <a:rPr lang="en-US" altLang="ko-KR" dirty="0" smtClean="0"/>
              <a:t>Construction redox reactions among the possible species</a:t>
            </a:r>
          </a:p>
          <a:p>
            <a:pPr lvl="1"/>
            <a:r>
              <a:rPr lang="en-US" altLang="ko-KR" dirty="0" smtClean="0"/>
              <a:t>Application of the Nernst equation </a:t>
            </a:r>
            <a:r>
              <a:rPr lang="en-US" altLang="ko-KR" dirty="0" smtClean="0">
                <a:sym typeface="Wingdings" panose="05000000000000000000" pitchFamily="2" charset="2"/>
              </a:rPr>
              <a:t> obtaining the relation between pH and E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H</a:t>
            </a:r>
            <a:r>
              <a:rPr lang="en-US" altLang="ko-KR" dirty="0" smtClean="0">
                <a:sym typeface="Wingdings" panose="05000000000000000000" pitchFamily="2" charset="2"/>
              </a:rPr>
              <a:t> for each reaction 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Plot the pH-E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H</a:t>
            </a:r>
            <a:r>
              <a:rPr lang="en-US" altLang="ko-KR" dirty="0" smtClean="0">
                <a:sym typeface="Wingdings" panose="05000000000000000000" pitchFamily="2" charset="2"/>
              </a:rPr>
              <a:t> relation and define the stability field for each of the species on the diagram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en-US" altLang="ko-KR" dirty="0" smtClean="0"/>
              <a:t>pH-E</a:t>
            </a:r>
            <a:r>
              <a:rPr lang="en-US" altLang="ko-KR" baseline="-25000" dirty="0" smtClean="0"/>
              <a:t>H</a:t>
            </a:r>
            <a:r>
              <a:rPr lang="en-US" altLang="ko-KR" dirty="0" smtClean="0"/>
              <a:t> Diagram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14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Water stability limits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Upper limit</a:t>
            </a:r>
          </a:p>
          <a:p>
            <a:pPr lvl="2"/>
            <a:r>
              <a:rPr lang="en-US" altLang="ko-KR" dirty="0" smtClean="0"/>
              <a:t>0.5O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+ 2H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+ 2e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 =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2"/>
            <a:r>
              <a:rPr lang="en-US" altLang="ko-KR" dirty="0" smtClean="0"/>
              <a:t>E=</a:t>
            </a:r>
            <a:r>
              <a:rPr lang="en-US" altLang="ko-KR" dirty="0" err="1" smtClean="0"/>
              <a:t>E</a:t>
            </a:r>
            <a:r>
              <a:rPr lang="en-US" altLang="ko-KR" baseline="30000" dirty="0" err="1" smtClean="0"/>
              <a:t>o</a:t>
            </a:r>
            <a:r>
              <a:rPr lang="en-US" altLang="ko-KR" dirty="0" smtClean="0"/>
              <a:t> + 0.059/2 log [H+]2P</a:t>
            </a:r>
            <a:r>
              <a:rPr lang="en-US" altLang="ko-KR" baseline="-25000" dirty="0" smtClean="0"/>
              <a:t>o2</a:t>
            </a:r>
            <a:r>
              <a:rPr lang="en-US" altLang="ko-KR" baseline="30000" dirty="0" smtClean="0"/>
              <a:t>0.5</a:t>
            </a:r>
          </a:p>
          <a:p>
            <a:pPr lvl="2"/>
            <a:r>
              <a:rPr lang="en-US" altLang="ko-KR" dirty="0"/>
              <a:t>E=1.23-0.059pH (</a:t>
            </a:r>
            <a:r>
              <a:rPr lang="en-US" altLang="ko-KR" dirty="0" smtClean="0"/>
              <a:t>P</a:t>
            </a:r>
            <a:r>
              <a:rPr lang="en-US" altLang="ko-KR" baseline="-25000" dirty="0" smtClean="0"/>
              <a:t>o2</a:t>
            </a:r>
            <a:r>
              <a:rPr lang="en-US" altLang="ko-KR" dirty="0" smtClean="0"/>
              <a:t>=1 </a:t>
            </a:r>
            <a:r>
              <a:rPr lang="en-US" altLang="ko-KR" dirty="0" err="1" smtClean="0"/>
              <a:t>atm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Lower limit</a:t>
            </a:r>
          </a:p>
          <a:p>
            <a:pPr lvl="2"/>
            <a:r>
              <a:rPr lang="en-US" altLang="ko-KR" dirty="0" smtClean="0"/>
              <a:t>2H</a:t>
            </a:r>
            <a:r>
              <a:rPr lang="en-US" altLang="ko-KR" baseline="30000" dirty="0"/>
              <a:t> +</a:t>
            </a:r>
            <a:r>
              <a:rPr lang="en-US" altLang="ko-KR" dirty="0" smtClean="0"/>
              <a:t> + 2e</a:t>
            </a:r>
            <a:r>
              <a:rPr lang="en-US" altLang="ko-KR" baseline="30000" dirty="0"/>
              <a:t>-</a:t>
            </a:r>
            <a:r>
              <a:rPr lang="en-US" altLang="ko-KR" dirty="0" smtClean="0"/>
              <a:t> = H2</a:t>
            </a:r>
          </a:p>
          <a:p>
            <a:pPr lvl="2"/>
            <a:r>
              <a:rPr lang="en-US" altLang="ko-KR" dirty="0"/>
              <a:t>E=</a:t>
            </a:r>
            <a:r>
              <a:rPr lang="en-US" altLang="ko-KR" dirty="0" err="1"/>
              <a:t>E</a:t>
            </a:r>
            <a:r>
              <a:rPr lang="en-US" altLang="ko-KR" baseline="30000" dirty="0" err="1"/>
              <a:t>o</a:t>
            </a:r>
            <a:r>
              <a:rPr lang="en-US" altLang="ko-KR" dirty="0"/>
              <a:t> + 0.059/2 log [H+]</a:t>
            </a:r>
            <a:r>
              <a:rPr lang="en-US" altLang="ko-KR" dirty="0" smtClean="0"/>
              <a:t>2/P</a:t>
            </a:r>
            <a:r>
              <a:rPr lang="en-US" altLang="ko-KR" baseline="-25000" dirty="0" smtClean="0"/>
              <a:t>H2</a:t>
            </a:r>
            <a:endParaRPr lang="en-US" altLang="ko-KR" baseline="30000" dirty="0"/>
          </a:p>
          <a:p>
            <a:pPr lvl="2"/>
            <a:r>
              <a:rPr lang="en-US" altLang="ko-KR" dirty="0" smtClean="0"/>
              <a:t>E=-0.059pH </a:t>
            </a:r>
            <a:r>
              <a:rPr lang="en-US" altLang="ko-KR" dirty="0"/>
              <a:t>(</a:t>
            </a:r>
            <a:r>
              <a:rPr lang="en-US" altLang="ko-KR" dirty="0" smtClean="0"/>
              <a:t>P</a:t>
            </a:r>
            <a:r>
              <a:rPr lang="en-US" altLang="ko-KR" baseline="-25000" dirty="0" smtClean="0"/>
              <a:t>H2</a:t>
            </a:r>
            <a:r>
              <a:rPr lang="en-US" altLang="ko-KR" dirty="0" smtClean="0"/>
              <a:t>=1 </a:t>
            </a:r>
            <a:r>
              <a:rPr lang="en-US" altLang="ko-KR" dirty="0" err="1"/>
              <a:t>atm</a:t>
            </a:r>
            <a:r>
              <a:rPr lang="en-US" altLang="ko-KR" dirty="0"/>
              <a:t>)</a:t>
            </a:r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281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95736" y="6021288"/>
            <a:ext cx="6195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http://www.kgs.ku.edu/Publications/Bulletins/239/Macpherson/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42862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023" y="188640"/>
            <a:ext cx="42862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932040" y="4365104"/>
            <a:ext cx="4102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200" dirty="0"/>
              <a:t>Outlined area shows the region delineated by Bass </a:t>
            </a:r>
            <a:r>
              <a:rPr lang="en-US" sz="1200" dirty="0" err="1"/>
              <a:t>Becking</a:t>
            </a:r>
            <a:r>
              <a:rPr lang="en-US" sz="1200" dirty="0"/>
              <a:t> et al. (1960) for a large number of measurements of natural waters. Small circles are ground-water samples (from Fish, 1993).</a:t>
            </a:r>
          </a:p>
        </p:txBody>
      </p:sp>
    </p:spTree>
    <p:extLst>
      <p:ext uri="{BB962C8B-B14F-4D97-AF65-F5344CB8AC3E}">
        <p14:creationId xmlns:p14="http://schemas.microsoft.com/office/powerpoint/2010/main" val="250566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340768"/>
            <a:ext cx="8109857" cy="4525963"/>
          </a:xfrm>
        </p:spPr>
        <p:txBody>
          <a:bodyPr/>
          <a:lstStyle/>
          <a:p>
            <a:r>
              <a:rPr lang="en-US" altLang="ko-KR" dirty="0" smtClean="0"/>
              <a:t>Fe-O-H system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Possible species</a:t>
            </a:r>
          </a:p>
          <a:p>
            <a:pPr lvl="2"/>
            <a:r>
              <a:rPr lang="en-US" altLang="ko-KR" dirty="0" smtClean="0"/>
              <a:t>Fe</a:t>
            </a:r>
            <a:r>
              <a:rPr lang="en-US" altLang="ko-KR" baseline="30000" dirty="0" smtClean="0"/>
              <a:t>2+</a:t>
            </a:r>
            <a:r>
              <a:rPr lang="en-US" altLang="ko-KR" dirty="0" smtClean="0"/>
              <a:t>, Fe</a:t>
            </a:r>
            <a:r>
              <a:rPr lang="en-US" altLang="ko-KR" baseline="30000" dirty="0" smtClean="0"/>
              <a:t>3+</a:t>
            </a:r>
            <a:r>
              <a:rPr lang="en-US" altLang="ko-KR" dirty="0" smtClean="0"/>
              <a:t>, </a:t>
            </a:r>
            <a:r>
              <a:rPr lang="en-US" dirty="0" err="1"/>
              <a:t>FeOH</a:t>
            </a:r>
            <a:r>
              <a:rPr lang="en-US" baseline="30000" dirty="0" smtClean="0"/>
              <a:t>+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altLang="ko-KR" dirty="0" smtClean="0"/>
              <a:t>FeOH</a:t>
            </a:r>
            <a:r>
              <a:rPr lang="en-US" altLang="ko-KR" baseline="30000" dirty="0" smtClean="0"/>
              <a:t>2</a:t>
            </a:r>
            <a:r>
              <a:rPr lang="en-US" altLang="ko-KR" baseline="30000" dirty="0"/>
              <a:t>+</a:t>
            </a:r>
            <a:r>
              <a:rPr lang="en-US" altLang="ko-KR" dirty="0" smtClean="0"/>
              <a:t>, Fe(OH)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Fe(OH)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0</a:t>
            </a:r>
            <a:r>
              <a:rPr lang="en-US" altLang="ko-KR" dirty="0" smtClean="0"/>
              <a:t>, Fe(OH)</a:t>
            </a:r>
            <a:r>
              <a:rPr lang="en-US" altLang="ko-KR" baseline="-25000" dirty="0" smtClean="0"/>
              <a:t>4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, (</a:t>
            </a:r>
            <a:r>
              <a:rPr lang="en-US" altLang="ko-KR" dirty="0" err="1" smtClean="0"/>
              <a:t>FeOOH</a:t>
            </a:r>
            <a:r>
              <a:rPr lang="en-US" altLang="ko-KR" dirty="0" smtClean="0"/>
              <a:t>(am), Fe(OH)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Data</a:t>
            </a:r>
          </a:p>
          <a:p>
            <a:pPr lvl="2"/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25846"/>
              </p:ext>
            </p:extLst>
          </p:nvPr>
        </p:nvGraphicFramePr>
        <p:xfrm>
          <a:off x="3131840" y="3356992"/>
          <a:ext cx="50158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940"/>
                <a:gridCol w="2507940"/>
              </a:tblGrid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G</a:t>
                      </a:r>
                      <a:r>
                        <a:rPr lang="en-US" baseline="30000" dirty="0" err="1" smtClean="0">
                          <a:latin typeface="+mn-lt"/>
                        </a:rPr>
                        <a:t>o</a:t>
                      </a:r>
                      <a:r>
                        <a:rPr lang="en-US" baseline="-25000" dirty="0" err="1" smtClean="0">
                          <a:latin typeface="+mn-lt"/>
                        </a:rPr>
                        <a:t>f</a:t>
                      </a:r>
                      <a:r>
                        <a:rPr lang="en-US" dirty="0" smtClean="0">
                          <a:latin typeface="+mn-lt"/>
                        </a:rPr>
                        <a:t> at 298K &amp; 1bar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r>
                        <a:rPr lang="en-US" baseline="30000" dirty="0" smtClean="0"/>
                        <a:t>2+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-18.85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r>
                        <a:rPr lang="en-US" baseline="30000" dirty="0" smtClean="0"/>
                        <a:t>3+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-1.12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FeOH</a:t>
                      </a:r>
                      <a:r>
                        <a:rPr lang="en-US" baseline="30000" dirty="0" smtClean="0"/>
                        <a:t>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-54.83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Fe(OH)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30000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-106.4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Fe(OH)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-156.6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Fe(OH)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30000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-201.32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FeOH</a:t>
                      </a:r>
                      <a:r>
                        <a:rPr lang="en-US" baseline="30000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-63.262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-56.687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84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latinLnBrk="0"/>
            <a:r>
              <a:rPr lang="en-US" altLang="ko-KR" dirty="0" smtClean="0"/>
              <a:t>Reactions</a:t>
            </a:r>
            <a:endParaRPr lang="en-US" altLang="ko-KR" dirty="0" smtClean="0"/>
          </a:p>
          <a:p>
            <a:pPr lvl="2" latinLnBrk="0"/>
            <a:r>
              <a:rPr lang="en-US" altLang="ko-KR" dirty="0" smtClean="0"/>
              <a:t>Fe</a:t>
            </a:r>
            <a:r>
              <a:rPr lang="en-US" baseline="30000" dirty="0" smtClean="0"/>
              <a:t>3+</a:t>
            </a:r>
            <a:r>
              <a:rPr lang="en-US" altLang="ko-KR" dirty="0" smtClean="0"/>
              <a:t> - Fe</a:t>
            </a:r>
            <a:r>
              <a:rPr lang="en-US" baseline="30000" dirty="0" smtClean="0"/>
              <a:t>2+</a:t>
            </a:r>
          </a:p>
          <a:p>
            <a:pPr lvl="3" latinLnBrk="0"/>
            <a:r>
              <a:rPr lang="en-US" altLang="ko-KR" dirty="0"/>
              <a:t>Fe</a:t>
            </a:r>
            <a:r>
              <a:rPr lang="en-US" baseline="30000" dirty="0"/>
              <a:t>3+ </a:t>
            </a:r>
            <a:r>
              <a:rPr lang="en-US" baseline="30000" dirty="0" smtClean="0"/>
              <a:t> </a:t>
            </a:r>
            <a:r>
              <a:rPr lang="en-US" altLang="ko-KR" dirty="0" smtClean="0"/>
              <a:t>+ e</a:t>
            </a:r>
            <a:r>
              <a:rPr lang="en-US" altLang="ko-KR" baseline="30000" dirty="0" smtClean="0"/>
              <a:t>- </a:t>
            </a:r>
            <a:r>
              <a:rPr lang="en-US" altLang="ko-KR" dirty="0"/>
              <a:t>= Fe</a:t>
            </a:r>
            <a:r>
              <a:rPr lang="en-US" baseline="30000" dirty="0"/>
              <a:t>2+ </a:t>
            </a:r>
            <a:r>
              <a:rPr lang="en-US" baseline="30000" dirty="0" smtClean="0"/>
              <a:t> </a:t>
            </a:r>
            <a:r>
              <a:rPr lang="en-US" altLang="ko-KR" dirty="0" smtClean="0"/>
              <a:t>b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-18.85+1.12=-17.73 (kcal/mole)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3" latinLnBrk="0"/>
            <a:r>
              <a:rPr lang="en-US" dirty="0" err="1" smtClean="0">
                <a:sym typeface="Wingdings" panose="05000000000000000000" pitchFamily="2" charset="2"/>
              </a:rPr>
              <a:t>E</a:t>
            </a:r>
            <a:r>
              <a:rPr lang="en-US" baseline="30000" dirty="0" err="1" smtClean="0"/>
              <a:t>o</a:t>
            </a:r>
            <a:r>
              <a:rPr lang="en-US" dirty="0" smtClean="0">
                <a:sym typeface="Wingdings" panose="05000000000000000000" pitchFamily="2" charset="2"/>
              </a:rPr>
              <a:t> = 17.73/23.06=0.769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E=0.769-0.059log([</a:t>
            </a:r>
            <a:r>
              <a:rPr lang="en-US" altLang="ko-KR" dirty="0"/>
              <a:t>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r>
              <a:rPr lang="en-US" altLang="ko-KR" dirty="0" smtClean="0">
                <a:sym typeface="Wingdings" panose="05000000000000000000" pitchFamily="2" charset="2"/>
              </a:rPr>
              <a:t>/[</a:t>
            </a:r>
            <a:r>
              <a:rPr lang="en-US" altLang="ko-KR" dirty="0"/>
              <a:t>Fe</a:t>
            </a:r>
            <a:r>
              <a:rPr lang="en-US" baseline="30000" dirty="0"/>
              <a:t>3</a:t>
            </a:r>
            <a:r>
              <a:rPr lang="en-US" baseline="30000" dirty="0" smtClean="0"/>
              <a:t>+</a:t>
            </a:r>
            <a:r>
              <a:rPr lang="en-US" altLang="ko-KR" dirty="0" smtClean="0">
                <a:sym typeface="Wingdings" panose="05000000000000000000" pitchFamily="2" charset="2"/>
              </a:rPr>
              <a:t>])=0.769</a:t>
            </a:r>
          </a:p>
          <a:p>
            <a:pPr lvl="2" latinLnBrk="0"/>
            <a:r>
              <a:rPr lang="en-US" dirty="0"/>
              <a:t>FeOH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altLang="ko-KR" dirty="0"/>
              <a:t>- Fe</a:t>
            </a:r>
            <a:r>
              <a:rPr lang="en-US" baseline="30000" dirty="0"/>
              <a:t>2+</a:t>
            </a:r>
            <a:endParaRPr lang="en-US" altLang="ko-KR" dirty="0" smtClean="0"/>
          </a:p>
          <a:p>
            <a:pPr lvl="3" latinLnBrk="0"/>
            <a:r>
              <a:rPr lang="en-US" dirty="0"/>
              <a:t>FeOH</a:t>
            </a:r>
            <a:r>
              <a:rPr lang="en-US" baseline="30000" dirty="0"/>
              <a:t>2</a:t>
            </a:r>
            <a:r>
              <a:rPr lang="en-US" baseline="30000" dirty="0" smtClean="0"/>
              <a:t>+ </a:t>
            </a:r>
            <a:r>
              <a:rPr lang="en-US" altLang="ko-KR" dirty="0" smtClean="0"/>
              <a:t>+ H</a:t>
            </a:r>
            <a:r>
              <a:rPr lang="en-US" baseline="30000" dirty="0"/>
              <a:t>+</a:t>
            </a:r>
            <a:r>
              <a:rPr lang="en-US" altLang="ko-KR" dirty="0" smtClean="0"/>
              <a:t> + </a:t>
            </a:r>
            <a:r>
              <a:rPr lang="en-US" altLang="ko-KR" dirty="0"/>
              <a:t>e</a:t>
            </a:r>
            <a:r>
              <a:rPr lang="en-US" altLang="ko-KR" baseline="30000" dirty="0"/>
              <a:t>- 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Fe</a:t>
            </a:r>
            <a:r>
              <a:rPr lang="en-US" baseline="30000" dirty="0" smtClean="0"/>
              <a:t>2+</a:t>
            </a:r>
            <a:r>
              <a:rPr lang="en-US" altLang="ko-KR" dirty="0" smtClean="0"/>
              <a:t> +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-18.85-56.687+54.83=-20.707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20.707/23.06=0.898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E=0.898-0.059pH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452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altLang="ko-KR" dirty="0"/>
              <a:t>- Fe</a:t>
            </a:r>
            <a:r>
              <a:rPr lang="en-US" baseline="30000" dirty="0"/>
              <a:t>2+</a:t>
            </a:r>
            <a:endParaRPr lang="en-US" altLang="ko-KR" dirty="0" smtClean="0"/>
          </a:p>
          <a:p>
            <a:pPr lvl="3" latinLnBrk="0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 </a:t>
            </a:r>
            <a:r>
              <a:rPr lang="en-US" altLang="ko-KR" dirty="0" smtClean="0"/>
              <a:t>+ 2H</a:t>
            </a:r>
            <a:r>
              <a:rPr lang="en-US" baseline="30000" dirty="0"/>
              <a:t>+</a:t>
            </a:r>
            <a:r>
              <a:rPr lang="en-US" altLang="ko-KR" dirty="0" smtClean="0"/>
              <a:t> + </a:t>
            </a:r>
            <a:r>
              <a:rPr lang="en-US" altLang="ko-KR" dirty="0"/>
              <a:t>e</a:t>
            </a:r>
            <a:r>
              <a:rPr lang="en-US" altLang="ko-KR" baseline="30000" dirty="0"/>
              <a:t>- 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Fe</a:t>
            </a:r>
            <a:r>
              <a:rPr lang="en-US" baseline="30000" dirty="0" smtClean="0"/>
              <a:t>2+</a:t>
            </a:r>
            <a:r>
              <a:rPr lang="en-US" altLang="ko-KR" dirty="0" smtClean="0"/>
              <a:t> + 2H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-18.85-2*56.687+106.4=-25.824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25.824/23.06=1.120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E=1.120-0.118pH</a:t>
            </a:r>
          </a:p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</a:t>
            </a:r>
            <a:r>
              <a:rPr lang="en-US" altLang="ko-KR" dirty="0" smtClean="0"/>
              <a:t>- </a:t>
            </a:r>
            <a:r>
              <a:rPr lang="en-US" altLang="ko-KR" dirty="0"/>
              <a:t>Fe</a:t>
            </a:r>
            <a:r>
              <a:rPr lang="en-US" baseline="30000" dirty="0"/>
              <a:t>2+</a:t>
            </a:r>
            <a:endParaRPr lang="en-US" altLang="ko-KR" dirty="0"/>
          </a:p>
          <a:p>
            <a:pPr lvl="3" latinLnBrk="0"/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 </a:t>
            </a:r>
            <a:r>
              <a:rPr lang="en-US" altLang="ko-KR" dirty="0"/>
              <a:t>+ </a:t>
            </a:r>
            <a:r>
              <a:rPr lang="en-US" altLang="ko-KR" dirty="0" smtClean="0"/>
              <a:t>3H</a:t>
            </a:r>
            <a:r>
              <a:rPr lang="en-US" baseline="30000" dirty="0"/>
              <a:t>+</a:t>
            </a:r>
            <a:r>
              <a:rPr lang="en-US" altLang="ko-KR" dirty="0"/>
              <a:t> + e</a:t>
            </a:r>
            <a:r>
              <a:rPr lang="en-US" altLang="ko-KR" baseline="30000" dirty="0"/>
              <a:t>-  </a:t>
            </a:r>
            <a:r>
              <a:rPr lang="en-US" altLang="ko-KR" dirty="0"/>
              <a:t>= Fe</a:t>
            </a:r>
            <a:r>
              <a:rPr lang="en-US" baseline="30000" dirty="0"/>
              <a:t>2+</a:t>
            </a:r>
            <a:r>
              <a:rPr lang="en-US" altLang="ko-KR" dirty="0"/>
              <a:t> + </a:t>
            </a:r>
            <a:r>
              <a:rPr lang="en-US" altLang="ko-KR" dirty="0" smtClean="0"/>
              <a:t>3H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-</a:t>
            </a:r>
            <a:r>
              <a:rPr lang="en-US" dirty="0" smtClean="0"/>
              <a:t>18.85-3*56.687+156.6=-32.311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= </a:t>
            </a:r>
            <a:r>
              <a:rPr lang="en-US" dirty="0" smtClean="0">
                <a:sym typeface="Wingdings" panose="05000000000000000000" pitchFamily="2" charset="2"/>
              </a:rPr>
              <a:t>32.311/23.06=1.401 </a:t>
            </a:r>
            <a:r>
              <a:rPr lang="en-US" dirty="0">
                <a:sym typeface="Wingdings" panose="05000000000000000000" pitchFamily="2" charset="2"/>
              </a:rPr>
              <a:t>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E=1.401-0.177pH</a:t>
            </a:r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0131201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</TotalTime>
  <Words>633</Words>
  <Application>Microsoft Office PowerPoint</Application>
  <PresentationFormat>화면 슬라이드 쇼(4:3)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New_Education03</vt:lpstr>
      <vt:lpstr>Applied Geochemistry &amp; Lab Ch.7 Redox Reactions</vt:lpstr>
      <vt:lpstr>1. Definitions</vt:lpstr>
      <vt:lpstr>2. Theories</vt:lpstr>
      <vt:lpstr>3. pH-EH Diagram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jyy</cp:lastModifiedBy>
  <cp:revision>96</cp:revision>
  <cp:lastPrinted>2013-12-10T02:08:28Z</cp:lastPrinted>
  <dcterms:created xsi:type="dcterms:W3CDTF">2011-08-29T07:49:50Z</dcterms:created>
  <dcterms:modified xsi:type="dcterms:W3CDTF">2014-06-02T12:36:44Z</dcterms:modified>
</cp:coreProperties>
</file>