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6" r:id="rId4"/>
    <p:sldId id="267" r:id="rId5"/>
    <p:sldId id="268" r:id="rId6"/>
    <p:sldId id="272" r:id="rId7"/>
    <p:sldId id="269" r:id="rId8"/>
    <p:sldId id="271" r:id="rId9"/>
    <p:sldId id="274" r:id="rId10"/>
    <p:sldId id="270" r:id="rId11"/>
    <p:sldId id="273" r:id="rId12"/>
    <p:sldId id="264" r:id="rId13"/>
    <p:sldId id="265" r:id="rId14"/>
    <p:sldId id="275" r:id="rId15"/>
    <p:sldId id="276" r:id="rId16"/>
    <p:sldId id="277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EAED"/>
    <a:srgbClr val="CAEFF6"/>
    <a:srgbClr val="D0E1E6"/>
    <a:srgbClr val="7FD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2016-09-12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2016-09-12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2016-09-12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2016-09-12</a:t>
            </a:fld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2016-09-12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2016-09-12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2016-09-12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자유형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자유형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3919582-F3C0-4667-B17A-E0329B089A3B}" type="datetimeFigureOut">
              <a:rPr lang="ko-KR" altLang="en-US" smtClean="0"/>
              <a:pPr/>
              <a:t>2016-09-12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1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1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1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1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1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1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1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Ch.2.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412776"/>
            <a:ext cx="7467600" cy="4525963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토양</a:t>
            </a:r>
            <a:r>
              <a:rPr lang="en-US" altLang="ko-KR" dirty="0" smtClean="0"/>
              <a:t>(Soil):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여러 권역이 공존 상호 작용하는 곳</a:t>
            </a:r>
            <a:r>
              <a:rPr lang="en-US" altLang="ko-KR" dirty="0" smtClean="0"/>
              <a:t> (</a:t>
            </a:r>
            <a:r>
              <a:rPr lang="ko-KR" altLang="en-US" dirty="0" smtClean="0"/>
              <a:t>다른 권역 간 계면의 존재</a:t>
            </a:r>
            <a:r>
              <a:rPr lang="en-US" altLang="ko-KR" dirty="0" smtClean="0"/>
              <a:t>)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환경 과학을 포함한 많은 학문 분야의 연구 대상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학문 분야에 따른 다양한 정의</a:t>
            </a:r>
            <a:endParaRPr lang="en-US" altLang="ko-KR" dirty="0" smtClean="0"/>
          </a:p>
          <a:p>
            <a:pPr lvl="1"/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smtClean="0">
                <a:sym typeface="Wingdings" pitchFamily="2" charset="2"/>
              </a:rPr>
              <a:t>이 과목의 정의</a:t>
            </a:r>
            <a:r>
              <a:rPr lang="en-US" altLang="ko-KR" dirty="0" smtClean="0">
                <a:sym typeface="Wingdings" pitchFamily="2" charset="2"/>
              </a:rPr>
              <a:t>, “</a:t>
            </a:r>
            <a:r>
              <a:rPr lang="ko-KR" altLang="en-US" i="1" dirty="0" smtClean="0">
                <a:solidFill>
                  <a:srgbClr val="7FD7E9"/>
                </a:solidFill>
                <a:sym typeface="Wingdings" pitchFamily="2" charset="2"/>
              </a:rPr>
              <a:t>지구 표면의 </a:t>
            </a:r>
            <a:r>
              <a:rPr lang="ko-KR" altLang="en-US" i="1" dirty="0" err="1" smtClean="0">
                <a:solidFill>
                  <a:srgbClr val="7FD7E9"/>
                </a:solidFill>
                <a:sym typeface="Wingdings" pitchFamily="2" charset="2"/>
              </a:rPr>
              <a:t>미고결</a:t>
            </a:r>
            <a:r>
              <a:rPr lang="ko-KR" altLang="en-US" i="1" dirty="0" smtClean="0">
                <a:solidFill>
                  <a:srgbClr val="7FD7E9"/>
                </a:solidFill>
                <a:sym typeface="Wingdings" pitchFamily="2" charset="2"/>
              </a:rPr>
              <a:t> 물질</a:t>
            </a:r>
            <a:r>
              <a:rPr lang="en-US" altLang="ko-KR" dirty="0" smtClean="0">
                <a:sym typeface="Wingdings" pitchFamily="2" charset="2"/>
              </a:rPr>
              <a:t>”</a:t>
            </a:r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soest.hawaii.edu/krubin/GG425/soil-class-table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5466897" cy="6572969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5724128" y="6093296"/>
            <a:ext cx="309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 smtClean="0"/>
              <a:t>From http://www.soest.hawaii.edu/krubin/gg425-sched.html</a:t>
            </a:r>
            <a:endParaRPr lang="ko-KR" alt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5796136" y="980728"/>
            <a:ext cx="215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10 Soil Orders</a:t>
            </a:r>
            <a:endParaRPr lang="ko-KR" alt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eusoils.jrc.ec.europa.eu/library/maps/Circumpolar/u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320709" cy="5184576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755576" y="5805264"/>
            <a:ext cx="49685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 smtClean="0"/>
              <a:t>From http://eusoils.jrc.ec.europa.eu/library/maps/Circumpolar/classification.html</a:t>
            </a:r>
            <a:endParaRPr lang="ko-KR" alt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539552" y="692696"/>
            <a:ext cx="7467600" cy="4525963"/>
          </a:xfrm>
        </p:spPr>
        <p:txBody>
          <a:bodyPr/>
          <a:lstStyle/>
          <a:p>
            <a:r>
              <a:rPr lang="ko-KR" altLang="en-US" dirty="0" smtClean="0"/>
              <a:t>토양의 특성을 결정하는 요인들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기후 </a:t>
            </a:r>
            <a:r>
              <a:rPr lang="en-US" altLang="ko-KR" dirty="0" smtClean="0"/>
              <a:t>Climate</a:t>
            </a:r>
            <a:r>
              <a:rPr lang="en-US" altLang="ko-KR" dirty="0" smtClean="0"/>
              <a:t>,</a:t>
            </a:r>
          </a:p>
          <a:p>
            <a:pPr lvl="1"/>
            <a:r>
              <a:rPr lang="ko-KR" altLang="en-US" dirty="0" smtClean="0"/>
              <a:t>지형 </a:t>
            </a:r>
            <a:r>
              <a:rPr lang="en-US" altLang="ko-KR" dirty="0" smtClean="0"/>
              <a:t>Topography</a:t>
            </a:r>
            <a:r>
              <a:rPr lang="en-US" altLang="ko-KR" dirty="0" smtClean="0"/>
              <a:t>,</a:t>
            </a:r>
          </a:p>
          <a:p>
            <a:pPr lvl="1"/>
            <a:r>
              <a:rPr lang="ko-KR" altLang="en-US" dirty="0" smtClean="0"/>
              <a:t>모암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식생 및 생물의 활동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oest.hawaii.edu/krubin/GG425/soil-class-climate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96752"/>
            <a:ext cx="5848350" cy="4752976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2123728" y="602128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000" dirty="0" smtClean="0"/>
              <a:t>From http://www.soest.hawaii.edu/krubin/gg425-sched.html</a:t>
            </a:r>
            <a:endParaRPr lang="ko-KR" alt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1691680" y="620688"/>
            <a:ext cx="1808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/>
              <a:t>기후와 토양</a:t>
            </a:r>
            <a:endParaRPr lang="ko-KR" alt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259632" y="4581128"/>
            <a:ext cx="4248472" cy="1872208"/>
          </a:xfrm>
          <a:prstGeom prst="rect">
            <a:avLst/>
          </a:prstGeom>
          <a:solidFill>
            <a:srgbClr val="DFEAED"/>
          </a:solidFill>
          <a:ln>
            <a:solidFill>
              <a:srgbClr val="CAE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6626" name="Picture 2" descr="http://www.siera104.com/images/soil/notes1/topograph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7028929" cy="28803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548680"/>
            <a:ext cx="1808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/>
              <a:t>지형과 토양</a:t>
            </a:r>
            <a:endParaRPr lang="ko-KR" altLang="en-US" sz="2400" dirty="0"/>
          </a:p>
        </p:txBody>
      </p:sp>
      <p:sp>
        <p:nvSpPr>
          <p:cNvPr id="4" name="직사각형 3"/>
          <p:cNvSpPr/>
          <p:nvPr/>
        </p:nvSpPr>
        <p:spPr>
          <a:xfrm>
            <a:off x="1187624" y="3933056"/>
            <a:ext cx="28472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/>
              <a:t>From http://www.siera104.com/Soils/index.html</a:t>
            </a:r>
            <a:endParaRPr lang="ko-KR" altLang="en-US" sz="1000" dirty="0"/>
          </a:p>
        </p:txBody>
      </p:sp>
      <p:pic>
        <p:nvPicPr>
          <p:cNvPr id="26630" name="Picture 6" descr="http://www.soil-net.com/legacy/advanced/images/soil_topograph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725144"/>
            <a:ext cx="3810000" cy="1800225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1259632" y="645333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000" dirty="0" smtClean="0"/>
              <a:t>From http://www.soil-net.com/legacy/advanced/soil_formation4.htm</a:t>
            </a:r>
            <a:endParaRPr lang="ko-KR" alt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http://www.dpi.vic.gov.au/__data/assets/image/0008/58229/chapter3_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258050" cy="49244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260648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모암에 따른 토양 변</a:t>
            </a:r>
            <a:r>
              <a:rPr lang="ko-KR" altLang="en-US" sz="2400" dirty="0" smtClean="0"/>
              <a:t>화</a:t>
            </a:r>
            <a:endParaRPr lang="ko-KR" altLang="en-US" sz="2400" dirty="0"/>
          </a:p>
        </p:txBody>
      </p:sp>
      <p:sp>
        <p:nvSpPr>
          <p:cNvPr id="6" name="직사각형 5"/>
          <p:cNvSpPr/>
          <p:nvPr/>
        </p:nvSpPr>
        <p:spPr>
          <a:xfrm>
            <a:off x="683568" y="5805264"/>
            <a:ext cx="72728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 smtClean="0"/>
              <a:t>From http://www.dpi.vic.gov.au/agriculture/dairy/pastures-management/fertilising-dairy-pastures/chapter-3</a:t>
            </a:r>
            <a:endParaRPr lang="ko-KR" alt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scielo.cl/fbpe/img/rchnat/v76n3/figpag-3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16832"/>
            <a:ext cx="5591175" cy="4210050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1187624" y="6237312"/>
            <a:ext cx="74888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 smtClean="0"/>
              <a:t>From http://www.scielo.cl/scielo.php?script=sci_arttext&amp;pid=S0716-078X2003000300003&amp;lng=en&amp;nrm=iso&amp;ignore=.html</a:t>
            </a:r>
            <a:endParaRPr lang="ko-KR" alt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764704"/>
            <a:ext cx="458170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/>
              <a:t>식생에 따른 토양의 성질</a:t>
            </a:r>
            <a:endParaRPr lang="en-US" altLang="ko-KR" sz="2400" dirty="0" smtClean="0"/>
          </a:p>
          <a:p>
            <a:r>
              <a:rPr lang="en-US" altLang="ko-KR" sz="1400" dirty="0" smtClean="0"/>
              <a:t>(</a:t>
            </a:r>
            <a:r>
              <a:rPr lang="en-US" altLang="ko-KR" sz="1400" b="1" dirty="0" smtClean="0"/>
              <a:t>KELLY L.M. DECKER</a:t>
            </a:r>
            <a:r>
              <a:rPr lang="en-US" altLang="ko-KR" sz="1400" dirty="0" smtClean="0"/>
              <a:t> </a:t>
            </a:r>
            <a:r>
              <a:rPr lang="en-US" altLang="ko-KR" sz="1400" b="1" dirty="0" smtClean="0"/>
              <a:t>&amp; R.E.J. BOERNER</a:t>
            </a:r>
          </a:p>
          <a:p>
            <a:r>
              <a:rPr lang="en-US" altLang="ko-KR" sz="1400" dirty="0" err="1" smtClean="0"/>
              <a:t>Revista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Chilena</a:t>
            </a:r>
            <a:r>
              <a:rPr lang="en-US" altLang="ko-KR" sz="1400" dirty="0" smtClean="0"/>
              <a:t> de </a:t>
            </a:r>
            <a:r>
              <a:rPr lang="en-US" altLang="ko-KR" sz="1400" dirty="0" err="1" smtClean="0"/>
              <a:t>Historia</a:t>
            </a:r>
            <a:r>
              <a:rPr lang="en-US" altLang="ko-KR" sz="1400" dirty="0" smtClean="0"/>
              <a:t> Natural 76: 371-381, 2003 )</a:t>
            </a:r>
            <a:endParaRPr lang="ko-KR" alt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539552" y="188640"/>
            <a:ext cx="7467600" cy="4525963"/>
          </a:xfrm>
        </p:spPr>
        <p:txBody>
          <a:bodyPr/>
          <a:lstStyle/>
          <a:p>
            <a:r>
              <a:rPr lang="ko-KR" altLang="en-US" dirty="0" smtClean="0"/>
              <a:t>토양 단면 </a:t>
            </a:r>
            <a:r>
              <a:rPr lang="en-US" altLang="ko-KR" dirty="0" smtClean="0"/>
              <a:t>Soil </a:t>
            </a:r>
            <a:r>
              <a:rPr lang="en-US" altLang="ko-KR" dirty="0" smtClean="0"/>
              <a:t>profile: </a:t>
            </a:r>
            <a:r>
              <a:rPr lang="ko-KR" altLang="en-US" dirty="0" smtClean="0"/>
              <a:t>지표에 평행하게 수직적으로 발달한 토양의 특징</a:t>
            </a:r>
            <a:endParaRPr lang="ko-KR" altLang="en-US" dirty="0"/>
          </a:p>
        </p:txBody>
      </p:sp>
      <p:pic>
        <p:nvPicPr>
          <p:cNvPr id="29698" name="Picture 2" descr="http://www.fao.org/Wairdocs/ILRI/x5546E/x5546e0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196752"/>
            <a:ext cx="5019675" cy="5534025"/>
          </a:xfrm>
          <a:prstGeom prst="rect">
            <a:avLst/>
          </a:prstGeom>
          <a:noFill/>
        </p:spPr>
      </p:pic>
      <p:sp>
        <p:nvSpPr>
          <p:cNvPr id="4" name="직사각형 3"/>
          <p:cNvSpPr/>
          <p:nvPr/>
        </p:nvSpPr>
        <p:spPr>
          <a:xfrm>
            <a:off x="0" y="616530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000" dirty="0" smtClean="0"/>
              <a:t>From http://www.fao.org/Wairdocs/ILRI/x5546E/x5546e04.htm</a:t>
            </a:r>
            <a:endParaRPr lang="ko-KR" alt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quakeinfo.ucsd.edu/~gabi/erth15-06/supps/soil-profil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20688"/>
            <a:ext cx="5501201" cy="4608512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2051720" y="544522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000" dirty="0" smtClean="0"/>
              <a:t>From http://quakeinfo.ucsd.edu/~gabi/erth15-06/Lecture24.html</a:t>
            </a:r>
            <a:endParaRPr lang="ko-KR" alt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oil profile © Shirley Burchi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41597"/>
            <a:ext cx="3371850" cy="2590800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683568" y="353565"/>
            <a:ext cx="32221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 smtClean="0"/>
              <a:t>From http://www.saburchill.com/lab/field/field02.html</a:t>
            </a:r>
            <a:endParaRPr lang="ko-KR" altLang="en-US" sz="1000" dirty="0"/>
          </a:p>
        </p:txBody>
      </p:sp>
      <p:pic>
        <p:nvPicPr>
          <p:cNvPr id="31748" name="Picture 4" descr="http://3.bp.blogspot.com/_sXKEx7iow10/TTL99mPh4qI/AAAAAAAAAAM/OYKjVNuo8g4/s1600/soil_profile_1%255B2%25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569589"/>
            <a:ext cx="2857500" cy="3219451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4932040" y="281557"/>
            <a:ext cx="32941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 smtClean="0"/>
              <a:t>From http://ecoclublive.blogspot.com/2011/01/soil.html</a:t>
            </a:r>
            <a:endParaRPr lang="ko-KR" altLang="en-US" sz="1000" dirty="0"/>
          </a:p>
        </p:txBody>
      </p:sp>
      <p:pic>
        <p:nvPicPr>
          <p:cNvPr id="31750" name="Picture 6" descr="http://ncealevel2sci.wikispaces.com/file/view/soilhorizon.png/78589253/soilhoriz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717032"/>
            <a:ext cx="2376264" cy="3081943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3419872" y="558924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000" dirty="0" smtClean="0"/>
              <a:t>From http://ncealevel2sci.wikispaces.com/Fertilizers</a:t>
            </a:r>
            <a:endParaRPr lang="ko-KR" alt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052736"/>
            <a:ext cx="7467600" cy="4525963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토양의 중요성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대부분의 농업 생산</a:t>
            </a:r>
            <a:r>
              <a:rPr lang="en-US" altLang="ko-KR" dirty="0" smtClean="0"/>
              <a:t>(</a:t>
            </a:r>
            <a:r>
              <a:rPr lang="ko-KR" altLang="en-US" dirty="0" smtClean="0"/>
              <a:t>식량</a:t>
            </a:r>
            <a:r>
              <a:rPr lang="en-US" altLang="ko-KR" dirty="0" smtClean="0"/>
              <a:t>!!)</a:t>
            </a:r>
            <a:r>
              <a:rPr lang="ko-KR" altLang="en-US" dirty="0" smtClean="0"/>
              <a:t>이 이루어 지는 곳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많은 생명체의 서식처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지구상의 여러 생태계균형에 있어 매우 중요한 위치를 차지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환경적 충격에 대한 큰 완충 역할</a:t>
            </a:r>
            <a:r>
              <a:rPr lang="en-US" altLang="ko-KR" dirty="0" smtClean="0"/>
              <a:t> (</a:t>
            </a:r>
            <a:r>
              <a:rPr lang="ko-KR" altLang="en-US" dirty="0" smtClean="0"/>
              <a:t>자연 정화</a:t>
            </a:r>
            <a:r>
              <a:rPr lang="en-US" altLang="ko-KR" dirty="0"/>
              <a:t> </a:t>
            </a:r>
            <a:r>
              <a:rPr lang="ko-KR" altLang="en-US" dirty="0" smtClean="0"/>
              <a:t>또는 저감 </a:t>
            </a:r>
            <a:r>
              <a:rPr lang="en-US" altLang="ko-KR" dirty="0" smtClean="0"/>
              <a:t>natural </a:t>
            </a:r>
            <a:r>
              <a:rPr lang="en-US" altLang="ko-KR" dirty="0" smtClean="0"/>
              <a:t>attenuation)</a:t>
            </a:r>
          </a:p>
          <a:p>
            <a:pPr lvl="1"/>
            <a:r>
              <a:rPr lang="ko-KR" altLang="en-US" dirty="0" smtClean="0"/>
              <a:t>토양을 기반으로 하는 많은 활동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기타</a:t>
            </a:r>
            <a:endParaRPr lang="ko-KR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995936" y="609329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000" dirty="0" smtClean="0"/>
              <a:t>From http://www.soilfoodweb.com/sfi_approach1.html</a:t>
            </a:r>
            <a:endParaRPr lang="ko-KR" altLang="en-US" sz="1000" dirty="0"/>
          </a:p>
        </p:txBody>
      </p:sp>
      <p:pic>
        <p:nvPicPr>
          <p:cNvPr id="1028" name="Picture 4" descr="http://www.soilfoodweb.com/00_sfw_dgr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8058925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threer.co.uk/images/3R_se_attenu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20688"/>
            <a:ext cx="6552728" cy="5697394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4139952" y="645333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000" dirty="0" smtClean="0"/>
              <a:t>From http://www.threer.co.uk/services_remediation_natatten.php</a:t>
            </a:r>
            <a:endParaRPr lang="ko-KR" alt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991269"/>
            <a:ext cx="7467600" cy="4525963"/>
          </a:xfrm>
        </p:spPr>
        <p:txBody>
          <a:bodyPr/>
          <a:lstStyle/>
          <a:p>
            <a:r>
              <a:rPr lang="ko-KR" altLang="en-US" dirty="0" smtClean="0"/>
              <a:t>토양의 분류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성인적 분류</a:t>
            </a:r>
            <a:r>
              <a:rPr lang="en-US" altLang="ko-KR" dirty="0" smtClean="0"/>
              <a:t>: </a:t>
            </a:r>
            <a:r>
              <a:rPr lang="en-US" altLang="ko-KR" dirty="0" smtClean="0"/>
              <a:t>zonal, </a:t>
            </a:r>
            <a:r>
              <a:rPr lang="en-US" altLang="ko-KR" dirty="0" err="1" smtClean="0"/>
              <a:t>intrazonal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azonal</a:t>
            </a:r>
            <a:r>
              <a:rPr lang="en-US" altLang="ko-KR" dirty="0" smtClean="0"/>
              <a:t> soils</a:t>
            </a:r>
          </a:p>
          <a:p>
            <a:pPr lvl="1"/>
            <a:r>
              <a:rPr lang="ko-KR" altLang="en-US" dirty="0" smtClean="0"/>
              <a:t>공학적 분류</a:t>
            </a:r>
            <a:r>
              <a:rPr lang="en-US" altLang="ko-KR" dirty="0" smtClean="0"/>
              <a:t>: </a:t>
            </a:r>
            <a:r>
              <a:rPr lang="ko-KR" altLang="en-US" dirty="0" smtClean="0"/>
              <a:t>토양 입자의 크기와 조성에 따라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분류학적 분류</a:t>
            </a:r>
            <a:r>
              <a:rPr lang="en-US" altLang="ko-KR" dirty="0" smtClean="0"/>
              <a:t>(taxonomy)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Order &gt; Suborder &gt; Great Group &gt; Subgroup &gt; Family &gt; Series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iagram 5. Distribution of zonal, intrazonal, and azonal soils in North Is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762500" cy="6124575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5220072" y="6093296"/>
            <a:ext cx="36724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 smtClean="0"/>
              <a:t>From http://www.teara.govt.nz/en/1966/soils-and-land-use/4</a:t>
            </a:r>
            <a:endParaRPr lang="ko-KR" alt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764704"/>
            <a:ext cx="34676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Distribution of zonal, </a:t>
            </a:r>
            <a:r>
              <a:rPr lang="en-US" altLang="ko-KR" dirty="0" err="1" smtClean="0"/>
              <a:t>intrazonal</a:t>
            </a:r>
            <a:r>
              <a:rPr lang="en-US" altLang="ko-KR" dirty="0" smtClean="0"/>
              <a:t>, </a:t>
            </a:r>
          </a:p>
          <a:p>
            <a:r>
              <a:rPr lang="en-US" altLang="ko-KR" dirty="0" smtClean="0"/>
              <a:t>and </a:t>
            </a:r>
            <a:r>
              <a:rPr lang="en-US" altLang="ko-KR" dirty="0" err="1" smtClean="0"/>
              <a:t>azonal</a:t>
            </a:r>
            <a:r>
              <a:rPr lang="en-US" altLang="ko-KR" dirty="0" smtClean="0"/>
              <a:t> soils in North Island,</a:t>
            </a:r>
          </a:p>
          <a:p>
            <a:r>
              <a:rPr lang="en-US" altLang="ko-KR" dirty="0" smtClean="0"/>
              <a:t>New Zealand</a:t>
            </a:r>
            <a:endParaRPr lang="ko-KR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259632" y="1124744"/>
            <a:ext cx="6984776" cy="5112568"/>
          </a:xfrm>
          <a:prstGeom prst="rect">
            <a:avLst/>
          </a:prstGeom>
          <a:solidFill>
            <a:srgbClr val="D0E1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458" name="Picture 2" descr="The soil textural trian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556792"/>
            <a:ext cx="5019986" cy="44644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31640" y="476672"/>
            <a:ext cx="4217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/>
              <a:t>입자의 조성에 따른 토양 분류</a:t>
            </a:r>
            <a:endParaRPr lang="ko-KR" altLang="en-US" sz="2400" dirty="0"/>
          </a:p>
        </p:txBody>
      </p:sp>
      <p:sp>
        <p:nvSpPr>
          <p:cNvPr id="8" name="직사각형 7"/>
          <p:cNvSpPr/>
          <p:nvPr/>
        </p:nvSpPr>
        <p:spPr>
          <a:xfrm>
            <a:off x="2411760" y="635113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000" dirty="0" smtClean="0"/>
              <a:t>From http://www.oneplan.org/Water/soil-triangle.asp</a:t>
            </a:r>
            <a:endParaRPr lang="ko-KR" alt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geology.sdsu.edu/classes/geol552/grainsize/uscschar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88640"/>
            <a:ext cx="4773611" cy="65184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504" y="620688"/>
            <a:ext cx="2593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/>
              <a:t>토양 분류 시스템</a:t>
            </a:r>
            <a:r>
              <a:rPr lang="en-US" altLang="ko-KR" sz="2400" dirty="0" smtClean="0"/>
              <a:t> </a:t>
            </a:r>
          </a:p>
          <a:p>
            <a:r>
              <a:rPr lang="en-US" altLang="ko-KR" sz="2400" dirty="0" smtClean="0"/>
              <a:t>(</a:t>
            </a:r>
            <a:r>
              <a:rPr lang="en-US" altLang="ko-KR" sz="2400" dirty="0" smtClean="0"/>
              <a:t>USCS)</a:t>
            </a:r>
            <a:endParaRPr lang="ko-KR" altLang="en-US" sz="2400" dirty="0"/>
          </a:p>
        </p:txBody>
      </p:sp>
      <p:sp>
        <p:nvSpPr>
          <p:cNvPr id="4" name="직사각형 3"/>
          <p:cNvSpPr/>
          <p:nvPr/>
        </p:nvSpPr>
        <p:spPr>
          <a:xfrm>
            <a:off x="107504" y="5949280"/>
            <a:ext cx="3960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 smtClean="0"/>
              <a:t>From http://www.geology.sdsu.edu/classes/geol552/seddescription.htm</a:t>
            </a:r>
            <a:endParaRPr lang="ko-KR" alt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soils.wisc.edu/courses/SS325/order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12776"/>
            <a:ext cx="5382432" cy="3816424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2123728" y="551723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000" dirty="0" smtClean="0"/>
              <a:t>From http://www.soils.wisc.edu/courses/SS325/soiltaxonomy.htm</a:t>
            </a:r>
            <a:endParaRPr lang="ko-KR" alt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테크닉">
  <a:themeElements>
    <a:clrScheme name="테크닉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테크닉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테크닉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1297</TotalTime>
  <Words>286</Words>
  <Application>Microsoft Office PowerPoint</Application>
  <PresentationFormat>화면 슬라이드 쇼(4:3)</PresentationFormat>
  <Paragraphs>54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6" baseType="lpstr">
      <vt:lpstr>HY견고딕</vt:lpstr>
      <vt:lpstr>HY중고딕</vt:lpstr>
      <vt:lpstr>Arial</vt:lpstr>
      <vt:lpstr>Franklin Gothic Book</vt:lpstr>
      <vt:lpstr>Wingdings</vt:lpstr>
      <vt:lpstr>Wingdings 2</vt:lpstr>
      <vt:lpstr>테크닉</vt:lpstr>
      <vt:lpstr>Ch.2.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Ch.1. Introduction</dc:title>
  <dc:creator>my</dc:creator>
  <cp:lastModifiedBy>jyu</cp:lastModifiedBy>
  <cp:revision>116</cp:revision>
  <dcterms:created xsi:type="dcterms:W3CDTF">2012-02-18T07:01:10Z</dcterms:created>
  <dcterms:modified xsi:type="dcterms:W3CDTF">2016-09-11T23:30:54Z</dcterms:modified>
</cp:coreProperties>
</file>