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27"/>
  </p:notesMasterIdLst>
  <p:handoutMasterIdLst>
    <p:handoutMasterId r:id="rId28"/>
  </p:handoutMasterIdLst>
  <p:sldIdLst>
    <p:sldId id="260" r:id="rId2"/>
    <p:sldId id="261" r:id="rId3"/>
    <p:sldId id="263" r:id="rId4"/>
    <p:sldId id="264" r:id="rId5"/>
    <p:sldId id="266" r:id="rId6"/>
    <p:sldId id="267" r:id="rId7"/>
    <p:sldId id="265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9" r:id="rId19"/>
    <p:sldId id="280" r:id="rId20"/>
    <p:sldId id="278" r:id="rId21"/>
    <p:sldId id="281" r:id="rId22"/>
    <p:sldId id="285" r:id="rId23"/>
    <p:sldId id="283" r:id="rId24"/>
    <p:sldId id="284" r:id="rId25"/>
    <p:sldId id="282" r:id="rId26"/>
  </p:sldIdLst>
  <p:sldSz cx="9144000" cy="6858000" type="screen4x3"/>
  <p:notesSz cx="9926638" cy="679767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141">
          <p15:clr>
            <a:srgbClr val="A4A3A4"/>
          </p15:clr>
        </p15:guide>
        <p15:guide id="2" pos="312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보통 스타일 4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D7AC3CCA-C797-4891-BE02-D94E43425B78}" styleName="보통 스타일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4" d="100"/>
          <a:sy n="124" d="100"/>
        </p:scale>
        <p:origin x="-2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-2124" y="-102"/>
      </p:cViewPr>
      <p:guideLst>
        <p:guide orient="horz" pos="2141"/>
        <p:guide pos="312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../embeddings/oleObject1.bin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6.1913336304660033E-2"/>
          <c:y val="3.2823421343860265E-2"/>
          <c:w val="0.93808666369534"/>
          <c:h val="0.87808087669416501"/>
        </c:manualLayout>
      </c:layout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Sheet1!$A$3:$A$12</c:f>
              <c:strCache>
                <c:ptCount val="10"/>
                <c:pt idx="0">
                  <c:v>광업</c:v>
                </c:pt>
                <c:pt idx="1">
                  <c:v>제조업</c:v>
                </c:pt>
                <c:pt idx="2">
                  <c:v>전기가스</c:v>
                </c:pt>
                <c:pt idx="3">
                  <c:v>건설업</c:v>
                </c:pt>
                <c:pt idx="4">
                  <c:v>운수업</c:v>
                </c:pt>
                <c:pt idx="5">
                  <c:v>임업</c:v>
                </c:pt>
                <c:pt idx="6">
                  <c:v>어업</c:v>
                </c:pt>
                <c:pt idx="7">
                  <c:v>농업</c:v>
                </c:pt>
                <c:pt idx="8">
                  <c:v>금융보험업</c:v>
                </c:pt>
                <c:pt idx="9">
                  <c:v>기타</c:v>
                </c:pt>
              </c:strCache>
            </c:strRef>
          </c:cat>
          <c:val>
            <c:numRef>
              <c:f>Sheet1!$B$3:$B$12</c:f>
              <c:numCache>
                <c:formatCode>General</c:formatCode>
                <c:ptCount val="10"/>
                <c:pt idx="0">
                  <c:v>9.1199999999999992</c:v>
                </c:pt>
                <c:pt idx="1">
                  <c:v>0.97</c:v>
                </c:pt>
                <c:pt idx="2">
                  <c:v>0.16</c:v>
                </c:pt>
                <c:pt idx="3">
                  <c:v>0.74</c:v>
                </c:pt>
                <c:pt idx="4">
                  <c:v>0.59</c:v>
                </c:pt>
                <c:pt idx="5">
                  <c:v>2.11</c:v>
                </c:pt>
                <c:pt idx="6">
                  <c:v>2.2799999999999998</c:v>
                </c:pt>
                <c:pt idx="7">
                  <c:v>1.44</c:v>
                </c:pt>
                <c:pt idx="8">
                  <c:v>7.0000000000000007E-2</c:v>
                </c:pt>
                <c:pt idx="9">
                  <c:v>0.47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50287104"/>
        <c:axId val="150288640"/>
      </c:barChart>
      <c:catAx>
        <c:axId val="150287104"/>
        <c:scaling>
          <c:orientation val="minMax"/>
        </c:scaling>
        <c:delete val="0"/>
        <c:axPos val="b"/>
        <c:majorTickMark val="out"/>
        <c:minorTickMark val="none"/>
        <c:tickLblPos val="nextTo"/>
        <c:crossAx val="150288640"/>
        <c:crosses val="autoZero"/>
        <c:auto val="1"/>
        <c:lblAlgn val="ctr"/>
        <c:lblOffset val="100"/>
        <c:noMultiLvlLbl val="0"/>
      </c:catAx>
      <c:valAx>
        <c:axId val="1502886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50287104"/>
        <c:crosses val="autoZero"/>
        <c:crossBetween val="between"/>
      </c:valAx>
    </c:plotArea>
    <c:plotVisOnly val="1"/>
    <c:dispBlanksAs val="gap"/>
    <c:showDLblsOverMax val="0"/>
  </c:chart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A956D9-B2D1-40FA-8FF0-345515842C14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963A9-9E96-4F28-9BE9-4F8D8D74DA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234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2798" y="0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C4B8C2-D591-48B1-AB04-E633F72FA0EE}" type="datetimeFigureOut">
              <a:rPr lang="en-US" smtClean="0"/>
              <a:t>11/8/2015</a:t>
            </a:fld>
            <a:endParaRPr 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398838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664" y="3228895"/>
            <a:ext cx="794131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2798" y="6456612"/>
            <a:ext cx="4301543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F6B018C-7A2E-4926-9E2E-D683A17E81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0186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14348" y="2143116"/>
            <a:ext cx="7643866" cy="1500198"/>
          </a:xfrm>
        </p:spPr>
        <p:txBody>
          <a:bodyPr anchor="ctr"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785786" y="3786190"/>
            <a:ext cx="7500990" cy="857256"/>
          </a:xfrm>
        </p:spPr>
        <p:txBody>
          <a:bodyPr anchor="t"/>
          <a:lstStyle>
            <a:lvl1pPr marL="0" indent="0" algn="ctr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0" lang="ko-KR" altLang="en-US" smtClean="0"/>
              <a:t>마스터 부제목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E985-B6B3-4299-90B9-9D5BBD336186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anchor="b"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1500175"/>
            <a:ext cx="8229600" cy="4625989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2ED21-60E2-486E-98D9-DE8F18C71747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8" name="직선 연결선 7"/>
          <p:cNvCxnSpPr/>
          <p:nvPr/>
        </p:nvCxnSpPr>
        <p:spPr>
          <a:xfrm>
            <a:off x="455646" y="1428736"/>
            <a:ext cx="8215370" cy="1588"/>
          </a:xfrm>
          <a:prstGeom prst="line">
            <a:avLst/>
          </a:prstGeom>
          <a:noFill/>
          <a:ln w="28575" cap="sq" cmpd="sng" algn="ctr">
            <a:solidFill>
              <a:srgbClr val="E49458"/>
            </a:solidFill>
            <a:prstDash val="solid"/>
          </a:ln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rgbClr val="E49458">
                <a:tint val="100000"/>
                <a:shade val="100000"/>
                <a:hueMod val="100000"/>
                <a:satMod val="100000"/>
              </a:srgbClr>
            </a:contourClr>
          </a:sp3d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>
          <a:xfrm>
            <a:off x="7643834" y="-15949"/>
            <a:ext cx="1500166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643834" y="285728"/>
            <a:ext cx="1214446" cy="6286546"/>
          </a:xfrm>
          <a:noFill/>
        </p:spPr>
        <p:txBody>
          <a:bodyPr vert="eaVert" anchor="b"/>
          <a:lstStyle>
            <a:lvl1pPr algn="ctr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571481"/>
            <a:ext cx="7115196" cy="5715044"/>
          </a:xfrm>
        </p:spPr>
        <p:txBody>
          <a:bodyPr vert="eaVer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D9B9-DE2D-451C-A0A0-A94FE39ABA33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직사각형 10"/>
          <p:cNvSpPr/>
          <p:nvPr/>
        </p:nvSpPr>
        <p:spPr>
          <a:xfrm>
            <a:off x="0" y="1"/>
            <a:ext cx="285720" cy="685800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SzPct val="70000"/>
              <a:buFont typeface="Wingdings"/>
              <a:buChar char=""/>
              <a:defRPr/>
            </a:lvl1pPr>
            <a:lvl2pPr>
              <a:buSzPct val="120000"/>
              <a:defRPr/>
            </a:lvl2pPr>
            <a:lvl3pPr>
              <a:buSzPct val="120000"/>
              <a:defRPr/>
            </a:lvl3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935A12-CFF9-45CA-8A37-9BB178A43AB5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3475" y="285728"/>
            <a:ext cx="8554805" cy="939784"/>
          </a:xfrm>
        </p:spPr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9"/>
            <a:ext cx="456478" cy="6857999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071810"/>
            <a:ext cx="7715304" cy="1504952"/>
          </a:xfrm>
        </p:spPr>
        <p:txBody>
          <a:bodyPr anchor="ctr"/>
          <a:lstStyle>
            <a:lvl1pPr algn="l">
              <a:defRPr sz="4000" b="0" cap="all">
                <a:effectLst>
                  <a:outerShdw blurRad="44450" dist="25400" dir="2700000" algn="tl" rotWithShape="0">
                    <a:schemeClr val="bg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00034" y="4500570"/>
            <a:ext cx="7715304" cy="1643064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2"/>
                </a:solidFill>
              </a:defRPr>
            </a:lvl2pPr>
            <a:lvl3pPr marL="914400" indent="0">
              <a:buNone/>
              <a:defRPr sz="1600">
                <a:solidFill>
                  <a:schemeClr val="tx2"/>
                </a:solidFill>
              </a:defRPr>
            </a:lvl3pPr>
            <a:lvl4pPr marL="1371600" indent="0">
              <a:buNone/>
              <a:defRPr sz="1400">
                <a:solidFill>
                  <a:schemeClr val="tx2"/>
                </a:solidFill>
              </a:defRPr>
            </a:lvl4pPr>
            <a:lvl5pPr marL="1828800" indent="0">
              <a:buNone/>
              <a:defRPr sz="1400">
                <a:solidFill>
                  <a:schemeClr val="tx2"/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cxnSp>
        <p:nvCxnSpPr>
          <p:cNvPr id="16" name="직선 연결선 15"/>
          <p:cNvCxnSpPr/>
          <p:nvPr/>
        </p:nvCxnSpPr>
        <p:spPr>
          <a:xfrm>
            <a:off x="500034" y="4429132"/>
            <a:ext cx="7715304" cy="1588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날짜 개체 틀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3913FD8F-C03D-4111-812F-C0F62EB43953}" type="datetime1">
              <a:rPr lang="ko-KR" altLang="en-US" smtClean="0"/>
              <a:t>2015-11-08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0" y="285728"/>
            <a:ext cx="9144032" cy="1143010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 bwMode="invGray">
          <a:xfrm>
            <a:off x="785782" y="1643050"/>
            <a:ext cx="3786218" cy="4429156"/>
          </a:xfrm>
          <a:prstGeom prst="roundRect">
            <a:avLst>
              <a:gd name="adj" fmla="val 5345"/>
            </a:avLst>
          </a:prstGeom>
          <a:solidFill>
            <a:schemeClr val="tx2">
              <a:tint val="50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 bwMode="invGray">
          <a:xfrm>
            <a:off x="4714876" y="1643050"/>
            <a:ext cx="3785616" cy="4429156"/>
          </a:xfrm>
          <a:prstGeom prst="roundRect">
            <a:avLst>
              <a:gd name="adj" fmla="val 6980"/>
            </a:avLst>
          </a:prstGeom>
          <a:solidFill>
            <a:schemeClr val="tx2">
              <a:tint val="75000"/>
              <a:alpha val="50000"/>
            </a:schemeClr>
          </a:solidFill>
          <a:effectLst/>
          <a:scene3d>
            <a:camera prst="orthographicFront"/>
            <a:lightRig rig="threePt" dir="t"/>
          </a:scene3d>
          <a:sp3d contourW="12700">
            <a:bevelT/>
            <a:contourClr>
              <a:schemeClr val="bg2"/>
            </a:contourClr>
          </a:sp3d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AED-8145-4055-9099-95762E51FDC4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409A11-2194-4F5E-A717-64502CAD3DBC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2"/>
          </p:nvPr>
        </p:nvSpPr>
        <p:spPr bwMode="invGray">
          <a:xfrm>
            <a:off x="500038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1">
                  <a:shade val="75000"/>
                  <a:alpha val="50000"/>
                </a:schemeClr>
              </a:gs>
              <a:gs pos="100000">
                <a:schemeClr val="accent1">
                  <a:shade val="75000"/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 bwMode="ltGray">
          <a:xfrm>
            <a:off x="500038" y="5429264"/>
            <a:ext cx="4005072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2" name="내용 개체 틀 11"/>
          <p:cNvSpPr>
            <a:spLocks noGrp="1"/>
          </p:cNvSpPr>
          <p:nvPr>
            <p:ph sz="half" idx="4"/>
          </p:nvPr>
        </p:nvSpPr>
        <p:spPr bwMode="invGray">
          <a:xfrm>
            <a:off x="4716932" y="1500174"/>
            <a:ext cx="4000529" cy="3786214"/>
          </a:xfrm>
          <a:prstGeom prst="roundRect">
            <a:avLst>
              <a:gd name="adj" fmla="val 5345"/>
            </a:avLst>
          </a:prstGeom>
          <a:gradFill flip="none" rotWithShape="1">
            <a:gsLst>
              <a:gs pos="0">
                <a:schemeClr val="accent2">
                  <a:shade val="75000"/>
                  <a:alpha val="50000"/>
                </a:schemeClr>
              </a:gs>
              <a:gs pos="100000">
                <a:schemeClr val="accent2">
                  <a:tint val="20000"/>
                  <a:alpha val="50000"/>
                </a:schemeClr>
              </a:gs>
            </a:gsLst>
            <a:lin ang="13500000" scaled="1"/>
            <a:tileRect/>
          </a:gradFill>
          <a:effectLst/>
          <a:scene3d>
            <a:camera prst="orthographicFront"/>
            <a:lightRig rig="glow" dir="t">
              <a:rot lat="0" lon="0" rev="4800000"/>
            </a:lightRig>
          </a:scene3d>
          <a:sp3d extrusionH="12700" contourW="12700" prstMaterial="powder">
            <a:bevelT h="12700"/>
            <a:bevelB h="50800"/>
            <a:contourClr>
              <a:schemeClr val="bg2"/>
            </a:contourClr>
          </a:sp3d>
        </p:spPr>
        <p:txBody>
          <a:bodyPr/>
          <a:lstStyle>
            <a:lvl1pPr>
              <a:defRPr sz="2800">
                <a:solidFill>
                  <a:schemeClr val="tx1">
                    <a:tint val="95000"/>
                  </a:schemeClr>
                </a:solidFill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 bwMode="ltGray">
          <a:xfrm>
            <a:off x="4714876" y="5429264"/>
            <a:ext cx="4000528" cy="714380"/>
          </a:xfrm>
          <a:prstGeom prst="roundRect">
            <a:avLst>
              <a:gd name="adj" fmla="val 16667"/>
            </a:avLst>
          </a:prstGeom>
          <a:noFill/>
          <a:ln>
            <a:noFill/>
          </a:ln>
          <a:effectLst/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 b="0">
                <a:solidFill>
                  <a:schemeClr val="tx1"/>
                </a:solidFill>
              </a:defRPr>
            </a:lvl2pPr>
            <a:lvl3pPr marL="914400" indent="0" algn="ctr">
              <a:buNone/>
              <a:defRPr sz="1800" b="0">
                <a:solidFill>
                  <a:schemeClr val="tx1"/>
                </a:solidFill>
              </a:defRPr>
            </a:lvl3pPr>
            <a:lvl4pPr marL="1371600" indent="0" algn="ctr">
              <a:buNone/>
              <a:defRPr sz="1600" b="0">
                <a:solidFill>
                  <a:schemeClr val="tx1"/>
                </a:solidFill>
              </a:defRPr>
            </a:lvl4pPr>
            <a:lvl5pPr marL="1828800" indent="0" algn="ctr">
              <a:buNone/>
              <a:defRPr sz="1600" b="0">
                <a:solidFill>
                  <a:schemeClr val="tx1"/>
                </a:solidFill>
              </a:defRPr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859915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428596" y="6"/>
            <a:ext cx="8286808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186766" cy="1143000"/>
          </a:xfrm>
        </p:spPr>
        <p:txBody>
          <a:bodyPr/>
          <a:lstStyle>
            <a:lvl1pPr algn="l">
              <a:defRPr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FA3FC-167D-4B5B-AAD1-838CFE9CFC38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8B201-D55C-485D-9CA2-960BD913C10F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직사각형 11"/>
          <p:cNvSpPr/>
          <p:nvPr/>
        </p:nvSpPr>
        <p:spPr bwMode="invGray">
          <a:xfrm>
            <a:off x="285720" y="263808"/>
            <a:ext cx="8858280" cy="664862"/>
          </a:xfrm>
          <a:prstGeom prst="rect">
            <a:avLst/>
          </a:prstGeom>
          <a:solidFill>
            <a:schemeClr val="tx1">
              <a:tint val="95000"/>
              <a:alpha val="69804"/>
            </a:scheme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 bwMode="invGray">
          <a:xfrm>
            <a:off x="500034" y="285728"/>
            <a:ext cx="8143932" cy="642942"/>
          </a:xfrm>
          <a:noFill/>
        </p:spPr>
        <p:txBody>
          <a:bodyPr anchor="b">
            <a:noAutofit/>
          </a:bodyPr>
          <a:lstStyle>
            <a:lvl1pPr algn="l">
              <a:defRPr sz="2800" b="1">
                <a:ln w="9525" cmpd="sng">
                  <a:noFill/>
                </a:ln>
                <a:solidFill>
                  <a:schemeClr val="bg1"/>
                </a:solidFill>
                <a:effectLst>
                  <a:outerShdw blurRad="44450" dist="25400" dir="2700000" algn="tl" rotWithShape="0">
                    <a:schemeClr val="tx1">
                      <a:alpha val="51000"/>
                    </a:schemeClr>
                  </a:outerShdw>
                </a:effectLst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1006230"/>
            <a:ext cx="2214578" cy="535172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68D8CD-F832-490B-ADE6-9F269C858525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5" name="내용 개체 틀 14"/>
          <p:cNvSpPr>
            <a:spLocks noGrp="1"/>
          </p:cNvSpPr>
          <p:nvPr>
            <p:ph sz="quarter" idx="1"/>
          </p:nvPr>
        </p:nvSpPr>
        <p:spPr>
          <a:xfrm>
            <a:off x="2786064" y="1000108"/>
            <a:ext cx="5857875" cy="5357830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0" y="4"/>
            <a:ext cx="285720" cy="6857997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0" y="3571876"/>
            <a:ext cx="9144000" cy="3286126"/>
          </a:xfrm>
          <a:prstGeom prst="rect">
            <a:avLst/>
          </a:prstGeom>
          <a:solidFill>
            <a:srgbClr val="FFFFFF">
              <a:alpha val="30196"/>
            </a:srgbClr>
          </a:solidFill>
          <a:ln w="15875" cap="sq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00034" y="3571876"/>
            <a:ext cx="3286148" cy="113824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500034" y="4714884"/>
            <a:ext cx="3286148" cy="114300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200"/>
            </a:lvl4pPr>
            <a:lvl5pPr marL="1828800" indent="0">
              <a:buNone/>
              <a:defRPr sz="12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EB606D-EE60-46F0-A2E3-EA311A8B1770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124200" y="6572272"/>
            <a:ext cx="2895600" cy="29775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8" name="그림 개체 틀 7"/>
          <p:cNvSpPr>
            <a:spLocks noGrp="1"/>
          </p:cNvSpPr>
          <p:nvPr>
            <p:ph type="pic" idx="1"/>
          </p:nvPr>
        </p:nvSpPr>
        <p:spPr>
          <a:xfrm>
            <a:off x="4000496" y="1071546"/>
            <a:ext cx="4214842" cy="4714908"/>
          </a:xfrm>
          <a:solidFill>
            <a:schemeClr val="tx2"/>
          </a:solidFill>
          <a:ln w="152400" cap="rnd">
            <a:solidFill>
              <a:srgbClr val="FFFFFF"/>
            </a:solidFill>
            <a:round/>
          </a:ln>
          <a:effectLst>
            <a:outerShdw blurRad="50800" dist="50800" dir="2700000" algn="tl" rotWithShape="0">
              <a:srgbClr val="000000">
                <a:alpha val="43137"/>
              </a:srgbClr>
            </a:outerShdw>
          </a:effectLst>
          <a:scene3d>
            <a:camera prst="orthographicFront"/>
            <a:lightRig rig="twoPt" dir="t">
              <a:rot lat="0" lon="0" rev="10800000"/>
            </a:lightRig>
          </a:scene3d>
          <a:sp3d contourW="6350">
            <a:bevelT w="50800" h="16510"/>
            <a:contourClr>
              <a:srgbClr val="C0C0C0"/>
            </a:contourClr>
          </a:sp3d>
        </p:spPr>
        <p:txBody>
          <a:bodyPr/>
          <a:lstStyle>
            <a:lvl1pPr marL="0" indent="0">
              <a:buNone/>
              <a:defRPr sz="3200">
                <a:solidFill>
                  <a:schemeClr val="tx2">
                    <a:tint val="10000"/>
                  </a:schemeClr>
                </a:solidFill>
                <a:effectLst>
                  <a:outerShdw blurRad="50800" dist="50800" dir="5400000" algn="tl" rotWithShape="0">
                    <a:srgbClr val="000000">
                      <a:alpha val="58000"/>
                    </a:srgbClr>
                  </a:outerShdw>
                </a:effectLst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직사각형 27"/>
          <p:cNvSpPr/>
          <p:nvPr/>
        </p:nvSpPr>
        <p:spPr>
          <a:xfrm>
            <a:off x="0" y="6572272"/>
            <a:ext cx="9144000" cy="285728"/>
          </a:xfrm>
          <a:prstGeom prst="rect">
            <a:avLst/>
          </a:prstGeom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0" y="2380"/>
            <a:ext cx="9144000" cy="283348"/>
          </a:xfrm>
          <a:prstGeom prst="rect">
            <a:avLst/>
          </a:prstGeom>
          <a:solidFill>
            <a:schemeClr val="accent4"/>
          </a:solidFill>
          <a:ln w="15875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ko-KR" altLang="en-US"/>
          </a:p>
        </p:txBody>
      </p: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12353" y="274638"/>
            <a:ext cx="8545927" cy="1143000"/>
          </a:xfrm>
          <a:prstGeom prst="rect">
            <a:avLst/>
          </a:prstGeom>
        </p:spPr>
        <p:txBody>
          <a:bodyPr vert="horz" rtlCol="0" anchor="ctr">
            <a:normAutofit/>
          </a:bodyPr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smtClean="0"/>
              <a:t>둘째 수준</a:t>
            </a:r>
          </a:p>
          <a:p>
            <a:pPr lvl="2" eaLnBrk="1" latinLnBrk="0" hangingPunct="1"/>
            <a:r>
              <a:rPr kumimoji="0" lang="ko-KR" altLang="en-US" smtClean="0"/>
              <a:t>셋째 수준</a:t>
            </a:r>
          </a:p>
          <a:p>
            <a:pPr lvl="3" eaLnBrk="1" latinLnBrk="0" hangingPunct="1"/>
            <a:r>
              <a:rPr kumimoji="0" lang="ko-KR" altLang="en-US" smtClean="0"/>
              <a:t>넷째 수준</a:t>
            </a:r>
          </a:p>
          <a:p>
            <a:pPr lvl="4" eaLnBrk="1" latinLnBrk="0" hangingPunct="1"/>
            <a:r>
              <a:rPr kumimoji="0"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l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B98C93A-7D83-414C-8908-7F2675BEC936}" type="datetime1">
              <a:rPr lang="ko-KR" altLang="en-US" smtClean="0"/>
              <a:t>2015-11-08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572272"/>
            <a:ext cx="2895600" cy="285752"/>
          </a:xfrm>
          <a:prstGeom prst="rect">
            <a:avLst/>
          </a:prstGeom>
        </p:spPr>
        <p:txBody>
          <a:bodyPr vert="horz" rtlCol="0" anchor="ctr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572272"/>
            <a:ext cx="2133600" cy="285752"/>
          </a:xfrm>
          <a:prstGeom prst="rect">
            <a:avLst/>
          </a:prstGeom>
        </p:spPr>
        <p:txBody>
          <a:bodyPr vert="horz" rtlCol="0" anchor="ctr"/>
          <a:lstStyle>
            <a:lvl1pPr algn="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F99904B-3DC8-4719-AA7A-153BF87301AC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400" b="0" kern="1200" spc="100" dirty="0">
          <a:ln w="18000">
            <a:noFill/>
            <a:prstDash val="solid"/>
          </a:ln>
          <a:solidFill>
            <a:schemeClr val="tx1"/>
          </a:solidFill>
          <a:effectLst>
            <a:outerShdw blurRad="44450" dist="25400" dir="2700000" algn="tl" rotWithShape="0">
              <a:schemeClr val="bg1">
                <a:alpha val="51000"/>
              </a:schemeClr>
            </a:outerShdw>
          </a:effectLst>
          <a:latin typeface="+mj-lt"/>
          <a:ea typeface="+mj-ea"/>
          <a:cs typeface="+mj-cs"/>
        </a:defRPr>
      </a:lvl1pPr>
      <a:lvl2pPr eaLnBrk="1" latinLnBrk="0" hangingPunct="1">
        <a:defRPr kumimoji="0">
          <a:solidFill>
            <a:schemeClr val="tx2"/>
          </a:solidFill>
        </a:defRPr>
      </a:lvl2pPr>
      <a:lvl3pPr eaLnBrk="1" latinLnBrk="0" hangingPunct="1">
        <a:defRPr kumimoji="0">
          <a:solidFill>
            <a:schemeClr val="tx2"/>
          </a:solidFill>
        </a:defRPr>
      </a:lvl3pPr>
      <a:lvl4pPr eaLnBrk="1" latinLnBrk="0" hangingPunct="1">
        <a:defRPr kumimoji="0">
          <a:solidFill>
            <a:schemeClr val="tx2"/>
          </a:solidFill>
        </a:defRPr>
      </a:lvl4pPr>
      <a:lvl5pPr eaLnBrk="1" latinLnBrk="0" hangingPunct="1">
        <a:defRPr kumimoji="0">
          <a:solidFill>
            <a:schemeClr val="tx2"/>
          </a:solidFill>
        </a:defRPr>
      </a:lvl5pPr>
      <a:lvl6pPr eaLnBrk="1" latinLnBrk="0" hangingPunct="1">
        <a:defRPr kumimoji="0">
          <a:solidFill>
            <a:schemeClr val="tx2"/>
          </a:solidFill>
        </a:defRPr>
      </a:lvl6pPr>
      <a:lvl7pPr eaLnBrk="1" latinLnBrk="0" hangingPunct="1">
        <a:defRPr kumimoji="0">
          <a:solidFill>
            <a:schemeClr val="tx2"/>
          </a:solidFill>
        </a:defRPr>
      </a:lvl7pPr>
      <a:lvl8pPr eaLnBrk="1" latinLnBrk="0" hangingPunct="1">
        <a:defRPr kumimoji="0">
          <a:solidFill>
            <a:schemeClr val="tx2"/>
          </a:solidFill>
        </a:defRPr>
      </a:lvl8pPr>
      <a:lvl9pPr eaLnBrk="1" latinLnBrk="0" hangingPunct="1">
        <a:defRPr kumimoji="0">
          <a:solidFill>
            <a:schemeClr val="tx2"/>
          </a:solidFill>
        </a:defRPr>
      </a:lvl9pPr>
    </p:titleStyle>
    <p:bodyStyle>
      <a:lvl1pPr marL="342900" indent="-342900" algn="l" rtl="0" eaLnBrk="1" latinLnBrk="0" hangingPunct="1">
        <a:spcBef>
          <a:spcPct val="20000"/>
        </a:spcBef>
        <a:buFont typeface="Arial"/>
        <a:buChar char="•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tx2"/>
        </a:buClr>
        <a:buFont typeface="Arial"/>
        <a:buChar char="•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Ch. 5. </a:t>
            </a:r>
            <a:r>
              <a:rPr lang="ko-KR" altLang="en-US" dirty="0" smtClean="0"/>
              <a:t>개발과 환경 보존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19472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수자원 및 토지 유실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지하갱도 개설에 의한 지하수 및 지표수 손실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오염에 의한 수자원 이용 제약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 활동에 따른 토지 유실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예방 차원에서 대책을 마련하여야 함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054706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수질 및 토양 오염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광산 배수에 의한 오염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선광 폐수에 의한 오염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광석 찌꺼기에 의한 오염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폐석에 의한 오염</a:t>
            </a:r>
            <a:endParaRPr lang="en-US" altLang="ko-KR" dirty="0" smtClean="0"/>
          </a:p>
          <a:p>
            <a:pPr marL="457200" lvl="1" indent="0">
              <a:buNone/>
            </a:pPr>
            <a:endParaRPr lang="en-US" altLang="ko-KR" dirty="0" smtClean="0"/>
          </a:p>
          <a:p>
            <a:pPr lvl="1"/>
            <a:r>
              <a:rPr lang="ko-KR" altLang="en-US" dirty="0" smtClean="0"/>
              <a:t>오염 방지 및 처리 시설 확보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78364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12</a:t>
            </a:fld>
            <a:endParaRPr lang="ko-KR" altLang="en-US"/>
          </a:p>
        </p:txBody>
      </p:sp>
      <p:pic>
        <p:nvPicPr>
          <p:cNvPr id="4098" name="Picture 2" descr="https://upload.wikimedia.org/wikipedia/commons/b/b0/Rio_tinto_river_CarolStoker_NASA_Ames_Research_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6191250" cy="4648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619672" y="5301208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Acid mine drainage in the Rio Tinto River</a:t>
            </a:r>
            <a:r>
              <a:rPr lang="en-US" sz="1200" dirty="0" smtClean="0"/>
              <a:t>.</a:t>
            </a:r>
          </a:p>
          <a:p>
            <a:endParaRPr lang="en-US" sz="1200" dirty="0"/>
          </a:p>
          <a:p>
            <a:r>
              <a:rPr lang="en-US" sz="1200" dirty="0"/>
              <a:t>https://en.wikipedia.org/wiki/Environmental_impact_of_mining</a:t>
            </a:r>
          </a:p>
        </p:txBody>
      </p:sp>
    </p:spTree>
    <p:extLst>
      <p:ext uri="{BB962C8B-B14F-4D97-AF65-F5344CB8AC3E}">
        <p14:creationId xmlns:p14="http://schemas.microsoft.com/office/powerpoint/2010/main" val="30579084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13</a:t>
            </a:fld>
            <a:endParaRPr lang="ko-KR" altLang="en-US"/>
          </a:p>
        </p:txBody>
      </p:sp>
      <p:pic>
        <p:nvPicPr>
          <p:cNvPr id="5122" name="Picture 2" descr="https://upload.wikimedia.org/wikipedia/commons/2/20/Lagoa_vermelha_na_Mina_do_Losal_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762000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755576" y="6165304"/>
            <a:ext cx="470032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Acid mine drainage in </a:t>
            </a:r>
            <a:r>
              <a:rPr lang="en-US" sz="1200" dirty="0" smtClean="0"/>
              <a:t>Portugal</a:t>
            </a:r>
          </a:p>
          <a:p>
            <a:endParaRPr lang="en-US" sz="1200" dirty="0"/>
          </a:p>
          <a:p>
            <a:r>
              <a:rPr lang="en-US" sz="1200" dirty="0"/>
              <a:t>https://en.wikipedia.org/wiki/Environmental_impact_of_mining</a:t>
            </a:r>
          </a:p>
        </p:txBody>
      </p:sp>
    </p:spTree>
    <p:extLst>
      <p:ext uri="{BB962C8B-B14F-4D97-AF65-F5344CB8AC3E}">
        <p14:creationId xmlns:p14="http://schemas.microsoft.com/office/powerpoint/2010/main" val="21919170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14</a:t>
            </a:fld>
            <a:endParaRPr lang="ko-KR" altLang="en-US"/>
          </a:p>
        </p:txBody>
      </p:sp>
      <p:pic>
        <p:nvPicPr>
          <p:cNvPr id="6146" name="Picture 2" descr="http://wwwgreeneridealcom.c.presscdn.com/wp-content/uploads/2010/11/10-31-sudbury-land-pol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2696"/>
            <a:ext cx="7949683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541927" y="4208273"/>
            <a:ext cx="740459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Land </a:t>
            </a:r>
            <a:r>
              <a:rPr lang="en-US" sz="1200" dirty="0" smtClean="0"/>
              <a:t>Pollution in Sudbury, near Toronto, Canada</a:t>
            </a:r>
          </a:p>
          <a:p>
            <a:endParaRPr lang="en-US" sz="1200" dirty="0"/>
          </a:p>
          <a:p>
            <a:r>
              <a:rPr lang="en-US" sz="1200" dirty="0"/>
              <a:t>http://www.greenerideal.com/politics/canada/8511-land-pollution-recovery-the-reclamation-of-sudbury/</a:t>
            </a:r>
          </a:p>
        </p:txBody>
      </p:sp>
    </p:spTree>
    <p:extLst>
      <p:ext uri="{BB962C8B-B14F-4D97-AF65-F5344CB8AC3E}">
        <p14:creationId xmlns:p14="http://schemas.microsoft.com/office/powerpoint/2010/main" val="4621209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15</a:t>
            </a:fld>
            <a:endParaRPr lang="ko-KR" altLang="en-US"/>
          </a:p>
        </p:txBody>
      </p:sp>
      <p:pic>
        <p:nvPicPr>
          <p:cNvPr id="7170" name="Picture 2" descr="http://www.alleghenyfront.org/sites/default/files/styles/slideshow_medium_626/public/Topper%20Run%20Split%20Web.jpg?itok=rYoExad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04664"/>
            <a:ext cx="5962650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685738" y="4797152"/>
            <a:ext cx="699071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200" dirty="0"/>
              <a:t>After just a few months of active treatment, the </a:t>
            </a:r>
            <a:r>
              <a:rPr lang="en-US" sz="1200" dirty="0" err="1"/>
              <a:t>Conemaugh</a:t>
            </a:r>
            <a:r>
              <a:rPr lang="en-US" sz="1200" dirty="0"/>
              <a:t> </a:t>
            </a:r>
            <a:r>
              <a:rPr lang="en-US" sz="1200" dirty="0" smtClean="0"/>
              <a:t>River, Pennsylvania </a:t>
            </a:r>
            <a:r>
              <a:rPr lang="en-US" sz="1200" dirty="0"/>
              <a:t>showed marked improvement. Photo: Courtesy Rosebud Mining </a:t>
            </a:r>
            <a:r>
              <a:rPr lang="en-US" sz="1200" dirty="0" smtClean="0"/>
              <a:t>Company</a:t>
            </a:r>
          </a:p>
          <a:p>
            <a:pPr latinLnBrk="0"/>
            <a:endParaRPr lang="en-US" sz="1200" dirty="0"/>
          </a:p>
          <a:p>
            <a:pPr latinLnBrk="0"/>
            <a:r>
              <a:rPr lang="en-US" sz="1200" dirty="0"/>
              <a:t>http://www.alleghenyfront.org/story/mining-company-invests-big-treat-acid-mine-drainage</a:t>
            </a:r>
          </a:p>
        </p:txBody>
      </p:sp>
    </p:spTree>
    <p:extLst>
      <p:ext uri="{BB962C8B-B14F-4D97-AF65-F5344CB8AC3E}">
        <p14:creationId xmlns:p14="http://schemas.microsoft.com/office/powerpoint/2010/main" val="34845892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16</a:t>
            </a:fld>
            <a:endParaRPr lang="ko-KR" altLang="en-US"/>
          </a:p>
        </p:txBody>
      </p:sp>
      <p:pic>
        <p:nvPicPr>
          <p:cNvPr id="8194" name="Picture 2" descr="http://www.alleghenyfront.org/sites/default/files/images/treatment%20pla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32656"/>
            <a:ext cx="6667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259632" y="5589240"/>
            <a:ext cx="6462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http://www.alleghenyfront.org/story/mining-company-invests-big-treat-acid-mine-drainage</a:t>
            </a:r>
          </a:p>
        </p:txBody>
      </p:sp>
    </p:spTree>
    <p:extLst>
      <p:ext uri="{BB962C8B-B14F-4D97-AF65-F5344CB8AC3E}">
        <p14:creationId xmlns:p14="http://schemas.microsoft.com/office/powerpoint/2010/main" val="2656218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17</a:t>
            </a:fld>
            <a:endParaRPr lang="ko-KR" altLang="en-US"/>
          </a:p>
        </p:txBody>
      </p:sp>
      <p:pic>
        <p:nvPicPr>
          <p:cNvPr id="9218" name="Picture 2" descr="http://azine.kr/m/data/20131105135246602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76672"/>
            <a:ext cx="637670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547664" y="5085184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태백시 </a:t>
            </a:r>
            <a:r>
              <a:rPr lang="ko-KR" altLang="en-US" sz="1200" dirty="0" err="1"/>
              <a:t>소도동</a:t>
            </a:r>
            <a:r>
              <a:rPr lang="ko-KR" altLang="en-US" sz="1200" dirty="0"/>
              <a:t> </a:t>
            </a:r>
            <a:r>
              <a:rPr lang="ko-KR" altLang="en-US" sz="1200" dirty="0" err="1"/>
              <a:t>함태광산에</a:t>
            </a:r>
            <a:r>
              <a:rPr lang="ko-KR" altLang="en-US" sz="1200" dirty="0"/>
              <a:t> 설치된 </a:t>
            </a:r>
            <a:r>
              <a:rPr lang="ko-KR" altLang="en-US" sz="1200" dirty="0" err="1" smtClean="0"/>
              <a:t>함태수질정화시설</a:t>
            </a:r>
            <a:endParaRPr lang="en-US" altLang="ko-KR" sz="1200" dirty="0" smtClean="0"/>
          </a:p>
          <a:p>
            <a:endParaRPr lang="en-US" sz="1200" dirty="0"/>
          </a:p>
          <a:p>
            <a:r>
              <a:rPr lang="en-US" sz="1200" dirty="0"/>
              <a:t>http://azine.kr/m/mireco/list_view2.html?m_code=22512&amp;m_code2=22515&amp;code=32094</a:t>
            </a:r>
          </a:p>
        </p:txBody>
      </p:sp>
    </p:spTree>
    <p:extLst>
      <p:ext uri="{BB962C8B-B14F-4D97-AF65-F5344CB8AC3E}">
        <p14:creationId xmlns:p14="http://schemas.microsoft.com/office/powerpoint/2010/main" val="1797423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산림 및 생태계 파괴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대개의 자원 개발은 산림 파괴를 수반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특히 지표 개발이 </a:t>
            </a:r>
            <a:r>
              <a:rPr lang="en-US" altLang="ko-KR" dirty="0" smtClean="0"/>
              <a:t>(</a:t>
            </a:r>
            <a:r>
              <a:rPr lang="ko-KR" altLang="en-US" dirty="0" smtClean="0"/>
              <a:t>지하 개발에 비해</a:t>
            </a:r>
            <a:r>
              <a:rPr lang="en-US" altLang="ko-KR" dirty="0" smtClean="0"/>
              <a:t>) </a:t>
            </a:r>
            <a:r>
              <a:rPr lang="ko-KR" altLang="en-US" dirty="0" smtClean="0"/>
              <a:t>심함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산림 파괴와 함께 각종 오염이 주변 생태계 파괴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r>
              <a:rPr lang="ko-KR" altLang="en-US" dirty="0" smtClean="0"/>
              <a:t>산림 및 </a:t>
            </a:r>
            <a:r>
              <a:rPr lang="ko-KR" altLang="en-US" dirty="0" err="1" smtClean="0"/>
              <a:t>생태ㅖ</a:t>
            </a:r>
            <a:r>
              <a:rPr lang="ko-KR" altLang="en-US" dirty="0" smtClean="0"/>
              <a:t> 파괴를 최소로 하는 선에서 개발 계획 수립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 후 복구 예산 확보</a:t>
            </a:r>
            <a:endParaRPr lang="en-US" altLang="ko-KR" dirty="0" smtClean="0"/>
          </a:p>
          <a:p>
            <a:pPr lvl="1"/>
            <a:endParaRPr lang="en-US" altLang="ko-KR" dirty="0" smtClean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8053556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19</a:t>
            </a:fld>
            <a:endParaRPr lang="ko-KR" altLang="en-US"/>
          </a:p>
        </p:txBody>
      </p:sp>
      <p:pic>
        <p:nvPicPr>
          <p:cNvPr id="11266" name="Picture 2" descr="http://tcktcktck.org/wp-content/uploads/2011/08/map-deforesta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32656"/>
            <a:ext cx="8902807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20807" y="5445224"/>
            <a:ext cx="54543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http://tcktcktck.org/wp-content/uploads/2011/08/map-deforestation.jpg</a:t>
            </a:r>
          </a:p>
        </p:txBody>
      </p:sp>
    </p:spTree>
    <p:extLst>
      <p:ext uri="{BB962C8B-B14F-4D97-AF65-F5344CB8AC3E}">
        <p14:creationId xmlns:p14="http://schemas.microsoft.com/office/powerpoint/2010/main" val="15502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서론 </a:t>
            </a:r>
            <a:endParaRPr lang="en-US" dirty="0"/>
          </a:p>
        </p:txBody>
      </p:sp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개발에 따른 환경적 훼손은 피할 수 없음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개발과 환경 보존의 균형 필요 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>
                <a:sym typeface="Wingdings" panose="05000000000000000000" pitchFamily="2" charset="2"/>
              </a:rPr>
              <a:t>지속 가능한 개발의 중요성</a:t>
            </a:r>
            <a:endParaRPr lang="en-US" altLang="ko-KR" dirty="0" smtClean="0"/>
          </a:p>
          <a:p>
            <a:r>
              <a:rPr lang="ko-KR" altLang="en-US" dirty="0" smtClean="0"/>
              <a:t>개발에 따른 환경 문제를 파악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ym typeface="Wingdings" panose="05000000000000000000" pitchFamily="2" charset="2"/>
              </a:rPr>
              <a:t> </a:t>
            </a:r>
            <a:r>
              <a:rPr lang="ko-KR" altLang="en-US" dirty="0" smtClean="0"/>
              <a:t>이의 방지 및 복구 비용을 면밀히 계산하여 개발 경제성 평가에 반영</a:t>
            </a:r>
            <a:endParaRPr lang="en-US" altLang="ko-KR" dirty="0" smtClean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79080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20</a:t>
            </a:fld>
            <a:endParaRPr lang="ko-KR" altLang="en-US"/>
          </a:p>
        </p:txBody>
      </p:sp>
      <p:pic>
        <p:nvPicPr>
          <p:cNvPr id="10242" name="Picture 2" descr="http://planetark.org/images/wefull/6663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4868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691680" y="4509120"/>
            <a:ext cx="374653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/>
              <a:t>Mining in the forest causes </a:t>
            </a:r>
            <a:r>
              <a:rPr lang="en-US" sz="1200" dirty="0" smtClean="0"/>
              <a:t>deforestation in Brazil</a:t>
            </a:r>
          </a:p>
          <a:p>
            <a:endParaRPr lang="en-US" sz="1200" dirty="0"/>
          </a:p>
          <a:p>
            <a:r>
              <a:rPr lang="en-US" sz="1200" dirty="0"/>
              <a:t>https://brazilgeo.wordpress.com/tag/deforestation/</a:t>
            </a:r>
          </a:p>
        </p:txBody>
      </p:sp>
    </p:spTree>
    <p:extLst>
      <p:ext uri="{BB962C8B-B14F-4D97-AF65-F5344CB8AC3E}">
        <p14:creationId xmlns:p14="http://schemas.microsoft.com/office/powerpoint/2010/main" val="7797311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21</a:t>
            </a:fld>
            <a:endParaRPr lang="ko-KR" altLang="en-US"/>
          </a:p>
        </p:txBody>
      </p:sp>
      <p:pic>
        <p:nvPicPr>
          <p:cNvPr id="12290" name="Picture 2" descr="http://www.greenkorea.org/zb/icon/member_image_box/1/dscn051027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76672"/>
            <a:ext cx="7264710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805558" y="5085184"/>
            <a:ext cx="72867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1200" dirty="0"/>
              <a:t>백두대간 훼손의 </a:t>
            </a:r>
            <a:r>
              <a:rPr lang="ko-KR" altLang="en-US" sz="1200" dirty="0" err="1"/>
              <a:t>일번지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자병산</a:t>
            </a:r>
            <a:r>
              <a:rPr lang="ko-KR" altLang="en-US" sz="1200" dirty="0"/>
              <a:t> </a:t>
            </a:r>
            <a:r>
              <a:rPr lang="ko-KR" altLang="en-US" sz="1200" dirty="0" err="1"/>
              <a:t>라파즈한라시멘트</a:t>
            </a:r>
            <a:r>
              <a:rPr lang="ko-KR" altLang="en-US" sz="1200" dirty="0"/>
              <a:t> 채석광산 </a:t>
            </a:r>
            <a:r>
              <a:rPr lang="en-US" altLang="ko-KR" sz="1200" dirty="0"/>
              <a:t>- </a:t>
            </a:r>
            <a:r>
              <a:rPr lang="ko-KR" altLang="en-US" sz="1200" dirty="0"/>
              <a:t>이곳은 석회석 광산 지역으로 멸종위기</a:t>
            </a:r>
            <a:r>
              <a:rPr lang="en-US" altLang="ko-KR" sz="1200" dirty="0"/>
              <a:t>,</a:t>
            </a:r>
            <a:r>
              <a:rPr lang="ko-KR" altLang="en-US" sz="1200" dirty="0"/>
              <a:t>희귀 야생식물의 </a:t>
            </a:r>
            <a:r>
              <a:rPr lang="ko-KR" altLang="en-US" sz="1200" dirty="0" err="1"/>
              <a:t>집합처라</a:t>
            </a:r>
            <a:r>
              <a:rPr lang="ko-KR" altLang="en-US" sz="1200" dirty="0"/>
              <a:t> 할 수 </a:t>
            </a:r>
            <a:r>
              <a:rPr lang="ko-KR" altLang="en-US" sz="1200" dirty="0" smtClean="0"/>
              <a:t>있다</a:t>
            </a:r>
            <a:endParaRPr lang="en-US" altLang="ko-KR" sz="1200" dirty="0" smtClean="0"/>
          </a:p>
          <a:p>
            <a:endParaRPr lang="en-US" sz="1200" dirty="0"/>
          </a:p>
          <a:p>
            <a:r>
              <a:rPr lang="en-US" sz="1200" dirty="0"/>
              <a:t>http://cafe986.daum.net/_c21_/bbs_search_read?grpid=cKjX&amp;fldid=7MdK&amp;datanum=88&amp;openArticle=true&amp;docid=cKjX7MdK8820051103135454</a:t>
            </a:r>
          </a:p>
        </p:txBody>
      </p:sp>
    </p:spTree>
    <p:extLst>
      <p:ext uri="{BB962C8B-B14F-4D97-AF65-F5344CB8AC3E}">
        <p14:creationId xmlns:p14="http://schemas.microsoft.com/office/powerpoint/2010/main" val="324591588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소음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안전 사고</a:t>
            </a:r>
            <a:endParaRPr lang="en-US" altLang="ko-KR" dirty="0" smtClean="0"/>
          </a:p>
          <a:p>
            <a:r>
              <a:rPr lang="ko-KR" altLang="en-US" dirty="0" smtClean="0"/>
              <a:t>질병 건강 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자원 개발 노동자가 다른 직종의 노동자보다 재해율과 질병 발병률이 월등히 높은 편이다</a:t>
            </a:r>
            <a:r>
              <a:rPr lang="en-US" altLang="ko-KR" dirty="0" smtClean="0"/>
              <a:t>.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3907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23</a:t>
            </a:fld>
            <a:endParaRPr lang="ko-KR" altLang="en-US"/>
          </a:p>
        </p:txBody>
      </p:sp>
      <p:graphicFrame>
        <p:nvGraphicFramePr>
          <p:cNvPr id="3" name="차트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9106949"/>
              </p:ext>
            </p:extLst>
          </p:nvPr>
        </p:nvGraphicFramePr>
        <p:xfrm>
          <a:off x="785812" y="1281113"/>
          <a:ext cx="7572375" cy="4295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339752" y="5949280"/>
            <a:ext cx="307968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(</a:t>
            </a:r>
            <a:r>
              <a:rPr lang="ko-KR" altLang="en-US" sz="1200" dirty="0" smtClean="0"/>
              <a:t>자료출처</a:t>
            </a:r>
            <a:r>
              <a:rPr lang="en-US" altLang="ko-KR" sz="1200" dirty="0" smtClean="0"/>
              <a:t>: </a:t>
            </a:r>
            <a:r>
              <a:rPr lang="ko-KR" altLang="en-US" sz="1200" dirty="0" smtClean="0"/>
              <a:t>국가 통계 포탈</a:t>
            </a:r>
            <a:r>
              <a:rPr lang="en-US" altLang="ko-KR" sz="1200" dirty="0"/>
              <a:t>, http://</a:t>
            </a:r>
            <a:r>
              <a:rPr lang="en-US" altLang="ko-KR" sz="1200" dirty="0" smtClean="0"/>
              <a:t>kosis.kr)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212976"/>
            <a:ext cx="373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%</a:t>
            </a:r>
            <a:endParaRPr lang="en-US" dirty="0"/>
          </a:p>
        </p:txBody>
      </p:sp>
      <p:sp>
        <p:nvSpPr>
          <p:cNvPr id="6" name="직사각형 5"/>
          <p:cNvSpPr/>
          <p:nvPr/>
        </p:nvSpPr>
        <p:spPr>
          <a:xfrm>
            <a:off x="1259632" y="836712"/>
            <a:ext cx="27286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업종별 산업재해율</a:t>
            </a:r>
            <a:r>
              <a:rPr lang="en-US" altLang="ko-KR" dirty="0"/>
              <a:t>(2011)</a:t>
            </a:r>
          </a:p>
        </p:txBody>
      </p:sp>
    </p:spTree>
    <p:extLst>
      <p:ext uri="{BB962C8B-B14F-4D97-AF65-F5344CB8AC3E}">
        <p14:creationId xmlns:p14="http://schemas.microsoft.com/office/powerpoint/2010/main" val="11787770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24</a:t>
            </a:fld>
            <a:endParaRPr lang="ko-KR" altLang="en-US"/>
          </a:p>
        </p:txBody>
      </p:sp>
      <p:pic>
        <p:nvPicPr>
          <p:cNvPr id="14338" name="Picture 2" descr="http://www.geojenow.co.kr/news/photo/201408/13718_17460_4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836712"/>
            <a:ext cx="7901952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직사각형 3"/>
          <p:cNvSpPr/>
          <p:nvPr/>
        </p:nvSpPr>
        <p:spPr>
          <a:xfrm>
            <a:off x="637224" y="5229200"/>
            <a:ext cx="623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http://www.geojenow.co.kr/news/articleView.html?idxno=13718</a:t>
            </a:r>
          </a:p>
        </p:txBody>
      </p:sp>
    </p:spTree>
    <p:extLst>
      <p:ext uri="{BB962C8B-B14F-4D97-AF65-F5344CB8AC3E}">
        <p14:creationId xmlns:p14="http://schemas.microsoft.com/office/powerpoint/2010/main" val="10222541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25</a:t>
            </a:fld>
            <a:endParaRPr lang="ko-KR" altLang="en-US"/>
          </a:p>
        </p:txBody>
      </p:sp>
      <p:pic>
        <p:nvPicPr>
          <p:cNvPr id="13314" name="Picture 2" descr="http://www.geojenow.co.kr/news/photo/201408/13718_17461_49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24744"/>
            <a:ext cx="7728859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637224" y="5229200"/>
            <a:ext cx="6239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http://www.geojenow.co.kr/news/articleView.html?idxno=13718</a:t>
            </a:r>
          </a:p>
        </p:txBody>
      </p:sp>
    </p:spTree>
    <p:extLst>
      <p:ext uri="{BB962C8B-B14F-4D97-AF65-F5344CB8AC3E}">
        <p14:creationId xmlns:p14="http://schemas.microsoft.com/office/powerpoint/2010/main" val="827507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dirty="0" smtClean="0"/>
              <a:t>개발에 따른 환경피해</a:t>
            </a:r>
            <a:r>
              <a:rPr lang="en-US" altLang="ko-KR" dirty="0" smtClean="0"/>
              <a:t>(</a:t>
            </a:r>
            <a:r>
              <a:rPr lang="ko-KR" altLang="en-US" dirty="0" smtClean="0"/>
              <a:t>광해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종류</a:t>
            </a:r>
            <a:endParaRPr 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지반침하</a:t>
            </a:r>
            <a:r>
              <a:rPr lang="en-US" altLang="ko-KR" dirty="0" smtClean="0"/>
              <a:t>, </a:t>
            </a:r>
            <a:r>
              <a:rPr lang="ko-KR" altLang="en-US" dirty="0"/>
              <a:t>사면 불안정</a:t>
            </a:r>
            <a:endParaRPr lang="en-US" altLang="ko-KR" dirty="0"/>
          </a:p>
          <a:p>
            <a:r>
              <a:rPr lang="ko-KR" altLang="en-US" dirty="0" smtClean="0"/>
              <a:t>수자원 및 토지유실</a:t>
            </a:r>
            <a:endParaRPr lang="en-US" altLang="ko-KR" dirty="0" smtClean="0"/>
          </a:p>
          <a:p>
            <a:r>
              <a:rPr lang="ko-KR" altLang="en-US" dirty="0" smtClean="0"/>
              <a:t>수질 및 토양 오염</a:t>
            </a:r>
            <a:endParaRPr lang="en-US" altLang="ko-KR" dirty="0" smtClean="0"/>
          </a:p>
          <a:p>
            <a:r>
              <a:rPr lang="ko-KR" altLang="en-US" dirty="0" smtClean="0"/>
              <a:t>산림 및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생태계 파괴</a:t>
            </a:r>
            <a:endParaRPr lang="en-US" altLang="ko-KR" dirty="0" smtClean="0"/>
          </a:p>
          <a:p>
            <a:r>
              <a:rPr lang="ko-KR" altLang="en-US" dirty="0" smtClean="0"/>
              <a:t>소음</a:t>
            </a:r>
            <a:r>
              <a:rPr lang="en-US" altLang="ko-KR" dirty="0" smtClean="0"/>
              <a:t>, </a:t>
            </a:r>
            <a:r>
              <a:rPr lang="ko-KR" altLang="en-US" dirty="0" smtClean="0"/>
              <a:t>진동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안전사고</a:t>
            </a:r>
            <a:endParaRPr lang="en-US" altLang="ko-KR" dirty="0" smtClean="0"/>
          </a:p>
          <a:p>
            <a:r>
              <a:rPr lang="ko-KR" altLang="en-US" dirty="0" smtClean="0"/>
              <a:t>질병 및 일반 건강</a:t>
            </a:r>
            <a:endParaRPr lang="en-US" altLang="ko-KR" dirty="0" smtClean="0"/>
          </a:p>
          <a:p>
            <a:r>
              <a:rPr lang="ko-KR" altLang="en-US" dirty="0" smtClean="0"/>
              <a:t>기타</a:t>
            </a:r>
            <a:endParaRPr lang="en-US" altLang="ko-KR" dirty="0" smtClean="0"/>
          </a:p>
        </p:txBody>
      </p:sp>
    </p:spTree>
    <p:extLst>
      <p:ext uri="{BB962C8B-B14F-4D97-AF65-F5344CB8AC3E}">
        <p14:creationId xmlns:p14="http://schemas.microsoft.com/office/powerpoint/2010/main" val="374279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지반침하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자원 개발할 때 개설한 갱</a:t>
            </a:r>
            <a:r>
              <a:rPr lang="en-US" altLang="ko-KR" dirty="0" smtClean="0"/>
              <a:t>(</a:t>
            </a:r>
            <a:r>
              <a:rPr lang="ko-KR" altLang="en-US" dirty="0" smtClean="0"/>
              <a:t>굴</a:t>
            </a:r>
            <a:r>
              <a:rPr lang="en-US" altLang="ko-KR" dirty="0" smtClean="0"/>
              <a:t>)(</a:t>
            </a:r>
            <a:r>
              <a:rPr lang="ko-KR" altLang="en-US" dirty="0" smtClean="0"/>
              <a:t>또는 일반적으로 지하공간</a:t>
            </a:r>
            <a:r>
              <a:rPr lang="en-US" altLang="ko-KR" dirty="0" smtClean="0"/>
              <a:t>)</a:t>
            </a:r>
            <a:r>
              <a:rPr lang="ko-KR" altLang="en-US" dirty="0" smtClean="0"/>
              <a:t>의 무너짐으로 발생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이용이 끝난 지하공간은 모두 다시 채우는 것이 가장 좋은 방법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지반 침하 발생시 보강 공사 필요 </a:t>
            </a:r>
            <a:r>
              <a:rPr lang="en-US" altLang="ko-KR" dirty="0" smtClean="0"/>
              <a:t>– </a:t>
            </a:r>
            <a:r>
              <a:rPr lang="ko-KR" altLang="en-US" dirty="0" smtClean="0"/>
              <a:t>충전 또는 보완 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공법에 관한 자세한 사항은 따로 알아볼 것</a:t>
            </a:r>
            <a:r>
              <a:rPr lang="en-US" altLang="ko-KR" dirty="0" smtClean="0"/>
              <a:t>)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776391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5</a:t>
            </a:fld>
            <a:endParaRPr lang="ko-KR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628800"/>
            <a:ext cx="64008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475656" y="52292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2008</a:t>
            </a:r>
            <a:r>
              <a:rPr lang="ko-KR" altLang="en-US" dirty="0" smtClean="0"/>
              <a:t>년 </a:t>
            </a:r>
            <a:r>
              <a:rPr lang="en-US" altLang="ko-KR" dirty="0" smtClean="0"/>
              <a:t>5</a:t>
            </a:r>
            <a:r>
              <a:rPr lang="ko-KR" altLang="en-US" dirty="0" smtClean="0"/>
              <a:t>월 </a:t>
            </a:r>
            <a:r>
              <a:rPr lang="en-US" altLang="ko-KR" dirty="0" smtClean="0"/>
              <a:t>24</a:t>
            </a:r>
            <a:r>
              <a:rPr lang="ko-KR" altLang="en-US" dirty="0" smtClean="0"/>
              <a:t>일 충북 음성 꽃동네 지반침하</a:t>
            </a:r>
            <a:r>
              <a:rPr lang="en-US" altLang="ko-KR" dirty="0" smtClean="0"/>
              <a:t>: </a:t>
            </a:r>
            <a:r>
              <a:rPr lang="ko-KR" altLang="en-US" dirty="0" smtClean="0"/>
              <a:t>무극 광산 갱도로 인해 발생한 것으로 추정</a:t>
            </a:r>
            <a:endParaRPr lang="en-US" dirty="0"/>
          </a:p>
        </p:txBody>
      </p:sp>
      <p:sp>
        <p:nvSpPr>
          <p:cNvPr id="7" name="직사각형 6"/>
          <p:cNvSpPr/>
          <p:nvPr/>
        </p:nvSpPr>
        <p:spPr>
          <a:xfrm>
            <a:off x="1259632" y="6093296"/>
            <a:ext cx="6246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http://www.estoday.kr/news/quickViewArticleView.html?idxno=552</a:t>
            </a:r>
          </a:p>
        </p:txBody>
      </p:sp>
    </p:spTree>
    <p:extLst>
      <p:ext uri="{BB962C8B-B14F-4D97-AF65-F5344CB8AC3E}">
        <p14:creationId xmlns:p14="http://schemas.microsoft.com/office/powerpoint/2010/main" val="111758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6</a:t>
            </a:fld>
            <a:endParaRPr lang="ko-KR" altLang="en-US"/>
          </a:p>
        </p:txBody>
      </p:sp>
      <p:pic>
        <p:nvPicPr>
          <p:cNvPr id="1026" name="Picture 2" descr="Subsidence due to block caving at the Ridgeway Mine, South Carol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1196752"/>
            <a:ext cx="5686425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475656" y="5229200"/>
            <a:ext cx="65344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200" dirty="0" err="1"/>
              <a:t>igure</a:t>
            </a:r>
            <a:r>
              <a:rPr lang="en-US" sz="1200" dirty="0"/>
              <a:t> 4. Subsidence due to block caving at the Ridgeway Mine, New South </a:t>
            </a:r>
            <a:r>
              <a:rPr lang="en-US" sz="1200" dirty="0" smtClean="0"/>
              <a:t>Wales, USA </a:t>
            </a:r>
            <a:r>
              <a:rPr lang="en-US" sz="1200" dirty="0"/>
              <a:t>from Newcrest Ltd. </a:t>
            </a:r>
            <a:r>
              <a:rPr lang="en-US" sz="1200" dirty="0" err="1"/>
              <a:t>Cadia</a:t>
            </a:r>
            <a:r>
              <a:rPr lang="en-US" sz="1200" dirty="0"/>
              <a:t> Operations, available at http://en.wikipedia.org/wiki/Image:Elura.png#file</a:t>
            </a:r>
          </a:p>
        </p:txBody>
      </p:sp>
    </p:spTree>
    <p:extLst>
      <p:ext uri="{BB962C8B-B14F-4D97-AF65-F5344CB8AC3E}">
        <p14:creationId xmlns:p14="http://schemas.microsoft.com/office/powerpoint/2010/main" val="41763774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사면 불안정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개발에 따라 새로운 사면을 만들거나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기존의 사면의 경사</a:t>
            </a:r>
            <a:r>
              <a:rPr lang="en-US" altLang="ko-KR" dirty="0"/>
              <a:t> </a:t>
            </a:r>
            <a:r>
              <a:rPr lang="ko-KR" altLang="en-US" dirty="0" smtClean="0"/>
              <a:t>및 길이 등 모양의 변화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사면에 대한 하중의 변화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사면 내 물 포화도의 변화 등으로 인해 사면 안정성에 변화가 생김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r>
              <a:rPr lang="ko-KR" altLang="en-US" dirty="0" smtClean="0"/>
              <a:t>개발 후 사면 복구 및 보강 공사 필요</a:t>
            </a:r>
            <a:endParaRPr 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4" name="제목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8803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8</a:t>
            </a:fld>
            <a:endParaRPr lang="ko-KR" altLang="en-US"/>
          </a:p>
        </p:txBody>
      </p:sp>
      <p:pic>
        <p:nvPicPr>
          <p:cNvPr id="2050" name="Picture 2" descr="http://blog.geotechpedia.com/wp-content/uploads/2013/04/Kennecott-m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7035" y="620688"/>
            <a:ext cx="63246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직사각형 4"/>
          <p:cNvSpPr/>
          <p:nvPr/>
        </p:nvSpPr>
        <p:spPr>
          <a:xfrm>
            <a:off x="1276095" y="5383188"/>
            <a:ext cx="6606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/>
            <a:r>
              <a:rPr lang="en-US" sz="1200" dirty="0"/>
              <a:t>On 11 of April 2013, around 9:30 p.m. a large slide (maybe the largest) in the northeast section of the Kennecott </a:t>
            </a:r>
            <a:r>
              <a:rPr lang="en-US" sz="1200" dirty="0" smtClean="0"/>
              <a:t>Cu-mine (in Alaska, USA) </a:t>
            </a:r>
            <a:r>
              <a:rPr lang="en-US" sz="1200" dirty="0" err="1" smtClean="0"/>
              <a:t>occured</a:t>
            </a:r>
            <a:endParaRPr lang="en-US" sz="1200" dirty="0"/>
          </a:p>
        </p:txBody>
      </p:sp>
      <p:sp>
        <p:nvSpPr>
          <p:cNvPr id="6" name="직사각형 5"/>
          <p:cNvSpPr/>
          <p:nvPr/>
        </p:nvSpPr>
        <p:spPr>
          <a:xfrm>
            <a:off x="1381796" y="5949280"/>
            <a:ext cx="633670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http://blog.geotechpedia.com/index.php/2013/04/slope-failures-landslides-and-mines/</a:t>
            </a:r>
          </a:p>
        </p:txBody>
      </p:sp>
    </p:spTree>
    <p:extLst>
      <p:ext uri="{BB962C8B-B14F-4D97-AF65-F5344CB8AC3E}">
        <p14:creationId xmlns:p14="http://schemas.microsoft.com/office/powerpoint/2010/main" val="11633579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99904B-3DC8-4719-AA7A-153BF87301AC}" type="slidenum">
              <a:rPr lang="ko-KR" altLang="en-US" smtClean="0"/>
              <a:t>9</a:t>
            </a:fld>
            <a:endParaRPr lang="ko-KR" altLang="en-US"/>
          </a:p>
        </p:txBody>
      </p:sp>
      <p:pic>
        <p:nvPicPr>
          <p:cNvPr id="3074" name="Picture 2" descr="http://www.inews365.com/data/photos/200903/pp_70095_1_12367348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908720"/>
            <a:ext cx="5715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1826187" y="49411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ko-KR" altLang="en-US" sz="1200" dirty="0" smtClean="0"/>
              <a:t>강원도 영동군 용화면 </a:t>
            </a:r>
            <a:r>
              <a:rPr lang="ko-KR" altLang="en-US" sz="1200" dirty="0"/>
              <a:t>용화리 </a:t>
            </a:r>
            <a:r>
              <a:rPr lang="ko-KR" altLang="en-US" sz="1200" dirty="0" err="1"/>
              <a:t>삼정광산</a:t>
            </a:r>
            <a:r>
              <a:rPr lang="ko-KR" altLang="en-US" sz="1200" dirty="0"/>
              <a:t> </a:t>
            </a:r>
            <a:r>
              <a:rPr lang="ko-KR" altLang="en-US" sz="1200" dirty="0" smtClean="0"/>
              <a:t>입구</a:t>
            </a:r>
            <a:endParaRPr lang="en-US" altLang="ko-KR" sz="1200" dirty="0" smtClean="0"/>
          </a:p>
          <a:p>
            <a:endParaRPr lang="en-US" sz="1200" dirty="0"/>
          </a:p>
          <a:p>
            <a:r>
              <a:rPr lang="en-US" sz="1200" dirty="0"/>
              <a:t>http://www.inews365.com/news/article.html?no=70095</a:t>
            </a:r>
          </a:p>
        </p:txBody>
      </p:sp>
    </p:spTree>
    <p:extLst>
      <p:ext uri="{BB962C8B-B14F-4D97-AF65-F5344CB8AC3E}">
        <p14:creationId xmlns:p14="http://schemas.microsoft.com/office/powerpoint/2010/main" val="42835152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고구려 벽화">
  <a:themeElements>
    <a:clrScheme name="고구려 벽화">
      <a:dk1>
        <a:sysClr val="windowText" lastClr="000000"/>
      </a:dk1>
      <a:lt1>
        <a:sysClr val="window" lastClr="FFFFFF"/>
      </a:lt1>
      <a:dk2>
        <a:srgbClr val="433021"/>
      </a:dk2>
      <a:lt2>
        <a:srgbClr val="E8D8CA"/>
      </a:lt2>
      <a:accent1>
        <a:srgbClr val="E49458"/>
      </a:accent1>
      <a:accent2>
        <a:srgbClr val="74AD8D"/>
      </a:accent2>
      <a:accent3>
        <a:srgbClr val="D4AC30"/>
      </a:accent3>
      <a:accent4>
        <a:srgbClr val="7BA5BE"/>
      </a:accent4>
      <a:accent5>
        <a:srgbClr val="E4A098"/>
      </a:accent5>
      <a:accent6>
        <a:srgbClr val="70B4B7"/>
      </a:accent6>
      <a:hlink>
        <a:srgbClr val="008685"/>
      </a:hlink>
      <a:folHlink>
        <a:srgbClr val="EA5A23"/>
      </a:folHlink>
    </a:clrScheme>
    <a:fontScheme name="고구려 벽화">
      <a:maj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eorgia"/>
        <a:ea typeface=""/>
        <a:cs typeface=""/>
        <a:font script="Cyrl" typeface="Times New Roman"/>
        <a:font script="Grek" typeface="Times New Roman"/>
        <a:font script="Jpan" typeface="ＭＳ Ｐゴシック"/>
        <a:font script="Hang" typeface="HY견명조"/>
        <a:font script="Hans" typeface="宋体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고구려 벽화">
      <a: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18000">
              <a:schemeClr val="phClr">
                <a:tint val="20000"/>
                <a:shade val="100000"/>
                <a:hueMod val="100000"/>
                <a:satMod val="100000"/>
              </a:schemeClr>
            </a:gs>
            <a:gs pos="87000">
              <a:schemeClr val="phClr">
                <a:tint val="100000"/>
                <a:shade val="100000"/>
                <a:hueMod val="100000"/>
                <a:satMod val="100000"/>
              </a:schemeClr>
            </a:gs>
          </a:gsLst>
          <a:lin ang="2700000" scaled="1"/>
        </a:gra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100000">
              <a:schemeClr val="phClr">
                <a:tint val="100000"/>
                <a:shade val="95000"/>
                <a:hueMod val="100000"/>
                <a:satMod val="100000"/>
              </a:schemeClr>
            </a:gs>
          </a:gsLst>
          <a:lin ang="0" scaled="1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dir="5400000" algn="tl">
              <a:srgbClr val="EBE9ED">
                <a:alpha val="0"/>
              </a:srgbClr>
            </a:outerShdw>
          </a:effectLst>
        </a:effectStyle>
        <a:effectStyle>
          <a:effectLst>
            <a:outerShdw blurRad="12700" dir="5400000" algn="tl">
              <a:srgbClr val="EBE9ED">
                <a:alpha val="2745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19200000"/>
            </a:lightRig>
          </a:scene3d>
          <a:sp3d prstMaterial="matte">
            <a:bevelT h="8890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101600" dist="76200" dir="2700000" algn="bl">
              <a:srgbClr val="000000">
                <a:alpha val="30588"/>
              </a:srgbClr>
            </a:outerShdw>
          </a:effectLst>
          <a:scene3d>
            <a:camera prst="orthographicFront" fov="0">
              <a:rot lat="0" lon="0" rev="0"/>
            </a:camera>
            <a:lightRig rig="chilly" dir="t">
              <a:rot lat="0" lon="0" rev="4200000"/>
            </a:lightRig>
          </a:scene3d>
          <a:sp3d contourW="25400" prstMaterial="matte">
            <a:bevelT h="88900"/>
            <a:contourClr>
              <a:srgbClr val="FFFFFF">
                <a:alpha val="0"/>
              </a:srgbClr>
            </a:contourClr>
          </a:sp3d>
        </a:effectStyle>
      </a:effectStyleLst>
      <a:bgFillStyleLst>
        <a:solidFill>
          <a:schemeClr val="phClr">
            <a:tint val="100000"/>
            <a:shade val="100000"/>
            <a:hueMod val="100000"/>
            <a:satMod val="100000"/>
          </a:schemeClr>
        </a:solidFill>
        <a:gradFill rotWithShape="1">
          <a:gsLst>
            <a:gs pos="0">
              <a:schemeClr val="phClr">
                <a:tint val="95000"/>
                <a:shade val="100000"/>
                <a:hueMod val="100000"/>
                <a:satMod val="100000"/>
              </a:schemeClr>
            </a:gs>
            <a:gs pos="60000">
              <a:schemeClr val="phClr">
                <a:tint val="100000"/>
                <a:shade val="55000"/>
                <a:hueMod val="100000"/>
                <a:satMod val="100000"/>
              </a:schemeClr>
            </a:gs>
          </a:gsLst>
          <a:path path="circle">
            <a:fillToRect l="50000" t="90000" r="50000" b="10000"/>
          </a:path>
        </a:gradFill>
        <a:blipFill>
          <a:blip xmlns:r="http://schemas.openxmlformats.org/officeDocument/2006/relationships" r:embed="rId1">
            <a:duotone>
              <a:schemeClr val="phClr">
                <a:tint val="100000"/>
                <a:shade val="70000"/>
                <a:hueMod val="100000"/>
                <a:satMod val="100000"/>
              </a:schemeClr>
              <a:schemeClr val="phClr">
                <a:tint val="30000"/>
                <a:shade val="100000"/>
                <a:hueMod val="100000"/>
                <a:satMod val="10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Hunting</Template>
  <TotalTime>3003</TotalTime>
  <Words>531</Words>
  <Application>Microsoft Office PowerPoint</Application>
  <PresentationFormat>화면 슬라이드 쇼(4:3)</PresentationFormat>
  <Paragraphs>111</Paragraphs>
  <Slides>25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26" baseType="lpstr">
      <vt:lpstr>고구려 벽화</vt:lpstr>
      <vt:lpstr>Ch. 5. 개발과 환경 보존</vt:lpstr>
      <vt:lpstr>서론 </vt:lpstr>
      <vt:lpstr>개발에 따른 환경피해(광해)의 종류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Geochemistry &amp; Lab</dc:title>
  <dc:creator>user</dc:creator>
  <cp:lastModifiedBy>Jae-Young Yu</cp:lastModifiedBy>
  <cp:revision>116</cp:revision>
  <cp:lastPrinted>2015-09-03T04:06:41Z</cp:lastPrinted>
  <dcterms:created xsi:type="dcterms:W3CDTF">2012-03-04T11:34:30Z</dcterms:created>
  <dcterms:modified xsi:type="dcterms:W3CDTF">2015-11-08T06:46:07Z</dcterms:modified>
</cp:coreProperties>
</file>