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4" r:id="rId3"/>
    <p:sldId id="301" r:id="rId4"/>
    <p:sldId id="306" r:id="rId5"/>
    <p:sldId id="307" r:id="rId6"/>
    <p:sldId id="305" r:id="rId7"/>
    <p:sldId id="294" r:id="rId8"/>
    <p:sldId id="302" r:id="rId9"/>
    <p:sldId id="308" r:id="rId10"/>
    <p:sldId id="309" r:id="rId11"/>
    <p:sldId id="310" r:id="rId12"/>
    <p:sldId id="29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Ch.4. Crystal Chemistry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Ionic (</a:t>
            </a:r>
            <a:r>
              <a:rPr lang="en-US" altLang="ko-KR" b="1" dirty="0" smtClean="0"/>
              <a:t>Atomic) </a:t>
            </a:r>
            <a:r>
              <a:rPr lang="en-US" altLang="ko-KR" b="1" dirty="0" smtClean="0"/>
              <a:t>Radii &amp; Coordination Number (CN)</a:t>
            </a:r>
          </a:p>
          <a:p>
            <a:pPr lvl="1"/>
            <a:r>
              <a:rPr lang="en-US" altLang="ko-KR" dirty="0" smtClean="0"/>
              <a:t>Ionic radius: </a:t>
            </a:r>
          </a:p>
          <a:p>
            <a:pPr lvl="2"/>
            <a:r>
              <a:rPr lang="en-US" altLang="ko-KR" dirty="0" smtClean="0"/>
              <a:t>Hypothetical radius (size) of an ion (</a:t>
            </a:r>
            <a:r>
              <a:rPr lang="en-US" altLang="ko-KR" dirty="0" err="1" smtClean="0"/>
              <a:t>cation</a:t>
            </a:r>
            <a:r>
              <a:rPr lang="en-US" altLang="ko-KR" dirty="0" smtClean="0"/>
              <a:t> or anion)</a:t>
            </a:r>
          </a:p>
          <a:p>
            <a:pPr lvl="2"/>
            <a:r>
              <a:rPr lang="en-US" altLang="ko-KR" dirty="0" smtClean="0"/>
              <a:t>Calculated values from the bonding distances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CN</a:t>
            </a:r>
          </a:p>
          <a:p>
            <a:pPr lvl="2"/>
            <a:r>
              <a:rPr lang="en-US" altLang="ko-KR" dirty="0" smtClean="0"/>
              <a:t>Number of one kind of the bond forming ions (atoms) surrounding the other, which are forming the first direct bonding</a:t>
            </a:r>
          </a:p>
          <a:p>
            <a:pPr lvl="2"/>
            <a:r>
              <a:rPr lang="en-US" altLang="ko-KR" dirty="0" smtClean="0"/>
              <a:t>Determined by radius ratio (r</a:t>
            </a:r>
            <a:r>
              <a:rPr lang="en-US" altLang="ko-KR" baseline="-25000" dirty="0" smtClean="0"/>
              <a:t>+</a:t>
            </a:r>
            <a:r>
              <a:rPr lang="en-US" altLang="ko-KR" dirty="0" smtClean="0"/>
              <a:t>/r</a:t>
            </a:r>
            <a:r>
              <a:rPr lang="en-US" altLang="ko-KR" baseline="-25000" dirty="0" smtClean="0"/>
              <a:t>-</a:t>
            </a:r>
            <a:r>
              <a:rPr lang="en-US" altLang="ko-KR" dirty="0" smtClean="0"/>
              <a:t>)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Fracture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578" name="Picture 2" descr="http://www.uwgb.edu/dutchs/Graphics-Geol/ROCKMIN/ATOM-STRUCT/QuartzStru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14627"/>
            <a:ext cx="2743200" cy="31051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1526595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quartz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3528" y="4982979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://www.uwgb.edu/dutchs/Petrology/QuartzStruc.HTM</a:t>
            </a:r>
            <a:endParaRPr lang="ko-KR" altLang="en-US" sz="1000" dirty="0"/>
          </a:p>
        </p:txBody>
      </p:sp>
      <p:pic>
        <p:nvPicPr>
          <p:cNvPr id="24580" name="Picture 4" descr="http://geology.com/minerals/photos/quartz-conchoidal-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8643"/>
            <a:ext cx="3797830" cy="284837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88024" y="1517303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Conchoidal</a:t>
            </a:r>
            <a:r>
              <a:rPr lang="en-US" altLang="ko-KR" dirty="0" smtClean="0"/>
              <a:t> fracture of quartz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572000" y="4982979"/>
            <a:ext cx="2717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://geology.com/minerals/quartz.shtml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509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Textures (forms)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9632" y="152659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Quartzite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3528" y="6021288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://www.uwgb.edu/dutchs/Petrology/QuartzStruc.HTM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151730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Sphene</a:t>
            </a:r>
            <a:endParaRPr lang="ko-KR" altLang="en-US" dirty="0"/>
          </a:p>
        </p:txBody>
      </p:sp>
      <p:pic>
        <p:nvPicPr>
          <p:cNvPr id="25602" name="Picture 2" descr="http://earthphysicsteaching.homestead.com/Thin_Section_of_Quartzite_from_Brookshire__W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24350" cy="3248026"/>
          </a:xfrm>
          <a:prstGeom prst="rect">
            <a:avLst/>
          </a:prstGeom>
          <a:noFill/>
        </p:spPr>
      </p:pic>
      <p:pic>
        <p:nvPicPr>
          <p:cNvPr id="25604" name="Picture 4" descr="http://www.geol.ucsb.edu/faculty/hacker/geo102C/lectures/spheneX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39221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err="1" smtClean="0"/>
              <a:t>Ionicity</a:t>
            </a:r>
            <a:r>
              <a:rPr lang="en-US" altLang="ko-KR" dirty="0" smtClean="0"/>
              <a:t> of bonding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rearth.net/lecture/geochem/gchem_intro/ch04/r_rat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039532" cy="302433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572000" y="1124744"/>
            <a:ext cx="2160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3200" dirty="0" smtClean="0"/>
              <a:t>l = </a:t>
            </a:r>
            <a:r>
              <a:rPr lang="pt-BR" altLang="ko-KR" sz="3200" dirty="0" smtClean="0"/>
              <a:t>2r</a:t>
            </a:r>
            <a:r>
              <a:rPr lang="pt-BR" altLang="ko-KR" sz="3200" baseline="-25000" dirty="0" smtClean="0"/>
              <a:t>-</a:t>
            </a:r>
            <a:r>
              <a:rPr lang="pt-BR" altLang="ko-KR" sz="3200" dirty="0" smtClean="0"/>
              <a:t/>
            </a:r>
            <a:br>
              <a:rPr lang="pt-BR" altLang="ko-KR" sz="3200" dirty="0" smtClean="0"/>
            </a:br>
            <a:r>
              <a:rPr lang="pt-BR" altLang="ko-KR" sz="3200" dirty="0" smtClean="0"/>
              <a:t>d = 2r</a:t>
            </a:r>
            <a:r>
              <a:rPr lang="pt-BR" altLang="ko-KR" sz="3200" baseline="-25000" dirty="0" smtClean="0"/>
              <a:t>-</a:t>
            </a:r>
            <a:r>
              <a:rPr lang="pt-BR" altLang="ko-KR" sz="3200" dirty="0" smtClean="0"/>
              <a:t> + 2r</a:t>
            </a:r>
            <a:r>
              <a:rPr lang="pt-BR" altLang="ko-KR" sz="3200" baseline="-25000" dirty="0" smtClean="0"/>
              <a:t>+</a:t>
            </a:r>
            <a:r>
              <a:rPr lang="pt-BR" altLang="ko-KR" sz="3200" dirty="0" smtClean="0"/>
              <a:t> </a:t>
            </a:r>
            <a:endParaRPr lang="pt-BR" altLang="ko-KR" sz="3200" dirty="0" smtClean="0"/>
          </a:p>
          <a:p>
            <a:r>
              <a:rPr lang="en-US" altLang="ko-KR" sz="3200" dirty="0" smtClean="0"/>
              <a:t>d = √2 l 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r</a:t>
            </a:r>
            <a:r>
              <a:rPr lang="en-US" altLang="ko-KR" sz="3200" baseline="-25000" dirty="0" smtClean="0"/>
              <a:t>+</a:t>
            </a:r>
            <a:r>
              <a:rPr lang="en-US" altLang="ko-KR" sz="3200" dirty="0" smtClean="0"/>
              <a:t>/r</a:t>
            </a:r>
            <a:r>
              <a:rPr lang="en-US" altLang="ko-KR" sz="3200" baseline="-25000" dirty="0" smtClean="0"/>
              <a:t>-</a:t>
            </a:r>
            <a:r>
              <a:rPr lang="en-US" altLang="ko-KR" sz="3200" dirty="0" smtClean="0"/>
              <a:t> = 0.414             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725144"/>
            <a:ext cx="7096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Why is CN so significant?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Would the ratio </a:t>
            </a:r>
            <a:r>
              <a:rPr lang="en-US" altLang="ko-KR" dirty="0" err="1" smtClean="0"/>
              <a:t>calaculated</a:t>
            </a:r>
            <a:r>
              <a:rPr lang="en-US" altLang="ko-KR" dirty="0" smtClean="0"/>
              <a:t> by the above way be maximum or minimum</a:t>
            </a:r>
          </a:p>
          <a:p>
            <a:r>
              <a:rPr lang="en-US" altLang="ko-KR" dirty="0" smtClean="0"/>
              <a:t>for the given CN?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043608" y="1700808"/>
          <a:ext cx="7200801" cy="3816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0267"/>
                <a:gridCol w="2400267"/>
                <a:gridCol w="2400267"/>
              </a:tblGrid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Radius</a:t>
                      </a:r>
                      <a:r>
                        <a:rPr lang="en-US" altLang="ko-KR" baseline="0" dirty="0" smtClean="0"/>
                        <a:t> ratio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Geometry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&lt;0.155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linear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0.155 – 0.225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Triangular (</a:t>
                      </a:r>
                      <a:r>
                        <a:rPr lang="en-US" altLang="ko-KR" dirty="0" err="1" smtClean="0"/>
                        <a:t>trigonal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0.225-0.414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tetrahedral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0.414-0.732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tetragonal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0.414-0.732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octahedral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0.732-1.0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cubic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&gt;1.0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cubic</a:t>
                      </a:r>
                      <a:r>
                        <a:rPr lang="en-US" altLang="ko-KR" baseline="0" dirty="0" smtClean="0"/>
                        <a:t> (face centered)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052736"/>
            <a:ext cx="669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Can you calculate the following radius ratios for the given CN?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http://www4.nau.edu/meteorite/Meteorite/Images/Coordination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5076824"/>
            <a:ext cx="5705475" cy="1781176"/>
          </a:xfrm>
          <a:prstGeom prst="rect">
            <a:avLst/>
          </a:prstGeom>
          <a:noFill/>
        </p:spPr>
      </p:pic>
      <p:pic>
        <p:nvPicPr>
          <p:cNvPr id="19462" name="Picture 6" descr="http://i.ehow.com/images/a06/ir/r5/do-draw-tetrahedral-isomers_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295650" cy="3295651"/>
          </a:xfrm>
          <a:prstGeom prst="rect">
            <a:avLst/>
          </a:prstGeom>
          <a:noFill/>
        </p:spPr>
      </p:pic>
      <p:pic>
        <p:nvPicPr>
          <p:cNvPr id="19458" name="Picture 2" descr="http://www4.nau.edu/meteorite/Meteorite/Images/Coordination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2419350" cy="1390651"/>
          </a:xfrm>
          <a:prstGeom prst="rect">
            <a:avLst/>
          </a:prstGeom>
          <a:noFill/>
        </p:spPr>
      </p:pic>
      <p:pic>
        <p:nvPicPr>
          <p:cNvPr id="19460" name="Picture 4" descr="http://www.asiact.org/archive/numerology/img/seq_te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80728"/>
            <a:ext cx="2381250" cy="2276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764704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Tetrahedral</a:t>
            </a:r>
            <a:endParaRPr lang="ko-KR" altLang="en-US" dirty="0"/>
          </a:p>
        </p:txBody>
      </p:sp>
      <p:pic>
        <p:nvPicPr>
          <p:cNvPr id="19466" name="Picture 10" descr="https://encrypted-tbn1.google.com/images?q=tbn:ANd9GcRyin61vGYX2kCFb2U7oVE7ixrQ8Qne167hTN65FBh1dTWR8T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509120"/>
            <a:ext cx="2181225" cy="2095501"/>
          </a:xfrm>
          <a:prstGeom prst="rect">
            <a:avLst/>
          </a:prstGeom>
          <a:noFill/>
        </p:spPr>
      </p:pic>
      <p:pic>
        <p:nvPicPr>
          <p:cNvPr id="19464" name="Picture 8" descr="http://upload.wikimedia.org/wikipedia/commons/thumb/0/07/Octahedron.svg/240px-Octahedr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12976"/>
            <a:ext cx="2286000" cy="2266951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BDAAkGBwgHBgkIBwgKCgkLDRYPDQwMDRsUFRAWIB0iIiAdHx8kKDQsJCYxJx8fLT0tMTU3Ojo6Iys/RD84QzQ5Ojf/2wBDAQoKCg0MDRoPDxo3JR8lNzc3Nzc3Nzc3Nzc3Nzc3Nzc3Nzc3Nzc3Nzc3Nzc3Nzc3Nzc3Nzc3Nzc3Nzc3Nzc3Nzf/wAARCACQAIcDASIAAhEBAxEB/8QAHAAAAQQDAQAAAAAAAAAAAAAAAAUGBwgBAwQC/8QAOxAAAQMDAgQEBAMGBQUAAAAAAQIDBAAFEQYhEjFBUQcTYXEUIjKhFYGRIzNCUpLRFiRTscGCorLh8P/EABsBAAEFAQEAAAAAAAAAAAAAAAACAwQFBgEH/8QAKxEAAgICAQMCBQQDAAAAAAAAAAECAwQRBRIhMSJBBhMyUXEUYbHRI6Hx/9oADAMBAAIRAxEAPwCcaKKKACiiigAooooAwetJd11BabQUpudwjxlKGUocX8yh6DnTX8UNaL07FbgWxxH4nJGQSAryW+RXjuTsM+p6VDpW5IeckSHFvPunLjjiuJSj6mo1+Qq+y8l1xnDyzfVJ6iToz4haZdfLQuPBj+NbS0pP5kYpwQLjDuUcPwJLMhonHG0sKGfyqt6UlRASN67LVdLhYphlW58sPbcQ5ocHZQ6j+/So8M179S7FxkfC8Oj/AAz7/uWPopH0vfWdQWhmcyOFRHC63nPlrHMf29MUsVYJpraMhOEq5OElpoKKKK6ICiiigAooooAKKKwTigDNFI1w1VYrc6tmXdojbzey2vNBWk9ikb1zQ9caamJBbu8dvP8Arktf+WKT1x8bHlj3Sj1KD1+GOKsGvKHELSFIUFJIyCDkGsq5UoZKy6zuJuWsrtJKlKHxKm0ZPJKPlA9tvvRGaBj+ZxD2rRraEq2awvEbBAEpa05/lUeIfZVcLM5Qb8vO3vVZdBybNtxmTGqEUvGhZjuJbcCueK23GUh9QUlITgYxSOmRtzry5I251GUH4LuWVX9XuSV4NXHy77NhKUcPxw4BnbKDjPvhVTGKhHwRjfFajnTMnEWME8tsrVt9kGptzVrjpqtJmC5mcZ5kpR/b+DNFclwucG2tB24TGIzZOAp5wIBPbekT/HumPiPJF2Z4sZ4uFXB/VjH3p1yivLIEKbbFuEW/whzUVx2+6Qbk2XLfMjykJOFKZcCwD2OOVdeaUnsbacXpmaKKKDhg1EviXruWi5OWOxv+UltPDLkI+riI+hJ6YHMjfJxtipJ1FPFrsNwnnP8Alo63NjvkJJFVdiLUpeXFqWtW6lKOSSeZJ71HyJuMdItuIxoW3dU/CFVsbcR3JOSTzJ71sQ2pecDOKypvy20kkb10QJDcdfEscQ7VUPe+56JFqNfpFvR+rp2npTTLzqnLYV4dZWSfLHdHbHPHKpyjvokModZWlba0hSVJOQoHkRVaZbqFuqUnABOcCpg8H7gqZpdbC1EqiSFtDJz8pwofl8xH5VYYdjfoZkfiPBrjFZFa0/f+zj8WtDuagioudoZ4rrHHCUDAL7e/y5PUE5H5ioBf82O6pp9txp5BwttxJSpJ7EHcGridKjzxlsVrf0rNujsFg3BoNpRJCAHAOMDHFzI3NS5wT7mex8icdQRXv4wgbmu2ywbnqGeiDZ4jkl9R3CR8qB3UrkkeprRAhMPTY6HElSVOpBSTsQSNqtfZLHbLJGLFpgx4jSjxKSygJ4j3J60iEISJORfkVJbfk4tEabY0tYWIDXCt8jjkvBOPMcPM+3QegFadeaob0vZVyAELmOny4zSv4l9z6Abn9OtOaq+eL9xVM1y8x5ilNQmUNJSScJURxKIHc8Q/QdqXZLoj2I2JV+ovSn49xInXKdeZhm3SSuS8d0lR+VA7JTySK8gbYFeILXmtFfFskVsbUlKgVHkaprNuW2elYsa4VJQWjqt82daJaZVvfcjPDqk7KHZQ5EehqbNDakTqO0h5zgRMZPlyG08groR6Eb/bpUKT5LTrSAhIBT1pa8MLiYmsozXGoIlIW0pOdiccQz/T96kY1jhNR9mU/N4VeRjO3Wpx7/lE7UVgcqKtTBCTqyAbppm6QR9T8VxCTjkojY/riqssu8PCvuBVvCMioE8W9DSLVcn71aYy3La/l2QGwMRl9SQN+E7nONt89KZth1IsMDJVMmn7jOE4uAJUdhWwSBjnSB5/Dgg9Kz8bjrUR4+zR18soLTYvtHz1EFfCB96lHwgu1st0WVbpUoNzZEkuIDgwlSeEAAHlnntUT6cs981Ap1dkt70ptn94tBSlKT2yogE+gyacGm5iYL7qLiyUSUKKFodRhTfoQdwT/alVVThYmiPnchi5OJKM2+r219/6LGLcQ22pbikpSkZJUcAVG3iNqe3XXTc63Q0OyErKB56QAjZQ5EnJ5cwKbE2+y7qUwkyXVW9ojDZVss/8gY2HLrShHjsvxyy82lbaxhSVDY1PMqm09ojq1w2EymXfmVwOJIGexqx9p1DCuK/JSVMvY2bdABV7Hkajm36XtbchCm2FKUFAgLWVAH2pUuMNTR+cYUN0muJJeBU7Jz+p7JDmS48KMuTLfQyygZU44rAA96rvrYQ7xq24XC3PrVGfKFJUUkZISAcA9NutPt64eenN0fW8GxhAdOQB6Dv60xX4M273aVF0tAdlJSONQbICW/QqUQB6DPtUfJU2koltw08SE5SvfdLt9v8AogiQ5EUpg4z78xXtMkd6SbgZMaa7HnNrZlNK4XG3BhSD2NaPi+HmajuhsuY8pGDfS+wuLkDHOnJ4YR/xDXMAHdMcLkKGM/SMD7qTTCjuPzZLUWI04/IdPC202kqUs+gFWK8K9HnTVm8+4NgXaWAp/cHyk9GwR25n19hTlWPp7Iefy/XU4RfnsPkcqKyKKmmZCsKAIwRms1jNADJvXhZpO8Lcdct6or7mSXIbhbwT1x9OfcVw23wZ0jCVxPszJ6uLiHxT+w9MICQR706bnq2w2t1xmbc46Hm/raSriWDjO6Rk1xRNf6ZlZAuaGiP9dCmwfzIpDnBPWyRHGyJR6lBtfhjggwotviNxIMdtiO2MIabSEpSPYU2vEa0WiTp6ZcLlEQp+KySy8k8LiVckgKG+CcbcjTojvtSWUPMOIcaWMpWg5Ch3BpC182zL0rOhuPIQ48j9ilR3WtJCgAPcClkfTIUtawkpGQKeMdIRGS5xZzTbVp6fEhfFngUpA4ltJzkDrjvRGuxU0lHFsO1ADxhTQysKO+DXVersiWhGAE8IxTQbn7c6wqapZCUkkqOBk0AKLSIs2dFjTwpUZ15CHAlRScEgcxvUt26BEtsRuJAjNx47YwhttOAKiKBbl/icBx51vyA+hTqt/lSCCf8AbFTG06h1AW2sLSRkKByDQAjak0lY9SpQLzb231IyEuZKVpHYKGDimgrwR0qZfnF25+VnPw3xI4PbPDxY/wCqn/crnBtjQduMtiM2TgKeWEgnsM0gK8Q9MJeDX4jnP8aWVlP64pMpRj5Y9XRdYvRFv8I7dN6QsOmQv8FtzUdxYwp0krWoduI5OPSl4Ck+2Xq23VKjbpzEnh+oNrBKfccxSjXU9+BqUXF6ktMKKKK6cME7VE3ifrmQzPVYrJJUyUDEt9vZQJH0JPTbmRvuBnnUnXaWiBa5cxxQSiOyt1RPQJBP/FVWiurdcU48ordWorWpR3Kickn86YyJuMdIteIx4W3dU/CFVpIxnqTkk8ya3IbKyQkdKz5QbZSrOcitsGQlh0KKc4qna2+56LFpV+hHdY9R3bTvGLZI4Wl54mXE8SM9wOh/+NcM67Sn5f4hNmuuSxul1St0+3QD0G1apryXHVrSAAo5wKeHhhpWy39yXMujZkuxXUhEdS/2YBGQopH1b52O23KpFKlZJQ32KrkLKMOuWR8tOT7PsIF21VNetTElEZbcd8+UH1IIaUvG6QrkTz2FNgSy39KtqtLJt8OZAXBlRWXYq0cCmFoBQU9sVDHiH4YQ7HbX7vaZ7zbCXEJEN0cYTxKA2XnPXrmrZLSPPJNOTaWhjpu4A3Vj868OXoI+cLG2/OuKDY5VwmMxy+20HHEtheCrmQOW1Tpo7wksunpCZk1xV0mIUFNqfQAhojqEcifU5x0xXThF8683GFDYYlsyI3xTfGgutlBU33Tkb/8Auttk1bcdPpK7XJw2o7x3PmbUfbp7jFWBvFogXqCuFc4rciOvmhY5eoPMH1G9V013Y4OnNUv223OuuMIQleHVBRbKt+HPUAY571Fvre+tMvuLy4fKeNKCaf3Cdcp16mGbdJCpD6uRVsEDskcgK8Ab+9eLe0HUFWfpGa2pUAsZ5VWWbcts22JGuFSjBaN8V6VbpTcmI64w+ndLiDgj09R6VM3h/qr/ABDb1NyilNwjkB1KdgoHksDsf96h6ZMQ9HQhKQCnqetd3h/cDC1lblcXCh9RYX6hQ2H9XDT+PY6569mVXM4cMnGdjWpx7p/j2LAiisDlRVsefnHeYSLlaZkF1OUSWFtKGcbKSR/zVTkKW0eFwFC0HCgRggjmDVvSMioU8X9By0z13+xxFvtOgmYy1upCgP3gT1BA3A679TTVsOpE/AyFTJp+5HiZylpSlSthWwSR3pC84jcVgTT3yfSobo2aGvluhabFtySO9TF4GRMWOfPUgAyJXAlWN1JQB9sqV96iPRmmbtq+4NswmHUwg4EyJmPkaHXBPNWOg7jNWctVvjWm3R4EJvy48dsNtp54AHU9TT9NPQ9sq+S5P9RD5aOvOKj/AMZrhGb0dJimWyiWtxpTbJcHGoBxJJCc5Ir14m61c0803b7WtH4m+OIqI4vJb3HFjuSNs+p6VDkoO3Auuy33Hn3TlbriuJRPrXbr1X2EcZxNmWvmeEv9nJZritF1hFxSGkCS2Vr5YHGM5q0sSUxLYS9FebfaUMpcbWFJV7EbVVuNaSHQS4FYOwANOawaguenJHmQXT5RP7SOv6HPy6H1FMxy4qWn4LKz4fssr3H0yXt9ywtV/wDGuGYutfiOHCJcVCwrGxUnKSP0Cf1qcLFdY15tjE+IvibdTnHVJ6g+oO1IviJpJvVliWwjgRPYy5EdVySrqk+igMHtselTJrrj2M7jzePd6l47MrtFmqaSUpViuhMkHrSbc4c60zVwrpFdiyW/qbdTg47joRtzGRXKJRT1qFKnZpaeUVa8i6uSMc6XfDqOblre1tcJUhpwvrx0CBkH+rhpkxnJE6U1EhMuSJDp4W2mklSlH0Aqw/hToxzTVrXLuTSU3aX+9AUFeUgfSgH7nHXbpS68fT2xjN5hTrcY+WPwcqKyKKmmYCsEZrNFADTvnh1pW9vrfm2hoPrJUp1hSmlKPc8JGT70nW/wh0bDcDi7e7KUk5HxL6lD2wCAfzFP2igNnNCgxbfFbiwY7UeO2MIaaQEpSPQCt6jgV6ryrcUAVcv9yN11LcpynPMS9JWUKzkFAOE49MAV0ss/5cOFW1Jd6h/hV8uEADhTGkrbQCc/KFHH2xXpqcotBvi2zVXdBtm643JhXBJeBXiuIbcClbgHpXu4yEPOFTaQkbUkpkDHOvK5A70x0PwW8smv6iVPBacsybpBU5lspQ82jPI5IUR7/L+lSv0qG/AyOJF1us1Sf3LKGkqx/OSSP+wfapkHKrXHTVaTMBy8ozzJyj+38CXfNO2e/spavFvYlJRngLifmTnseY/Kmivwb0aqQHRElhA5siWvgP6nP3qQ6KeK3bELT2kLBpwlVmtceM4U8BdAKnCntxHJxy69BS7RRQAUUUUAFFFFABRRRQAVjFZooAibxi0NIuCvx6xxlOygAmWw2PmdSBssDqocscyMdqhDzeHJzuDgj1q45Gaa+ofD3TGoJKpNwtqfiV/U+ystrUcYySnn+dNyrT7kunLnXHpKwiYRnPSu6ywblqC4IgWiK5IfUcHhHytj+ZSuSR61N0XwT0my+px9dylIP0tOyAEp/NKQf1NPixWC16fiGLZ4TURkniUGxuo9yeZPvXFTEXLPta0mc2jtOx9MWKPbWMKWkcTzuN3XD9Sv7emKXKKKcS0Qm23thRRRXTgUUUUAFFFFAH//2Q=="/>
          <p:cNvSpPr>
            <a:spLocks noChangeAspect="1" noChangeArrowheads="1"/>
          </p:cNvSpPr>
          <p:nvPr/>
        </p:nvSpPr>
        <p:spPr bwMode="auto">
          <a:xfrm>
            <a:off x="76200" y="-639763"/>
            <a:ext cx="12477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470" name="Picture 14" descr="http://chemlab.truman.edu/CHEM131Labs/MM1Files/Octahedr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501008"/>
            <a:ext cx="1857375" cy="1981201"/>
          </a:xfrm>
          <a:prstGeom prst="rect">
            <a:avLst/>
          </a:prstGeom>
          <a:noFill/>
        </p:spPr>
      </p:pic>
      <p:pic>
        <p:nvPicPr>
          <p:cNvPr id="19472" name="Picture 16" descr="http://upload.wikimedia.org/wikipedia/commons/thumb/8/80/Cubic_Crystal_Shape.svg/400px-Cubic_Crystal_Shap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996952"/>
            <a:ext cx="2339752" cy="175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hem.queensu.ca/people/faculty/mombourquette/firstyrchem/Molecular/Solids/FCC.h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400425" cy="4667251"/>
          </a:xfrm>
          <a:prstGeom prst="rect">
            <a:avLst/>
          </a:prstGeom>
          <a:noFill/>
        </p:spPr>
      </p:pic>
      <p:pic>
        <p:nvPicPr>
          <p:cNvPr id="22532" name="Picture 4" descr="http://chemwiki.ucdavis.edu/@api/deki/files/5566/=face_centered_cubic_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086225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Ch.4. Crystal Chemistry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Chemical </a:t>
            </a:r>
            <a:r>
              <a:rPr lang="en-US" altLang="ko-KR" b="1" dirty="0" smtClean="0"/>
              <a:t>Bonding and Physicochemical Properties of a Mineral</a:t>
            </a:r>
          </a:p>
          <a:p>
            <a:pPr lvl="1"/>
            <a:r>
              <a:rPr lang="en-US" altLang="ko-KR" dirty="0" smtClean="0"/>
              <a:t>Chemical bonding: </a:t>
            </a:r>
          </a:p>
          <a:p>
            <a:pPr lvl="2"/>
            <a:r>
              <a:rPr lang="en-US" altLang="ko-KR" dirty="0" smtClean="0"/>
              <a:t>Holding constituents with forces (energies)</a:t>
            </a:r>
          </a:p>
          <a:p>
            <a:pPr lvl="2"/>
            <a:r>
              <a:rPr lang="en-US" altLang="ko-KR" dirty="0" smtClean="0"/>
              <a:t>Types of chemical bonding</a:t>
            </a:r>
          </a:p>
          <a:p>
            <a:pPr lvl="3"/>
            <a:r>
              <a:rPr lang="en-US" altLang="ko-KR" dirty="0" smtClean="0"/>
              <a:t>Ionic: electron transfer, </a:t>
            </a:r>
            <a:r>
              <a:rPr lang="en-US" altLang="ko-KR" dirty="0" err="1" smtClean="0"/>
              <a:t>Coulombic</a:t>
            </a:r>
            <a:r>
              <a:rPr lang="en-US" altLang="ko-KR" dirty="0" smtClean="0"/>
              <a:t> (electrostatic) force</a:t>
            </a:r>
          </a:p>
          <a:p>
            <a:pPr lvl="3"/>
            <a:r>
              <a:rPr lang="en-US" altLang="ko-KR" dirty="0" smtClean="0"/>
              <a:t>Covalent: sharing electrons, </a:t>
            </a:r>
            <a:r>
              <a:rPr lang="en-US" altLang="ko-KR" dirty="0" err="1" smtClean="0"/>
              <a:t>covalency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Metalic</a:t>
            </a:r>
            <a:r>
              <a:rPr lang="en-US" altLang="ko-KR" dirty="0" smtClean="0"/>
              <a:t>: sharing free electron (delocalized)</a:t>
            </a:r>
          </a:p>
          <a:p>
            <a:pPr lvl="3"/>
            <a:r>
              <a:rPr lang="en-US" altLang="ko-KR" dirty="0" smtClean="0"/>
              <a:t>Van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Waals: bonding due to other weak forces (</a:t>
            </a:r>
            <a:r>
              <a:rPr lang="en-US" altLang="ko-KR" dirty="0" err="1" smtClean="0"/>
              <a:t>Keesom</a:t>
            </a:r>
            <a:r>
              <a:rPr lang="en-US" altLang="ko-KR" dirty="0" smtClean="0"/>
              <a:t>, Debye, London forces)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smtClean="0"/>
              <a:t>In minerals, often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Covalent &gt; ionic &gt; metallic &gt; van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Waals </a:t>
            </a:r>
            <a:r>
              <a:rPr lang="en-US" altLang="ko-KR" dirty="0" smtClean="0"/>
              <a:t>     </a:t>
            </a:r>
          </a:p>
          <a:p>
            <a:pPr lvl="1"/>
            <a:r>
              <a:rPr lang="en-US" altLang="ko-KR" dirty="0" smtClean="0"/>
              <a:t>Bonding strengths (&amp; it’s </a:t>
            </a:r>
            <a:r>
              <a:rPr lang="en-US" altLang="ko-KR" dirty="0" err="1" smtClean="0"/>
              <a:t>heterogeity</a:t>
            </a:r>
            <a:r>
              <a:rPr lang="en-US" altLang="ko-KR" dirty="0" smtClean="0"/>
              <a:t>) controls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Hardness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Cleavage</a:t>
            </a:r>
          </a:p>
          <a:p>
            <a:pPr lvl="2"/>
            <a:r>
              <a:rPr lang="en-US" altLang="ko-KR" dirty="0" smtClean="0"/>
              <a:t>Fracture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Texture (crystal form)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Etc.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7/Rough_diamond.jpg/240px-Rough_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5359"/>
            <a:ext cx="2286000" cy="1724025"/>
          </a:xfrm>
          <a:prstGeom prst="rect">
            <a:avLst/>
          </a:prstGeom>
          <a:noFill/>
        </p:spPr>
      </p:pic>
      <p:pic>
        <p:nvPicPr>
          <p:cNvPr id="2052" name="Picture 4" descr="https://encrypted-tbn0.google.com/images?q=tbn:ANd9GcTxtj5vRBOEjlh-kT3Y7RR14BvcedxtCHWVdRtYdcKr-iboCW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91343"/>
            <a:ext cx="2143125" cy="2133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1295399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C: Diamond – perfectly covalent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(What about graphite?)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Hardness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8" name="Picture 10" descr="http://www.galleries.com/minerals/gemstone/rock_cry/roc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2376264" cy="1782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2708920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SiO2; quartz –</a:t>
            </a:r>
          </a:p>
          <a:p>
            <a:r>
              <a:rPr lang="en-US" altLang="ko-KR" dirty="0" smtClean="0"/>
              <a:t>partly covalent, </a:t>
            </a:r>
          </a:p>
          <a:p>
            <a:r>
              <a:rPr lang="en-US" altLang="ko-KR" dirty="0" smtClean="0"/>
              <a:t>partly ionic</a:t>
            </a:r>
          </a:p>
          <a:p>
            <a:r>
              <a:rPr lang="en-US" altLang="ko-KR" dirty="0" smtClean="0"/>
              <a:t>Covalent&gt;&gt;ionic</a:t>
            </a:r>
            <a:endParaRPr lang="ko-KR" altLang="en-US" dirty="0"/>
          </a:p>
        </p:txBody>
      </p:sp>
      <p:pic>
        <p:nvPicPr>
          <p:cNvPr id="2060" name="Picture 12" descr="http://skywalker.cochise.edu/wellerr/mineral/calcite/6calcite-cleav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2675089"/>
            <a:ext cx="2160240" cy="17620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20272" y="2732727"/>
            <a:ext cx="1720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CaCO3; calcite</a:t>
            </a:r>
          </a:p>
          <a:p>
            <a:r>
              <a:rPr lang="en-US" altLang="ko-KR" dirty="0" smtClean="0"/>
              <a:t>Partly covalent, </a:t>
            </a:r>
          </a:p>
          <a:p>
            <a:r>
              <a:rPr lang="en-US" altLang="ko-KR" dirty="0" smtClean="0"/>
              <a:t>Partly ionic</a:t>
            </a:r>
          </a:p>
          <a:p>
            <a:r>
              <a:rPr lang="en-US" altLang="ko-KR" dirty="0" smtClean="0"/>
              <a:t>Ionic&gt;&gt;covalent</a:t>
            </a:r>
            <a:endParaRPr lang="ko-KR" altLang="en-US" dirty="0"/>
          </a:p>
        </p:txBody>
      </p:sp>
      <p:pic>
        <p:nvPicPr>
          <p:cNvPr id="2062" name="Picture 14" descr="http://4.bp.blogspot.com/-vU5J8w4P09g/T5U2HZaPJ2I/AAAAAAAAAFA/Z63mlf4ljck/s1600/gold-nugg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653136"/>
            <a:ext cx="2465851" cy="18493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59832" y="472514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Au; gold</a:t>
            </a:r>
          </a:p>
          <a:p>
            <a:r>
              <a:rPr lang="en-US" altLang="ko-KR" dirty="0" smtClean="0"/>
              <a:t>metallic</a:t>
            </a:r>
            <a:endParaRPr lang="ko-KR" altLang="en-US" dirty="0"/>
          </a:p>
        </p:txBody>
      </p:sp>
      <p:pic>
        <p:nvPicPr>
          <p:cNvPr id="2064" name="Picture 16" descr="http://upload.wikimedia.org/wikipedia/commons/thumb/f/fd/Talc_block.jpg/220px-Talc_bl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81128"/>
            <a:ext cx="2095500" cy="1981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48264" y="4725144"/>
            <a:ext cx="1919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Mg3Si4O10(OH)2;</a:t>
            </a:r>
          </a:p>
          <a:p>
            <a:r>
              <a:rPr lang="en-US" altLang="ko-KR" dirty="0" smtClean="0"/>
              <a:t>Talc</a:t>
            </a:r>
          </a:p>
          <a:p>
            <a:r>
              <a:rPr lang="en-US" altLang="ko-KR" dirty="0" smtClean="0"/>
              <a:t>Covalent + ionic +</a:t>
            </a:r>
          </a:p>
          <a:p>
            <a:r>
              <a:rPr lang="en-US" altLang="ko-KR" b="1" dirty="0" smtClean="0"/>
              <a:t>Van </a:t>
            </a:r>
            <a:r>
              <a:rPr lang="en-US" altLang="ko-KR" b="1" dirty="0" err="1" smtClean="0"/>
              <a:t>der</a:t>
            </a:r>
            <a:r>
              <a:rPr lang="en-US" altLang="ko-KR" b="1" dirty="0" smtClean="0"/>
              <a:t> Waals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ff.aist.go.jp/nomura-k/common/STRUCIMAGES/Biot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-171400"/>
            <a:ext cx="4361627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332656"/>
            <a:ext cx="41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Cleavage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54" name="Picture 2" descr="http://www.korearth.net/lecture/geochem/gchem_intro/ch04/bt_thins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9"/>
            <a:ext cx="3759209" cy="2304256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4788024" y="3140968"/>
            <a:ext cx="3582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://staff.aist.go.jp/nomura-k/english/itscgallary-e.htm</a:t>
            </a:r>
            <a:endParaRPr lang="ko-KR" altLang="en-US" sz="1000" dirty="0"/>
          </a:p>
        </p:txBody>
      </p:sp>
      <p:pic>
        <p:nvPicPr>
          <p:cNvPr id="23558" name="Picture 6" descr="http://www.science.smith.edu/geosciences/Petrology/Petrography/Hornblende/P10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322712" cy="2492035"/>
          </a:xfrm>
          <a:prstGeom prst="rect">
            <a:avLst/>
          </a:prstGeom>
          <a:noFill/>
        </p:spPr>
      </p:pic>
      <p:pic>
        <p:nvPicPr>
          <p:cNvPr id="23560" name="Picture 8" descr="http://www.earth.ox.ac.uk/~davewa/pt/amphib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661371" cy="208823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4355976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://www.earth.ox.ac.uk/~davewa/pt/pt02_amp.html</a:t>
            </a:r>
            <a:endParaRPr lang="ko-KR" alt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33569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Biotite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6453336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Amphibole (hornblende)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1657</TotalTime>
  <Words>332</Words>
  <Application>Microsoft Office PowerPoint</Application>
  <PresentationFormat>화면 슬라이드 쇼(4:3)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모듈</vt:lpstr>
      <vt:lpstr>Ch.4. Crystal Chemistry </vt:lpstr>
      <vt:lpstr>슬라이드 2</vt:lpstr>
      <vt:lpstr>슬라이드 3</vt:lpstr>
      <vt:lpstr>슬라이드 4</vt:lpstr>
      <vt:lpstr>슬라이드 5</vt:lpstr>
      <vt:lpstr>Ch.4. Crystal Chemistry 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***</cp:lastModifiedBy>
  <cp:revision>147</cp:revision>
  <dcterms:created xsi:type="dcterms:W3CDTF">2012-03-04T11:34:30Z</dcterms:created>
  <dcterms:modified xsi:type="dcterms:W3CDTF">2012-05-22T09:14:48Z</dcterms:modified>
</cp:coreProperties>
</file>