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260" r:id="rId2"/>
    <p:sldId id="261" r:id="rId3"/>
    <p:sldId id="263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6" r:id="rId13"/>
    <p:sldId id="274" r:id="rId14"/>
    <p:sldId id="275" r:id="rId15"/>
    <p:sldId id="276" r:id="rId16"/>
    <p:sldId id="277" r:id="rId17"/>
    <p:sldId id="278" r:id="rId18"/>
    <p:sldId id="281" r:id="rId19"/>
    <p:sldId id="279" r:id="rId20"/>
    <p:sldId id="280" r:id="rId21"/>
    <p:sldId id="282" r:id="rId22"/>
    <p:sldId id="283" r:id="rId23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124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956D9-B2D1-40FA-8FF0-345515842C1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63A9-9E96-4F28-9BE9-4F8D8D74D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23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B8C2-D591-48B1-AB04-E633F72FA0E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018C-7A2E-4926-9E2E-D683A17E8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1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985-B6B3-4299-90B9-9D5BBD336186}" type="datetime1">
              <a:rPr lang="ko-KR" altLang="en-US" smtClean="0"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ED21-60E2-486E-98D9-DE8F18C71747}" type="datetime1">
              <a:rPr lang="ko-KR" altLang="en-US" smtClean="0"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D9B9-DE2D-451C-A0A0-A94FE39ABA33}" type="datetime1">
              <a:rPr lang="ko-KR" altLang="en-US" smtClean="0"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5A12-CFF9-45CA-8A37-9BB178A43AB5}" type="datetime1">
              <a:rPr lang="ko-KR" altLang="en-US" smtClean="0"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13FD8F-C03D-4111-812F-C0F62EB43953}" type="datetime1">
              <a:rPr lang="ko-KR" altLang="en-US" smtClean="0"/>
              <a:t>2015-11-16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CAED-8145-4055-9099-95762E51FDC4}" type="datetime1">
              <a:rPr lang="ko-KR" altLang="en-US" smtClean="0"/>
              <a:t>2015-11-16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A11-2194-4F5E-A717-64502CAD3DBC}" type="datetime1">
              <a:rPr lang="ko-KR" altLang="en-US" smtClean="0"/>
              <a:t>2015-11-16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A3FC-167D-4B5B-AAD1-838CFE9CFC38}" type="datetime1">
              <a:rPr lang="ko-KR" altLang="en-US" smtClean="0"/>
              <a:t>2015-11-16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B201-D55C-485D-9CA2-960BD913C10F}" type="datetime1">
              <a:rPr lang="ko-KR" altLang="en-US" smtClean="0"/>
              <a:t>2015-11-16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D8CD-F832-490B-ADE6-9F269C858525}" type="datetime1">
              <a:rPr lang="ko-KR" altLang="en-US" smtClean="0"/>
              <a:t>2015-11-16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06D-EE60-46F0-A2E3-EA311A8B1770}" type="datetime1">
              <a:rPr lang="ko-KR" altLang="en-US" smtClean="0"/>
              <a:t>2015-11-16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B98C93A-7D83-414C-8908-7F2675BEC936}" type="datetime1">
              <a:rPr lang="ko-KR" altLang="en-US" smtClean="0"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google.com/url?sa=i&amp;rct=j&amp;q=&amp;esrc=s&amp;frm=1&amp;source=images&amp;cd=&amp;cad=rja&amp;uact=8&amp;ved=0CAcQjRxqFQoTCJP_zJLUk8kCFUPbpgodfTIOlg&amp;url=https%3A%2F%2Fwww.koreageoparks.kr%2Ffront%2Fgeopark%2Fnetwork%2Finfo%2Finfo.htm&amp;bvm=bv.107467506,d.dGo&amp;psig=AFQjCNFJubvhf83eklVgS5bsY75sHbAigQ&amp;ust=1447718605351256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reageoparks.kr/front/main.ac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Ch. </a:t>
            </a:r>
            <a:r>
              <a:rPr lang="en-US" dirty="0" smtClean="0"/>
              <a:t>7. </a:t>
            </a:r>
            <a:r>
              <a:rPr lang="ko-KR" altLang="en-US" dirty="0" smtClean="0"/>
              <a:t>지질</a:t>
            </a:r>
            <a:r>
              <a:rPr lang="en-US" altLang="ko-KR" dirty="0" smtClean="0"/>
              <a:t>/</a:t>
            </a:r>
            <a:r>
              <a:rPr lang="ko-KR" altLang="en-US" dirty="0" smtClean="0"/>
              <a:t>문화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4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4098" name="Picture 2" descr="https://www.koreageoparks.kr/images/geopark/2_2_1_img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400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547664" y="5085184"/>
            <a:ext cx="588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http://www.koreageoparks.kr/front/geopark/network/info/info.htm</a:t>
            </a:r>
          </a:p>
        </p:txBody>
      </p:sp>
    </p:spTree>
    <p:extLst>
      <p:ext uri="{BB962C8B-B14F-4D97-AF65-F5344CB8AC3E}">
        <p14:creationId xmlns:p14="http://schemas.microsoft.com/office/powerpoint/2010/main" val="72631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국가지질공원현황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제주도 국가 지질공원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독도</a:t>
            </a:r>
            <a:r>
              <a:rPr lang="ko-KR" altLang="en-US" dirty="0"/>
              <a:t> 국가 </a:t>
            </a:r>
            <a:r>
              <a:rPr lang="ko-KR" altLang="en-US" dirty="0" smtClean="0"/>
              <a:t>지질공원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부산 </a:t>
            </a:r>
            <a:r>
              <a:rPr lang="ko-KR" altLang="en-US" dirty="0"/>
              <a:t>국가 </a:t>
            </a:r>
            <a:r>
              <a:rPr lang="ko-KR" altLang="en-US" dirty="0" smtClean="0"/>
              <a:t>지질공원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청송 </a:t>
            </a:r>
            <a:r>
              <a:rPr lang="ko-KR" altLang="en-US" dirty="0"/>
              <a:t>국가 </a:t>
            </a:r>
            <a:r>
              <a:rPr lang="ko-KR" altLang="en-US" dirty="0" smtClean="0"/>
              <a:t>지질공원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강원평화지역 </a:t>
            </a:r>
            <a:r>
              <a:rPr lang="ko-KR" altLang="en-US" dirty="0"/>
              <a:t>국가 </a:t>
            </a:r>
            <a:r>
              <a:rPr lang="ko-KR" altLang="en-US" dirty="0" smtClean="0"/>
              <a:t>지질공원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무등산권</a:t>
            </a:r>
            <a:r>
              <a:rPr lang="ko-KR" altLang="en-US" dirty="0" smtClean="0"/>
              <a:t> 지역</a:t>
            </a:r>
            <a:r>
              <a:rPr lang="ko-KR" altLang="en-US" dirty="0"/>
              <a:t> 국가 지질공원</a:t>
            </a:r>
            <a:endParaRPr 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71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5656" y="522920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강원평화지구 국가지질공원</a:t>
            </a:r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259632" y="6093296"/>
            <a:ext cx="6246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http://www.koreageoparks.kr/front/geopark/network/condition/condition05.htm</a:t>
            </a:r>
            <a:endParaRPr lang="en-US" sz="1200" dirty="0"/>
          </a:p>
        </p:txBody>
      </p:sp>
      <p:pic>
        <p:nvPicPr>
          <p:cNvPr id="5122" name="Picture 2" descr="강원 평화지역 지질공원 위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476672"/>
            <a:ext cx="5760640" cy="41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8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lvl="1"/>
            <a:r>
              <a:rPr lang="ko-KR" altLang="en-US" dirty="0" smtClean="0"/>
              <a:t>국가지질공원 인증 절차</a:t>
            </a:r>
            <a:endParaRPr 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14" y="1772816"/>
            <a:ext cx="5772057" cy="416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060741" y="6165304"/>
            <a:ext cx="6390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http://www.koreageoparks.kr/front/geopark/network/plan/plan.htm</a:t>
            </a:r>
          </a:p>
        </p:txBody>
      </p:sp>
    </p:spTree>
    <p:extLst>
      <p:ext uri="{BB962C8B-B14F-4D97-AF65-F5344CB8AC3E}">
        <p14:creationId xmlns:p14="http://schemas.microsoft.com/office/powerpoint/2010/main" val="155092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ko-KR" altLang="en-US" dirty="0" err="1"/>
              <a:t>자연공원법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36</a:t>
            </a:r>
            <a:r>
              <a:rPr lang="ko-KR" altLang="en-US" dirty="0"/>
              <a:t>조의</a:t>
            </a:r>
            <a:r>
              <a:rPr lang="en-US" altLang="ko-KR" dirty="0"/>
              <a:t>3 </a:t>
            </a:r>
            <a:r>
              <a:rPr lang="ko-KR" altLang="en-US" dirty="0"/>
              <a:t>및 영 제</a:t>
            </a:r>
            <a:r>
              <a:rPr lang="en-US" altLang="ko-KR" dirty="0"/>
              <a:t>27</a:t>
            </a:r>
            <a:r>
              <a:rPr lang="ko-KR" altLang="en-US" dirty="0"/>
              <a:t>조의</a:t>
            </a:r>
            <a:r>
              <a:rPr lang="en-US" altLang="ko-KR" dirty="0"/>
              <a:t>2</a:t>
            </a:r>
            <a:r>
              <a:rPr lang="en-US" altLang="ko-KR" dirty="0" smtClean="0"/>
              <a:t>)</a:t>
            </a:r>
            <a:r>
              <a:rPr lang="ko-KR" altLang="en-US" dirty="0" smtClean="0"/>
              <a:t>상 </a:t>
            </a:r>
            <a:r>
              <a:rPr lang="ko-KR" altLang="en-US" dirty="0"/>
              <a:t>국가지질공원의 </a:t>
            </a:r>
            <a:r>
              <a:rPr lang="ko-KR" altLang="en-US" b="1" dirty="0" smtClean="0"/>
              <a:t>인증기준</a:t>
            </a:r>
            <a:endParaRPr lang="en-US" altLang="ko-KR" b="1" dirty="0" smtClean="0"/>
          </a:p>
          <a:p>
            <a:pPr lvl="3"/>
            <a:r>
              <a:rPr lang="ko-KR" altLang="en-US" dirty="0" smtClean="0"/>
              <a:t>특별한 </a:t>
            </a:r>
            <a:r>
              <a:rPr lang="ko-KR" altLang="en-US" dirty="0"/>
              <a:t>지구과학적 중요성</a:t>
            </a:r>
            <a:r>
              <a:rPr lang="en-US" altLang="ko-KR" dirty="0"/>
              <a:t>, </a:t>
            </a:r>
            <a:r>
              <a:rPr lang="ko-KR" altLang="en-US" dirty="0"/>
              <a:t>희귀한 자연적 특성 및 우수한 경관적 가치를 가진 </a:t>
            </a:r>
            <a:r>
              <a:rPr lang="ko-KR" altLang="en-US" dirty="0" smtClean="0"/>
              <a:t>지역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지질과 </a:t>
            </a:r>
            <a:r>
              <a:rPr lang="ko-KR" altLang="en-US" dirty="0"/>
              <a:t>관련된 고고학적</a:t>
            </a:r>
            <a:r>
              <a:rPr lang="en-US" altLang="ko-KR" dirty="0"/>
              <a:t>·</a:t>
            </a:r>
            <a:r>
              <a:rPr lang="ko-KR" altLang="en-US" dirty="0"/>
              <a:t>생태적</a:t>
            </a:r>
            <a:r>
              <a:rPr lang="en-US" altLang="ko-KR" dirty="0"/>
              <a:t>·</a:t>
            </a:r>
            <a:r>
              <a:rPr lang="ko-KR" altLang="en-US" dirty="0"/>
              <a:t>문화적 요인이 우수하여 보전의 가치가 높아야 </a:t>
            </a:r>
            <a:r>
              <a:rPr lang="ko-KR" altLang="en-US" dirty="0" smtClean="0"/>
              <a:t>함</a:t>
            </a:r>
            <a:endParaRPr lang="en-US" altLang="ko-KR" dirty="0"/>
          </a:p>
          <a:p>
            <a:pPr lvl="3"/>
            <a:r>
              <a:rPr lang="ko-KR" altLang="en-US" dirty="0" smtClean="0"/>
              <a:t>지질유산의 </a:t>
            </a:r>
            <a:r>
              <a:rPr lang="ko-KR" altLang="en-US" dirty="0"/>
              <a:t>보호와 활용을 통하여 지역경제 발전을 도모할 수 있어야 </a:t>
            </a:r>
            <a:r>
              <a:rPr lang="ko-KR" altLang="en-US" dirty="0" smtClean="0"/>
              <a:t>함</a:t>
            </a:r>
            <a:endParaRPr lang="en-US" altLang="ko-KR" dirty="0"/>
          </a:p>
          <a:p>
            <a:pPr lvl="3"/>
            <a:r>
              <a:rPr lang="ko-KR" altLang="en-US" dirty="0" smtClean="0"/>
              <a:t>국가지질공원 </a:t>
            </a:r>
            <a:r>
              <a:rPr lang="ko-KR" altLang="en-US" dirty="0"/>
              <a:t>안에 지질명소 또는 역사적 유물이 있어야 </a:t>
            </a:r>
            <a:r>
              <a:rPr lang="ko-KR" altLang="en-US" dirty="0" smtClean="0"/>
              <a:t>함</a:t>
            </a:r>
            <a:endParaRPr lang="en-US" altLang="ko-KR" dirty="0"/>
          </a:p>
          <a:p>
            <a:pPr lvl="3"/>
            <a:r>
              <a:rPr lang="ko-KR" altLang="en-US" dirty="0" smtClean="0"/>
              <a:t>국가지질공원의 </a:t>
            </a:r>
            <a:r>
              <a:rPr lang="ko-KR" altLang="en-US" dirty="0"/>
              <a:t>인증을 위하여 환경부장관이 필요하다고 인정하여 고시한 사항에 </a:t>
            </a:r>
            <a:r>
              <a:rPr lang="ko-KR" altLang="en-US" dirty="0" smtClean="0"/>
              <a:t>적합한 곳</a:t>
            </a:r>
            <a:endParaRPr lang="ko-KR" altLang="en-US" dirty="0"/>
          </a:p>
          <a:p>
            <a:pPr lvl="3"/>
            <a:endParaRPr lang="en-US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3775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국가지질공원 기본 여건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공원면적 </a:t>
            </a:r>
            <a:r>
              <a:rPr lang="en-US" altLang="ko-KR" dirty="0"/>
              <a:t>: 100㎢ </a:t>
            </a:r>
            <a:r>
              <a:rPr lang="ko-KR" altLang="en-US" dirty="0"/>
              <a:t>이상</a:t>
            </a:r>
            <a:r>
              <a:rPr lang="en-US" altLang="ko-KR" dirty="0"/>
              <a:t>(</a:t>
            </a:r>
            <a:r>
              <a:rPr lang="ko-KR" altLang="en-US" dirty="0"/>
              <a:t>육지 및 해상면적 포함</a:t>
            </a:r>
            <a:r>
              <a:rPr lang="en-US" altLang="ko-KR" dirty="0"/>
              <a:t>)</a:t>
            </a:r>
          </a:p>
          <a:p>
            <a:pPr lvl="3"/>
            <a:r>
              <a:rPr lang="ko-KR" altLang="en-US" dirty="0" smtClean="0"/>
              <a:t>지질명소 </a:t>
            </a:r>
            <a:r>
              <a:rPr lang="ko-KR" altLang="en-US" dirty="0" err="1"/>
              <a:t>개소수</a:t>
            </a:r>
            <a:r>
              <a:rPr lang="ko-KR" altLang="en-US" dirty="0"/>
              <a:t> </a:t>
            </a:r>
            <a:r>
              <a:rPr lang="en-US" altLang="ko-KR" dirty="0"/>
              <a:t>: 20</a:t>
            </a:r>
            <a:r>
              <a:rPr lang="ko-KR" altLang="en-US" dirty="0"/>
              <a:t>개소 이상</a:t>
            </a:r>
            <a:r>
              <a:rPr lang="en-US" altLang="ko-KR" dirty="0"/>
              <a:t>(‘13</a:t>
            </a:r>
            <a:r>
              <a:rPr lang="ko-KR" altLang="en-US" dirty="0"/>
              <a:t>년까지는 </a:t>
            </a:r>
            <a:r>
              <a:rPr lang="en-US" altLang="ko-KR" dirty="0"/>
              <a:t>10</a:t>
            </a:r>
            <a:r>
              <a:rPr lang="ko-KR" altLang="en-US" dirty="0"/>
              <a:t>개소 이상</a:t>
            </a:r>
            <a:r>
              <a:rPr lang="en-US" altLang="ko-KR" dirty="0"/>
              <a:t>)</a:t>
            </a:r>
          </a:p>
          <a:p>
            <a:pPr lvl="3"/>
            <a:r>
              <a:rPr lang="en-US" altLang="ko-KR" dirty="0" smtClean="0"/>
              <a:t> </a:t>
            </a:r>
            <a:r>
              <a:rPr lang="en-US" altLang="ko-KR" dirty="0"/>
              <a:t>“</a:t>
            </a:r>
            <a:r>
              <a:rPr lang="ko-KR" altLang="en-US" dirty="0"/>
              <a:t>기본항목 필수조건”을 갖추고 “자체평가표” 점검결과 각 항목별 배점의 </a:t>
            </a:r>
            <a:r>
              <a:rPr lang="en-US" altLang="ko-KR" dirty="0"/>
              <a:t>50% </a:t>
            </a:r>
            <a:r>
              <a:rPr lang="ko-KR" altLang="en-US" dirty="0"/>
              <a:t>이상이어야 함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4758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세계지질공원망</a:t>
            </a:r>
            <a:r>
              <a:rPr lang="en-US" altLang="ko-KR" dirty="0" smtClean="0"/>
              <a:t>(GGN, Global </a:t>
            </a:r>
            <a:r>
              <a:rPr lang="en-US" altLang="ko-KR" dirty="0" err="1" smtClean="0"/>
              <a:t>Geopark</a:t>
            </a:r>
            <a:r>
              <a:rPr lang="en-US" altLang="ko-KR" dirty="0" smtClean="0"/>
              <a:t> Network)</a:t>
            </a:r>
          </a:p>
          <a:p>
            <a:pPr lvl="1"/>
            <a:r>
              <a:rPr lang="ko-KR" altLang="en-US" dirty="0"/>
              <a:t>유네스코의 특별 지원 활동 중 </a:t>
            </a:r>
            <a:r>
              <a:rPr lang="ko-KR" altLang="en-US" dirty="0" smtClean="0"/>
              <a:t>하나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2004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월에 </a:t>
            </a:r>
            <a:r>
              <a:rPr lang="ko-KR" altLang="en-US" dirty="0" smtClean="0"/>
              <a:t>결성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2014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 smtClean="0"/>
              <a:t>월 기준</a:t>
            </a:r>
            <a:r>
              <a:rPr lang="en-US" altLang="ko-KR" dirty="0" smtClean="0"/>
              <a:t> 32</a:t>
            </a:r>
            <a:r>
              <a:rPr lang="ko-KR" altLang="en-US" dirty="0"/>
              <a:t>개국 </a:t>
            </a:r>
            <a:r>
              <a:rPr lang="en-US" altLang="ko-KR" dirty="0"/>
              <a:t>111</a:t>
            </a:r>
            <a:r>
              <a:rPr lang="ko-KR" altLang="en-US" dirty="0" smtClean="0"/>
              <a:t>개소</a:t>
            </a:r>
            <a:endParaRPr lang="en-US" altLang="ko-KR" dirty="0" smtClean="0"/>
          </a:p>
          <a:p>
            <a:pPr lvl="1"/>
            <a:r>
              <a:rPr lang="en-US" dirty="0" smtClean="0"/>
              <a:t>4</a:t>
            </a:r>
            <a:r>
              <a:rPr lang="ko-KR" altLang="en-US" dirty="0" smtClean="0"/>
              <a:t>년마다 재심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The timelines for Global </a:t>
            </a:r>
            <a:r>
              <a:rPr lang="en-US" dirty="0" err="1"/>
              <a:t>Geopark</a:t>
            </a:r>
            <a:r>
              <a:rPr lang="en-US" dirty="0"/>
              <a:t> proposals and evaluation procedure are:</a:t>
            </a:r>
          </a:p>
          <a:p>
            <a:pPr lvl="2"/>
            <a:r>
              <a:rPr lang="en-US" dirty="0"/>
              <a:t>Submission of applications between 1 October and 1 December</a:t>
            </a:r>
          </a:p>
          <a:p>
            <a:pPr lvl="2"/>
            <a:r>
              <a:rPr lang="en-US" dirty="0"/>
              <a:t>Verification check on completeness of documents </a:t>
            </a:r>
          </a:p>
          <a:p>
            <a:pPr lvl="2"/>
            <a:r>
              <a:rPr lang="en-US" dirty="0"/>
              <a:t>Desktop evaluations until 30 April </a:t>
            </a:r>
          </a:p>
          <a:p>
            <a:pPr lvl="2"/>
            <a:r>
              <a:rPr lang="en-US" dirty="0"/>
              <a:t>Field evaluation missions starting 1 May </a:t>
            </a:r>
          </a:p>
          <a:p>
            <a:pPr lvl="2"/>
            <a:r>
              <a:rPr lang="en-US" dirty="0"/>
              <a:t>Decisions on applications during the following next Bureau meeting in autumn</a:t>
            </a:r>
          </a:p>
          <a:p>
            <a:pPr lvl="1"/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82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ko-KR" altLang="en-US" dirty="0" smtClean="0"/>
              <a:t>세계지질공원 인증 기준</a:t>
            </a:r>
            <a:endParaRPr lang="en-US" altLang="ko-KR" dirty="0" smtClean="0"/>
          </a:p>
          <a:p>
            <a:pPr lvl="2"/>
            <a:r>
              <a:rPr lang="ko-KR" altLang="en-US" dirty="0"/>
              <a:t>① 크기와 장소 </a:t>
            </a:r>
            <a:r>
              <a:rPr lang="en-US" altLang="ko-KR" dirty="0"/>
              <a:t>- </a:t>
            </a:r>
            <a:r>
              <a:rPr lang="ko-KR" altLang="en-US" dirty="0"/>
              <a:t>지역의 경제 및 문화 발전에 기여 할 수 있을 충분한 면적과 분명한 경계</a:t>
            </a:r>
          </a:p>
          <a:p>
            <a:pPr lvl="2"/>
            <a:r>
              <a:rPr lang="en-US" altLang="ko-KR" dirty="0"/>
              <a:t>- </a:t>
            </a:r>
            <a:r>
              <a:rPr lang="ko-KR" altLang="en-US" dirty="0"/>
              <a:t>세계적으로 중요한 지질유산</a:t>
            </a:r>
            <a:r>
              <a:rPr lang="en-US" altLang="ko-KR" dirty="0"/>
              <a:t>; </a:t>
            </a:r>
            <a:r>
              <a:rPr lang="ko-KR" altLang="en-US" dirty="0"/>
              <a:t>과학적 중요장소</a:t>
            </a:r>
            <a:r>
              <a:rPr lang="en-US" altLang="ko-KR" dirty="0"/>
              <a:t>, </a:t>
            </a:r>
            <a:r>
              <a:rPr lang="ko-KR" altLang="en-US" dirty="0"/>
              <a:t>희소성</a:t>
            </a:r>
            <a:r>
              <a:rPr lang="en-US" altLang="ko-KR" dirty="0"/>
              <a:t>, </a:t>
            </a:r>
            <a:r>
              <a:rPr lang="ko-KR" altLang="en-US" dirty="0" err="1"/>
              <a:t>경관미</a:t>
            </a:r>
            <a:endParaRPr lang="ko-KR" altLang="en-US" dirty="0"/>
          </a:p>
          <a:p>
            <a:pPr lvl="2"/>
            <a:r>
              <a:rPr lang="en-US" altLang="ko-KR" dirty="0"/>
              <a:t>- </a:t>
            </a:r>
            <a:r>
              <a:rPr lang="ko-KR" altLang="en-US" dirty="0"/>
              <a:t>지질학적 중요성만 강조해서는 안되며 해당지역의 전체적인 지리적 환경을 감안</a:t>
            </a:r>
          </a:p>
          <a:p>
            <a:pPr lvl="2"/>
            <a:r>
              <a:rPr lang="en-US" altLang="ko-KR" dirty="0"/>
              <a:t>- </a:t>
            </a:r>
            <a:r>
              <a:rPr lang="ko-KR" altLang="en-US" dirty="0"/>
              <a:t>경관이나 지질요소와 관련된 비지질학적 주제</a:t>
            </a:r>
            <a:r>
              <a:rPr lang="en-US" altLang="ko-KR" dirty="0"/>
              <a:t>(</a:t>
            </a:r>
            <a:r>
              <a:rPr lang="ko-KR" altLang="en-US" dirty="0"/>
              <a:t>생태</a:t>
            </a:r>
            <a:r>
              <a:rPr lang="en-US" altLang="ko-KR" dirty="0"/>
              <a:t>, </a:t>
            </a:r>
            <a:r>
              <a:rPr lang="ko-KR" altLang="en-US" dirty="0"/>
              <a:t>고고</a:t>
            </a:r>
            <a:r>
              <a:rPr lang="en-US" altLang="ko-KR" dirty="0"/>
              <a:t>, </a:t>
            </a:r>
            <a:r>
              <a:rPr lang="ko-KR" altLang="en-US" dirty="0"/>
              <a:t>역사</a:t>
            </a:r>
            <a:r>
              <a:rPr lang="en-US" altLang="ko-KR" dirty="0"/>
              <a:t>, </a:t>
            </a:r>
            <a:r>
              <a:rPr lang="ko-KR" altLang="en-US" dirty="0"/>
              <a:t>문화 등</a:t>
            </a:r>
            <a:r>
              <a:rPr lang="en-US" altLang="ko-KR" dirty="0"/>
              <a:t>)</a:t>
            </a:r>
            <a:r>
              <a:rPr lang="ko-KR" altLang="en-US" dirty="0"/>
              <a:t>도 포함</a:t>
            </a:r>
          </a:p>
          <a:p>
            <a:pPr lvl="2"/>
            <a:endParaRPr lang="ko-KR" altLang="en-US" dirty="0"/>
          </a:p>
          <a:p>
            <a:pPr lvl="2"/>
            <a:r>
              <a:rPr lang="ko-KR" altLang="en-US" dirty="0"/>
              <a:t>② 관리와 지역의 참여 </a:t>
            </a:r>
            <a:r>
              <a:rPr lang="en-US" altLang="ko-KR" dirty="0"/>
              <a:t>- </a:t>
            </a:r>
            <a:r>
              <a:rPr lang="ko-KR" altLang="en-US" dirty="0"/>
              <a:t>관리계획과 조직구성이 필수</a:t>
            </a:r>
            <a:r>
              <a:rPr lang="en-US" altLang="ko-KR" dirty="0"/>
              <a:t>(</a:t>
            </a:r>
            <a:r>
              <a:rPr lang="ko-KR" altLang="en-US" dirty="0"/>
              <a:t>신청선결조건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/>
              <a:t>- </a:t>
            </a:r>
            <a:r>
              <a:rPr lang="ko-KR" altLang="en-US" dirty="0"/>
              <a:t>공원운영의 주체는 관리인프라</a:t>
            </a:r>
            <a:r>
              <a:rPr lang="en-US" altLang="ko-KR" dirty="0"/>
              <a:t>, </a:t>
            </a:r>
            <a:r>
              <a:rPr lang="ko-KR" altLang="en-US" dirty="0"/>
              <a:t>전문인력</a:t>
            </a:r>
            <a:r>
              <a:rPr lang="en-US" altLang="ko-KR" dirty="0"/>
              <a:t>, </a:t>
            </a:r>
            <a:r>
              <a:rPr lang="ko-KR" altLang="en-US" dirty="0"/>
              <a:t>재정능력을 갖춘 공공기관이나 지역단체</a:t>
            </a:r>
          </a:p>
          <a:p>
            <a:pPr lvl="2"/>
            <a:r>
              <a:rPr lang="en-US" altLang="ko-KR" dirty="0"/>
              <a:t>- </a:t>
            </a:r>
            <a:r>
              <a:rPr lang="ko-KR" altLang="en-US" dirty="0"/>
              <a:t>지방정부</a:t>
            </a:r>
            <a:r>
              <a:rPr lang="en-US" altLang="ko-KR" dirty="0"/>
              <a:t>, </a:t>
            </a:r>
            <a:r>
              <a:rPr lang="ko-KR" altLang="en-US" dirty="0"/>
              <a:t>지역사회</a:t>
            </a:r>
            <a:r>
              <a:rPr lang="en-US" altLang="ko-KR" dirty="0"/>
              <a:t>, </a:t>
            </a:r>
            <a:r>
              <a:rPr lang="ko-KR" altLang="en-US" dirty="0"/>
              <a:t>민간기업</a:t>
            </a:r>
            <a:r>
              <a:rPr lang="en-US" altLang="ko-KR" dirty="0"/>
              <a:t>, </a:t>
            </a:r>
            <a:r>
              <a:rPr lang="ko-KR" altLang="en-US" dirty="0"/>
              <a:t>교육기관</a:t>
            </a:r>
            <a:r>
              <a:rPr lang="en-US" altLang="ko-KR" dirty="0"/>
              <a:t>, </a:t>
            </a:r>
            <a:r>
              <a:rPr lang="ko-KR" altLang="en-US" dirty="0"/>
              <a:t>연구기관 등으로 협의체를 구성하여 공원계획과 운영에 지역사회 </a:t>
            </a:r>
          </a:p>
          <a:p>
            <a:pPr lvl="2"/>
            <a:r>
              <a:rPr lang="ko-KR" altLang="en-US" dirty="0"/>
              <a:t>구성원의 의견을 반영하고 관심을 유도</a:t>
            </a:r>
          </a:p>
          <a:p>
            <a:pPr lvl="2"/>
            <a:r>
              <a:rPr lang="en-US" altLang="ko-KR" dirty="0"/>
              <a:t>- </a:t>
            </a:r>
            <a:r>
              <a:rPr lang="ko-KR" altLang="en-US" dirty="0"/>
              <a:t>지질공원 내의 관광과 경제활동은 지역여건 및 자연</a:t>
            </a:r>
            <a:r>
              <a:rPr lang="en-US" altLang="ko-KR" dirty="0"/>
              <a:t>/</a:t>
            </a:r>
            <a:r>
              <a:rPr lang="ko-KR" altLang="en-US" dirty="0"/>
              <a:t>문화적 특성과 조화되도록 계획하고 지역의 전통을 중시</a:t>
            </a:r>
          </a:p>
          <a:p>
            <a:pPr lvl="2"/>
            <a:endParaRPr lang="ko-KR" altLang="en-US" dirty="0"/>
          </a:p>
          <a:p>
            <a:pPr lvl="2"/>
            <a:r>
              <a:rPr lang="ko-KR" altLang="en-US" dirty="0"/>
              <a:t>③ 경제적 이득 </a:t>
            </a:r>
            <a:r>
              <a:rPr lang="en-US" altLang="ko-KR" dirty="0"/>
              <a:t>- </a:t>
            </a:r>
            <a:r>
              <a:rPr lang="ko-KR" altLang="en-US" dirty="0"/>
              <a:t>지질공원의 주목적은 환경과 문화를 유지하면서 사회</a:t>
            </a:r>
            <a:r>
              <a:rPr lang="en-US" altLang="ko-KR" dirty="0"/>
              <a:t>, </a:t>
            </a:r>
            <a:r>
              <a:rPr lang="ko-KR" altLang="en-US" dirty="0"/>
              <a:t>경제적 개발을 도모하는 것</a:t>
            </a:r>
            <a:r>
              <a:rPr lang="en-US" altLang="ko-KR" dirty="0"/>
              <a:t>(</a:t>
            </a:r>
            <a:r>
              <a:rPr lang="ko-KR" altLang="en-US" dirty="0"/>
              <a:t>생활여건과 지역환경의 개선</a:t>
            </a:r>
            <a:r>
              <a:rPr lang="en-US" altLang="ko-KR" dirty="0"/>
              <a:t>)</a:t>
            </a:r>
          </a:p>
          <a:p>
            <a:pPr lvl="2"/>
            <a:endParaRPr lang="en-US" altLang="ko-KR" dirty="0"/>
          </a:p>
          <a:p>
            <a:pPr lvl="2"/>
            <a:r>
              <a:rPr lang="en-US" altLang="ko-KR" dirty="0"/>
              <a:t>④ </a:t>
            </a:r>
            <a:r>
              <a:rPr lang="ko-KR" altLang="en-US" dirty="0"/>
              <a:t>교육 </a:t>
            </a:r>
            <a:r>
              <a:rPr lang="en-US" altLang="ko-KR" dirty="0"/>
              <a:t>- </a:t>
            </a:r>
            <a:r>
              <a:rPr lang="ko-KR" altLang="en-US" dirty="0"/>
              <a:t>목적</a:t>
            </a:r>
            <a:r>
              <a:rPr lang="en-US" altLang="ko-KR" dirty="0"/>
              <a:t>: </a:t>
            </a:r>
            <a:r>
              <a:rPr lang="ko-KR" altLang="en-US" dirty="0"/>
              <a:t>일반 대중의 환경의식과 지구과학 지식을 고양</a:t>
            </a:r>
          </a:p>
          <a:p>
            <a:pPr lvl="2"/>
            <a:r>
              <a:rPr lang="en-US" altLang="ko-KR" dirty="0"/>
              <a:t>- </a:t>
            </a:r>
            <a:r>
              <a:rPr lang="ko-KR" altLang="en-US" dirty="0"/>
              <a:t>관련사업</a:t>
            </a:r>
            <a:r>
              <a:rPr lang="en-US" altLang="ko-KR" dirty="0"/>
              <a:t>: </a:t>
            </a:r>
            <a:r>
              <a:rPr lang="ko-KR" altLang="en-US" dirty="0"/>
              <a:t>교육시설</a:t>
            </a:r>
            <a:r>
              <a:rPr lang="en-US" altLang="ko-KR" dirty="0"/>
              <a:t>, </a:t>
            </a:r>
            <a:r>
              <a:rPr lang="ko-KR" altLang="en-US" dirty="0"/>
              <a:t>교육프로그램</a:t>
            </a:r>
            <a:r>
              <a:rPr lang="en-US" altLang="ko-KR" dirty="0"/>
              <a:t>, </a:t>
            </a:r>
            <a:r>
              <a:rPr lang="ko-KR" altLang="en-US" dirty="0"/>
              <a:t>교육매체</a:t>
            </a:r>
            <a:r>
              <a:rPr lang="en-US" altLang="ko-KR" dirty="0"/>
              <a:t>, </a:t>
            </a:r>
            <a:r>
              <a:rPr lang="ko-KR" altLang="en-US" dirty="0"/>
              <a:t>실험실습도구</a:t>
            </a:r>
            <a:r>
              <a:rPr lang="en-US" altLang="ko-KR" dirty="0"/>
              <a:t>, </a:t>
            </a:r>
            <a:r>
              <a:rPr lang="ko-KR" altLang="en-US" dirty="0"/>
              <a:t>학술조사 및 학술협력 </a:t>
            </a:r>
            <a:r>
              <a:rPr lang="en-US" altLang="ko-KR" dirty="0"/>
              <a:t>(</a:t>
            </a:r>
            <a:r>
              <a:rPr lang="ko-KR" altLang="en-US" dirty="0"/>
              <a:t>대학 및 교육기관</a:t>
            </a:r>
            <a:r>
              <a:rPr lang="en-US" altLang="ko-KR" dirty="0"/>
              <a:t>), </a:t>
            </a:r>
          </a:p>
          <a:p>
            <a:pPr lvl="2"/>
            <a:r>
              <a:rPr lang="ko-KR" altLang="en-US" dirty="0"/>
              <a:t>기타지원</a:t>
            </a:r>
          </a:p>
          <a:p>
            <a:pPr lvl="2"/>
            <a:endParaRPr lang="ko-KR" altLang="en-US" dirty="0"/>
          </a:p>
          <a:p>
            <a:pPr lvl="2"/>
            <a:r>
              <a:rPr lang="ko-KR" altLang="en-US" dirty="0"/>
              <a:t>⑤ 보호와 보존 </a:t>
            </a:r>
            <a:r>
              <a:rPr lang="en-US" altLang="ko-KR" dirty="0"/>
              <a:t>- </a:t>
            </a:r>
            <a:r>
              <a:rPr lang="ko-KR" altLang="en-US" dirty="0"/>
              <a:t>주요보호대상</a:t>
            </a:r>
            <a:r>
              <a:rPr lang="en-US" altLang="ko-KR" dirty="0"/>
              <a:t>: </a:t>
            </a:r>
            <a:r>
              <a:rPr lang="ko-KR" altLang="en-US" dirty="0"/>
              <a:t>지역대표암석</a:t>
            </a:r>
            <a:r>
              <a:rPr lang="en-US" altLang="ko-KR" dirty="0"/>
              <a:t>, </a:t>
            </a:r>
            <a:r>
              <a:rPr lang="ko-KR" altLang="en-US" dirty="0"/>
              <a:t>광물자원</a:t>
            </a:r>
            <a:r>
              <a:rPr lang="en-US" altLang="ko-KR" dirty="0"/>
              <a:t>, </a:t>
            </a:r>
            <a:r>
              <a:rPr lang="ko-KR" altLang="en-US" dirty="0"/>
              <a:t>광물</a:t>
            </a:r>
            <a:r>
              <a:rPr lang="en-US" altLang="ko-KR" dirty="0"/>
              <a:t>, </a:t>
            </a:r>
            <a:r>
              <a:rPr lang="ko-KR" altLang="en-US" dirty="0"/>
              <a:t>화석</a:t>
            </a:r>
            <a:r>
              <a:rPr lang="en-US" altLang="ko-KR" dirty="0"/>
              <a:t>, </a:t>
            </a:r>
            <a:r>
              <a:rPr lang="ko-KR" altLang="en-US" dirty="0"/>
              <a:t>지형</a:t>
            </a:r>
            <a:r>
              <a:rPr lang="en-US" altLang="ko-KR" dirty="0"/>
              <a:t>, </a:t>
            </a:r>
            <a:r>
              <a:rPr lang="ko-KR" altLang="en-US" dirty="0"/>
              <a:t>경관</a:t>
            </a:r>
          </a:p>
          <a:p>
            <a:pPr lvl="2"/>
            <a:r>
              <a:rPr lang="en-US" altLang="ko-KR" dirty="0"/>
              <a:t>- </a:t>
            </a:r>
            <a:r>
              <a:rPr lang="ko-KR" altLang="en-US" dirty="0"/>
              <a:t>세계 지질공원에 대한 국제적인 보호규정이나 통제는 없음</a:t>
            </a:r>
          </a:p>
          <a:p>
            <a:pPr lvl="2"/>
            <a:r>
              <a:rPr lang="en-US" altLang="ko-KR" dirty="0"/>
              <a:t>- </a:t>
            </a:r>
            <a:r>
              <a:rPr lang="ko-KR" altLang="en-US" dirty="0"/>
              <a:t>공원 내의 지질유산의 보호수준과 방법은 전적으로 해당국가에서 결정</a:t>
            </a:r>
          </a:p>
          <a:p>
            <a:pPr lvl="2"/>
            <a:r>
              <a:rPr lang="en-US" altLang="ko-KR" dirty="0"/>
              <a:t>- </a:t>
            </a:r>
            <a:r>
              <a:rPr lang="ko-KR" altLang="en-US" dirty="0"/>
              <a:t>관리당국은 적절하고 확실한 보호방안과 수단</a:t>
            </a:r>
            <a:r>
              <a:rPr lang="en-US" altLang="ko-KR" dirty="0"/>
              <a:t>(</a:t>
            </a:r>
            <a:r>
              <a:rPr lang="ko-KR" altLang="en-US" dirty="0"/>
              <a:t>시설</a:t>
            </a:r>
            <a:r>
              <a:rPr lang="en-US" altLang="ko-KR" dirty="0"/>
              <a:t>)</a:t>
            </a:r>
            <a:r>
              <a:rPr lang="ko-KR" altLang="en-US" dirty="0"/>
              <a:t>을 강구해야 함</a:t>
            </a:r>
          </a:p>
          <a:p>
            <a:pPr lvl="2"/>
            <a:endParaRPr lang="ko-KR" altLang="en-US" dirty="0"/>
          </a:p>
          <a:p>
            <a:pPr lvl="2"/>
            <a:r>
              <a:rPr lang="ko-KR" altLang="en-US" dirty="0"/>
              <a:t>⑥ 국제네트워크</a:t>
            </a:r>
            <a:r>
              <a:rPr lang="en-US" altLang="ko-KR" dirty="0"/>
              <a:t>(</a:t>
            </a:r>
            <a:r>
              <a:rPr lang="ko-KR" altLang="en-US" dirty="0"/>
              <a:t>국제 </a:t>
            </a:r>
            <a:r>
              <a:rPr lang="ko-KR" altLang="en-US" dirty="0" err="1"/>
              <a:t>지질공원망</a:t>
            </a:r>
            <a:r>
              <a:rPr lang="ko-KR" altLang="en-US" dirty="0"/>
              <a:t> 가입</a:t>
            </a:r>
            <a:r>
              <a:rPr lang="en-US" altLang="ko-KR" dirty="0"/>
              <a:t>) - </a:t>
            </a:r>
            <a:r>
              <a:rPr lang="ko-KR" altLang="en-US" dirty="0"/>
              <a:t>네트워크가입의 이점</a:t>
            </a:r>
            <a:r>
              <a:rPr lang="en-US" altLang="ko-KR" dirty="0"/>
              <a:t>: </a:t>
            </a:r>
            <a:r>
              <a:rPr lang="ko-KR" altLang="en-US" dirty="0"/>
              <a:t>국제적 인증</a:t>
            </a:r>
            <a:r>
              <a:rPr lang="en-US" altLang="ko-KR" dirty="0"/>
              <a:t>; </a:t>
            </a:r>
            <a:r>
              <a:rPr lang="ko-KR" altLang="en-US" dirty="0"/>
              <a:t>관리정보 및 인력의 </a:t>
            </a:r>
            <a:r>
              <a:rPr lang="ko-KR" altLang="en-US" dirty="0" smtClean="0"/>
              <a:t>교류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067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332656"/>
            <a:ext cx="7718425" cy="566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51520" y="6093296"/>
            <a:ext cx="8892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http://www.globalgeopark.org/UploadFiles/2012_5_7/GGN%20Map%202015/GGN%20Distribution%202015.09.25_3600.jpg</a:t>
            </a:r>
          </a:p>
        </p:txBody>
      </p:sp>
    </p:spTree>
    <p:extLst>
      <p:ext uri="{BB962C8B-B14F-4D97-AF65-F5344CB8AC3E}">
        <p14:creationId xmlns:p14="http://schemas.microsoft.com/office/powerpoint/2010/main" val="221735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지질공원</a:t>
            </a:r>
            <a:endParaRPr lang="en-US" altLang="ko-KR" dirty="0" smtClean="0"/>
          </a:p>
          <a:p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ko-KR" altLang="en-US" dirty="0" smtClean="0">
                <a:sym typeface="Wingdings" panose="05000000000000000000" pitchFamily="2" charset="2"/>
              </a:rPr>
              <a:t>석조</a:t>
            </a:r>
            <a:r>
              <a:rPr lang="en-US" altLang="ko-KR" dirty="0" smtClean="0">
                <a:sym typeface="Wingdings" panose="05000000000000000000" pitchFamily="2" charset="2"/>
              </a:rPr>
              <a:t>) </a:t>
            </a:r>
            <a:r>
              <a:rPr lang="ko-KR" altLang="en-US" dirty="0" smtClean="0">
                <a:sym typeface="Wingdings" panose="05000000000000000000" pitchFamily="2" charset="2"/>
              </a:rPr>
              <a:t>문화재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ko-KR" altLang="en-US" dirty="0" smtClean="0">
                <a:sym typeface="Wingdings" panose="05000000000000000000" pitchFamily="2" charset="2"/>
              </a:rPr>
              <a:t>기타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0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현황</a:t>
            </a:r>
            <a:endParaRPr 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20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57200" y="2217261"/>
          <a:ext cx="8229600" cy="329184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r>
                        <a:rPr lang="ko-KR" altLang="en-US"/>
                        <a:t>중국</a:t>
                      </a:r>
                      <a:r>
                        <a:rPr lang="en-US" altLang="ko-KR"/>
                        <a:t>(31)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프랑스</a:t>
                      </a:r>
                      <a:r>
                        <a:rPr lang="en-US" altLang="ko-KR"/>
                        <a:t>(5)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노르웨이</a:t>
                      </a:r>
                      <a:r>
                        <a:rPr lang="en-US" altLang="ko-KR"/>
                        <a:t>(2)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o-KR" altLang="en-US"/>
                        <a:t>일본</a:t>
                      </a:r>
                      <a:r>
                        <a:rPr lang="en-US" altLang="ko-KR"/>
                        <a:t>(7)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아일랜드</a:t>
                      </a:r>
                      <a:r>
                        <a:rPr lang="en-US" altLang="ko-KR"/>
                        <a:t>(2)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헝가리</a:t>
                      </a:r>
                      <a:r>
                        <a:rPr lang="en-US" altLang="ko-KR"/>
                        <a:t>/</a:t>
                      </a:r>
                      <a:r>
                        <a:rPr lang="ko-KR" altLang="en-US"/>
                        <a:t>슬로바키아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o-KR" altLang="en-US"/>
                        <a:t>그리스</a:t>
                      </a:r>
                      <a:r>
                        <a:rPr lang="en-US" altLang="ko-KR"/>
                        <a:t>(4)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아일랜드</a:t>
                      </a:r>
                      <a:r>
                        <a:rPr lang="en-US" altLang="ko-KR"/>
                        <a:t>/</a:t>
                      </a:r>
                      <a:r>
                        <a:rPr lang="ko-KR" altLang="en-US"/>
                        <a:t>북아일랜드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한국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o-KR" altLang="en-US"/>
                        <a:t>오스트리아</a:t>
                      </a:r>
                      <a:r>
                        <a:rPr lang="en-US" altLang="ko-KR"/>
                        <a:t>(3)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핀란드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브라질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o-KR" altLang="en-US"/>
                        <a:t>체코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슬로베니아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헝가리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o-KR" altLang="en-US"/>
                        <a:t>네덜란드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캐나다</a:t>
                      </a:r>
                      <a:r>
                        <a:rPr lang="en-US" altLang="ko-KR"/>
                        <a:t>(2)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우루과이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o-KR" altLang="en-US"/>
                        <a:t>베트남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루마니아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인도네시아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o-KR" altLang="en-US"/>
                        <a:t>크로아티아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말레이시아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덴마크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o-KR" altLang="en-US"/>
                        <a:t>아이슬란드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스페인</a:t>
                      </a:r>
                      <a:r>
                        <a:rPr lang="en-US" altLang="ko-KR"/>
                        <a:t>(10)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모로코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o-KR" altLang="en-US"/>
                        <a:t>터키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독일</a:t>
                      </a:r>
                      <a:r>
                        <a:rPr lang="en-US" altLang="ko-KR"/>
                        <a:t>(5)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슬로베니아</a:t>
                      </a:r>
                      <a:r>
                        <a:rPr lang="en-US" altLang="ko-KR"/>
                        <a:t>/</a:t>
                      </a:r>
                      <a:r>
                        <a:rPr lang="ko-KR" altLang="en-US"/>
                        <a:t>오스트리아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o-KR" altLang="en-US"/>
                        <a:t>이탈리아</a:t>
                      </a:r>
                      <a:r>
                        <a:rPr lang="en-US" altLang="ko-KR"/>
                        <a:t>(9)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독일</a:t>
                      </a:r>
                      <a:r>
                        <a:rPr lang="en-US" altLang="ko-KR"/>
                        <a:t>/</a:t>
                      </a:r>
                      <a:r>
                        <a:rPr lang="ko-KR" altLang="en-US"/>
                        <a:t>폴란드</a:t>
                      </a:r>
                      <a:r>
                        <a:rPr lang="en-US" altLang="ko-KR"/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o-KR" altLang="en-US"/>
                        <a:t>영국</a:t>
                      </a:r>
                      <a:r>
                        <a:rPr lang="en-US" altLang="ko-KR"/>
                        <a:t>(6)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포루투칼</a:t>
                      </a:r>
                      <a:r>
                        <a:rPr lang="en-US" altLang="ko-KR"/>
                        <a:t>(4)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651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지질공원해설사</a:t>
            </a:r>
            <a:endParaRPr lang="en-US" altLang="ko-KR" dirty="0"/>
          </a:p>
          <a:p>
            <a:pPr lvl="1"/>
            <a:r>
              <a:rPr lang="ko-KR" altLang="en-US" dirty="0" err="1" smtClean="0"/>
              <a:t>자연공원법</a:t>
            </a:r>
            <a:r>
              <a:rPr lang="ko-KR" altLang="en-US" dirty="0" smtClean="0"/>
              <a:t> 제</a:t>
            </a:r>
            <a:r>
              <a:rPr lang="en-US" altLang="ko-KR" dirty="0"/>
              <a:t>36</a:t>
            </a:r>
            <a:r>
              <a:rPr lang="ko-KR" altLang="en-US" dirty="0"/>
              <a:t>조의</a:t>
            </a:r>
            <a:r>
              <a:rPr lang="en-US" altLang="ko-KR" dirty="0"/>
              <a:t>6(</a:t>
            </a:r>
            <a:r>
              <a:rPr lang="ko-KR" altLang="en-US" dirty="0" err="1"/>
              <a:t>지질공원해설사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/>
              <a:t>① </a:t>
            </a:r>
            <a:r>
              <a:rPr lang="ko-KR" altLang="en-US" dirty="0"/>
              <a:t>환경부장관은 국민을 대상으로 지질공원에 대한 지식을 체계적으로 전달하고 </a:t>
            </a:r>
            <a:r>
              <a:rPr lang="ko-KR" altLang="en-US" dirty="0" smtClean="0"/>
              <a:t>지질공원해설</a:t>
            </a:r>
            <a:r>
              <a:rPr lang="en-US" altLang="ko-KR" dirty="0"/>
              <a:t>·</a:t>
            </a:r>
            <a:r>
              <a:rPr lang="ko-KR" altLang="en-US" dirty="0"/>
              <a:t>홍보</a:t>
            </a:r>
            <a:r>
              <a:rPr lang="en-US" altLang="ko-KR" dirty="0"/>
              <a:t>·</a:t>
            </a:r>
            <a:r>
              <a:rPr lang="ko-KR" altLang="en-US" dirty="0"/>
              <a:t>교육</a:t>
            </a:r>
            <a:r>
              <a:rPr lang="en-US" altLang="ko-KR" dirty="0"/>
              <a:t>·</a:t>
            </a:r>
            <a:r>
              <a:rPr lang="ko-KR" altLang="en-US" dirty="0"/>
              <a:t>탐방안내 등을 전문적으로 수행할 수 있는 </a:t>
            </a:r>
            <a:r>
              <a:rPr lang="ko-KR" altLang="en-US" dirty="0" smtClean="0"/>
              <a:t>지질공원 </a:t>
            </a:r>
            <a:r>
              <a:rPr lang="ko-KR" altLang="en-US" dirty="0" err="1" smtClean="0"/>
              <a:t>해설사를</a:t>
            </a:r>
            <a:r>
              <a:rPr lang="ko-KR" altLang="en-US" dirty="0" smtClean="0"/>
              <a:t> </a:t>
            </a:r>
            <a:r>
              <a:rPr lang="ko-KR" altLang="en-US" dirty="0"/>
              <a:t>선발하여 활용할 수 있다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② </a:t>
            </a: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항에 따른 지질공원해설사의 자격기준 및 그 밖에 필요한 사항은 </a:t>
            </a:r>
            <a:r>
              <a:rPr lang="ko-KR" altLang="en-US" dirty="0" smtClean="0"/>
              <a:t>대통령령으로 </a:t>
            </a:r>
            <a:r>
              <a:rPr lang="ko-KR" altLang="en-US" dirty="0"/>
              <a:t>정한다</a:t>
            </a:r>
            <a:r>
              <a:rPr lang="en-US" altLang="ko-KR" dirty="0"/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163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dirty="0"/>
              <a:t>지질공원 해설사의 핵심 기능</a:t>
            </a:r>
            <a:r>
              <a:rPr lang="en-US" altLang="ko-KR" dirty="0"/>
              <a:t>(4</a:t>
            </a:r>
            <a:r>
              <a:rPr lang="ko-KR" altLang="en-US" dirty="0"/>
              <a:t>가지</a:t>
            </a:r>
            <a:r>
              <a:rPr lang="en-US" altLang="ko-KR" dirty="0"/>
              <a:t>)</a:t>
            </a:r>
          </a:p>
          <a:p>
            <a:pPr lvl="2"/>
            <a:r>
              <a:rPr lang="ko-KR" altLang="en-US" dirty="0"/>
              <a:t>해설 </a:t>
            </a:r>
            <a:r>
              <a:rPr lang="en-US" altLang="ko-KR" dirty="0"/>
              <a:t>+ </a:t>
            </a:r>
            <a:r>
              <a:rPr lang="ko-KR" altLang="en-US" dirty="0"/>
              <a:t>홍보 </a:t>
            </a:r>
            <a:r>
              <a:rPr lang="en-US" altLang="ko-KR" dirty="0"/>
              <a:t>+ </a:t>
            </a:r>
            <a:r>
              <a:rPr lang="ko-KR" altLang="en-US" dirty="0"/>
              <a:t>교육 </a:t>
            </a:r>
            <a:r>
              <a:rPr lang="en-US" altLang="ko-KR" dirty="0"/>
              <a:t>+ </a:t>
            </a:r>
            <a:r>
              <a:rPr lang="ko-KR" altLang="en-US" dirty="0"/>
              <a:t>탐방 안내를 통한 </a:t>
            </a:r>
            <a:r>
              <a:rPr lang="ko-KR" altLang="en-US" dirty="0" err="1"/>
              <a:t>탐방객과</a:t>
            </a:r>
            <a:r>
              <a:rPr lang="ko-KR" altLang="en-US" dirty="0"/>
              <a:t> 지역주민의 가교 역할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39" y="3212976"/>
            <a:ext cx="64008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25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지질공원</a:t>
            </a:r>
            <a:r>
              <a:rPr lang="en-US" altLang="ko-KR" dirty="0" smtClean="0"/>
              <a:t>(GEOPARK)</a:t>
            </a:r>
            <a:br>
              <a:rPr lang="en-US" altLang="ko-KR" dirty="0" smtClean="0"/>
            </a:br>
            <a:r>
              <a:rPr lang="ko-KR" altLang="en-US" sz="1300" dirty="0" smtClean="0"/>
              <a:t>이 강의에 사용된 내용은 대부분 </a:t>
            </a:r>
            <a:r>
              <a:rPr lang="en-US" altLang="ko-KR" sz="1300" dirty="0">
                <a:hlinkClick r:id="rId2"/>
              </a:rPr>
              <a:t>http://</a:t>
            </a:r>
            <a:r>
              <a:rPr lang="en-US" altLang="ko-KR" sz="1300" dirty="0" smtClean="0">
                <a:hlinkClick r:id="rId2"/>
              </a:rPr>
              <a:t>www.koreageoparks.kr/front/main.act</a:t>
            </a:r>
            <a:r>
              <a:rPr lang="ko-KR" altLang="en-US" sz="1300" dirty="0" smtClean="0"/>
              <a:t>에서 가져온 것이다</a:t>
            </a:r>
            <a:r>
              <a:rPr lang="en-US" altLang="ko-KR" sz="1300" dirty="0" smtClean="0"/>
              <a:t>.</a:t>
            </a:r>
            <a:endParaRPr lang="en-US" sz="13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지질공원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r>
              <a:rPr lang="ko-KR" altLang="en-US" dirty="0" smtClean="0"/>
              <a:t>국가지질공원</a:t>
            </a:r>
            <a:endParaRPr lang="en-US" altLang="ko-KR" dirty="0" smtClean="0"/>
          </a:p>
          <a:p>
            <a:r>
              <a:rPr lang="ko-KR" altLang="en-US" dirty="0" err="1" smtClean="0"/>
              <a:t>세계지질공원망</a:t>
            </a:r>
            <a:endParaRPr lang="en-US" altLang="ko-KR" dirty="0" smtClean="0"/>
          </a:p>
          <a:p>
            <a:r>
              <a:rPr lang="ko-KR" altLang="en-US" dirty="0" err="1" smtClean="0"/>
              <a:t>지질공원해설사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7427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지질공원의 정의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유네스코 정의</a:t>
            </a:r>
            <a:r>
              <a:rPr lang="en-US" altLang="ko-KR" dirty="0" smtClean="0"/>
              <a:t>:</a:t>
            </a:r>
            <a:r>
              <a:rPr lang="ko-KR" altLang="en-US" dirty="0"/>
              <a:t>특별한 과학적 중요성</a:t>
            </a:r>
            <a:r>
              <a:rPr lang="en-US" altLang="ko-KR" dirty="0"/>
              <a:t>, </a:t>
            </a:r>
            <a:r>
              <a:rPr lang="ko-KR" altLang="en-US" dirty="0" err="1"/>
              <a:t>희귀성</a:t>
            </a:r>
            <a:r>
              <a:rPr lang="ko-KR" altLang="en-US" dirty="0"/>
              <a:t> 또는 아름다움을 지닌 지질현장으로서 지질학적 중요성뿐만 아니라 </a:t>
            </a:r>
            <a:r>
              <a:rPr lang="ko-KR" altLang="en-US" dirty="0" smtClean="0"/>
              <a:t> </a:t>
            </a:r>
            <a:r>
              <a:rPr lang="ko-KR" altLang="en-US" dirty="0"/>
              <a:t>생태학적</a:t>
            </a:r>
            <a:r>
              <a:rPr lang="en-US" altLang="ko-KR" dirty="0"/>
              <a:t>, </a:t>
            </a:r>
            <a:r>
              <a:rPr lang="ko-KR" altLang="en-US" dirty="0"/>
              <a:t>고고학적</a:t>
            </a:r>
            <a:r>
              <a:rPr lang="en-US" altLang="ko-KR" dirty="0"/>
              <a:t>, </a:t>
            </a:r>
            <a:r>
              <a:rPr lang="ko-KR" altLang="en-US" dirty="0"/>
              <a:t>역사적</a:t>
            </a:r>
            <a:r>
              <a:rPr lang="en-US" altLang="ko-KR" dirty="0"/>
              <a:t>, </a:t>
            </a:r>
            <a:r>
              <a:rPr lang="ko-KR" altLang="en-US" dirty="0"/>
              <a:t>문화적 가치도 함께 지니고 있는 지역으로 보전</a:t>
            </a:r>
            <a:r>
              <a:rPr lang="en-US" altLang="ko-KR" dirty="0"/>
              <a:t>, </a:t>
            </a:r>
            <a:r>
              <a:rPr lang="ko-KR" altLang="en-US" dirty="0"/>
              <a:t>교육 및 관광을 통하여 지역경제 </a:t>
            </a:r>
            <a:r>
              <a:rPr lang="ko-KR" altLang="en-US" dirty="0" smtClean="0"/>
              <a:t>발전에 기여할 수 있는 것</a:t>
            </a:r>
            <a:r>
              <a:rPr lang="en-US" altLang="ko-KR" dirty="0" smtClean="0"/>
              <a:t>(</a:t>
            </a:r>
            <a:r>
              <a:rPr lang="ko-KR" altLang="en-US" dirty="0" smtClean="0"/>
              <a:t>지역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국내법적 정의</a:t>
            </a:r>
            <a:r>
              <a:rPr lang="en-US" altLang="ko-KR" dirty="0" smtClean="0"/>
              <a:t>:</a:t>
            </a:r>
          </a:p>
          <a:p>
            <a:pPr lvl="2"/>
            <a:r>
              <a:rPr lang="ko-KR" altLang="en-US" dirty="0" err="1"/>
              <a:t>자연공원법</a:t>
            </a:r>
            <a:r>
              <a:rPr lang="ko-KR" altLang="en-US" dirty="0"/>
              <a:t> 제</a:t>
            </a:r>
            <a:r>
              <a:rPr lang="en-US" altLang="ko-KR" dirty="0"/>
              <a:t>2</a:t>
            </a:r>
            <a:r>
              <a:rPr lang="ko-KR" altLang="en-US" dirty="0"/>
              <a:t>조 제</a:t>
            </a:r>
            <a:r>
              <a:rPr lang="en-US" altLang="ko-KR" dirty="0"/>
              <a:t>4</a:t>
            </a:r>
            <a:r>
              <a:rPr lang="ko-KR" altLang="en-US" dirty="0"/>
              <a:t>의</a:t>
            </a:r>
            <a:r>
              <a:rPr lang="en-US" altLang="ko-KR" dirty="0"/>
              <a:t>2</a:t>
            </a:r>
            <a:r>
              <a:rPr lang="ko-KR" altLang="en-US" dirty="0" smtClean="0"/>
              <a:t>호</a:t>
            </a:r>
            <a:r>
              <a:rPr lang="en-US" altLang="ko-KR" dirty="0"/>
              <a:t>: "</a:t>
            </a:r>
            <a:r>
              <a:rPr lang="ko-KR" altLang="en-US" dirty="0"/>
              <a:t>지질공원”이란 지구과학적으로 중요하고 경관이 우수한 지역으로서 이를 보전하고 </a:t>
            </a:r>
            <a:r>
              <a:rPr lang="ko-KR" altLang="en-US" dirty="0" smtClean="0"/>
              <a:t> </a:t>
            </a:r>
            <a:r>
              <a:rPr lang="ko-KR" altLang="en-US" dirty="0"/>
              <a:t>교육</a:t>
            </a:r>
            <a:r>
              <a:rPr lang="en-US" altLang="ko-KR" dirty="0"/>
              <a:t>.</a:t>
            </a:r>
            <a:r>
              <a:rPr lang="ko-KR" altLang="en-US" dirty="0"/>
              <a:t>관광 사업 등에 활용하기 위하여 환경부장관이 인증한 공원을 말한다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63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ko-KR" altLang="en-US" dirty="0" err="1"/>
              <a:t>자연공원법상</a:t>
            </a:r>
            <a:r>
              <a:rPr lang="ko-KR" altLang="en-US" dirty="0"/>
              <a:t> 지질공원의 정의는 다음의 </a:t>
            </a:r>
            <a:r>
              <a:rPr lang="en-US" altLang="ko-KR" dirty="0"/>
              <a:t>3</a:t>
            </a:r>
            <a:r>
              <a:rPr lang="ko-KR" altLang="en-US" dirty="0"/>
              <a:t>가지 요건으로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2"/>
            <a:r>
              <a:rPr lang="en-US" altLang="ko-KR" dirty="0"/>
              <a:t>(A) </a:t>
            </a:r>
            <a:r>
              <a:rPr lang="ko-KR" altLang="en-US" dirty="0"/>
              <a:t>지구과학적으로 중요 혹은</a:t>
            </a:r>
            <a:r>
              <a:rPr lang="en-US" altLang="ko-KR" dirty="0"/>
              <a:t>, </a:t>
            </a:r>
            <a:r>
              <a:rPr lang="ko-KR" altLang="en-US" dirty="0"/>
              <a:t>경관이 우수한 지역 ⇒ 자연적 조건 우수 지역 </a:t>
            </a:r>
          </a:p>
          <a:p>
            <a:pPr lvl="2"/>
            <a:r>
              <a:rPr lang="en-US" altLang="ko-KR" dirty="0"/>
              <a:t>(B) </a:t>
            </a:r>
            <a:r>
              <a:rPr lang="ko-KR" altLang="en-US" dirty="0"/>
              <a:t>보전 </a:t>
            </a:r>
            <a:r>
              <a:rPr lang="en-US" altLang="ko-KR" dirty="0"/>
              <a:t>+ </a:t>
            </a:r>
            <a:r>
              <a:rPr lang="ko-KR" altLang="en-US" dirty="0"/>
              <a:t>교육 </a:t>
            </a:r>
            <a:r>
              <a:rPr lang="en-US" altLang="ko-KR" dirty="0"/>
              <a:t>+ </a:t>
            </a:r>
            <a:r>
              <a:rPr lang="ko-KR" altLang="en-US" dirty="0"/>
              <a:t>관광에 활용 ⇒ 유네스코 지질공원 </a:t>
            </a:r>
            <a:r>
              <a:rPr lang="en-US" altLang="ko-KR" dirty="0"/>
              <a:t>3</a:t>
            </a:r>
            <a:r>
              <a:rPr lang="ko-KR" altLang="en-US" dirty="0"/>
              <a:t>대 원칙 적용</a:t>
            </a:r>
          </a:p>
          <a:p>
            <a:pPr lvl="2"/>
            <a:r>
              <a:rPr lang="ko-KR" altLang="en-US" dirty="0"/>
              <a:t>⇒ 지역경제 발전 도모  </a:t>
            </a:r>
          </a:p>
          <a:p>
            <a:pPr lvl="2"/>
            <a:r>
              <a:rPr lang="en-US" altLang="ko-KR" dirty="0"/>
              <a:t>(C) </a:t>
            </a:r>
            <a:r>
              <a:rPr lang="ko-KR" altLang="en-US" dirty="0"/>
              <a:t>환경부장관의 인증 ⇒ 일정한 자격 요건 및 기준 요구 </a:t>
            </a:r>
          </a:p>
          <a:p>
            <a:pPr lvl="2"/>
            <a:r>
              <a:rPr lang="en-US" altLang="ko-KR" dirty="0"/>
              <a:t>※ (A) +(B) +(C) </a:t>
            </a:r>
            <a:r>
              <a:rPr lang="ko-KR" altLang="en-US" dirty="0"/>
              <a:t>가 동시에 충족되어야 함</a:t>
            </a:r>
            <a:endParaRPr lang="ko-KR" altLang="en-US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20888"/>
            <a:ext cx="6400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8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지질공원의 구성 요소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62" y="2276872"/>
            <a:ext cx="64008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28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51" y="1844824"/>
            <a:ext cx="6084887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68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dirty="0" smtClean="0"/>
              <a:t>국가지질공원</a:t>
            </a:r>
            <a:endParaRPr lang="en-US" altLang="ko-KR" dirty="0" smtClean="0"/>
          </a:p>
          <a:p>
            <a:pPr lvl="1"/>
            <a:r>
              <a:rPr lang="ko-KR" altLang="en-US" dirty="0"/>
              <a:t>국가적으로 지질학적 중요성이 있는 지역을 대상으로</a:t>
            </a:r>
            <a:r>
              <a:rPr lang="en-US" altLang="ko-KR" dirty="0"/>
              <a:t>, </a:t>
            </a:r>
            <a:r>
              <a:rPr lang="ko-KR" altLang="en-US" dirty="0"/>
              <a:t>국가에서 정하는 기준에 부합되는 활동을 수행하는 지역지질공원을 국가에서 </a:t>
            </a:r>
            <a:r>
              <a:rPr lang="ko-KR" altLang="en-US" dirty="0" smtClean="0"/>
              <a:t>인증</a:t>
            </a:r>
            <a:endParaRPr lang="en-US" altLang="ko-KR" dirty="0" smtClean="0"/>
          </a:p>
          <a:p>
            <a:pPr lvl="1"/>
            <a:r>
              <a:rPr lang="ko-KR" altLang="en-US" dirty="0" err="1"/>
              <a:t>자연공원법</a:t>
            </a:r>
            <a:r>
              <a:rPr lang="ko-KR" altLang="en-US" dirty="0"/>
              <a:t> 제</a:t>
            </a:r>
            <a:r>
              <a:rPr lang="en-US" altLang="ko-KR" dirty="0"/>
              <a:t>36</a:t>
            </a:r>
            <a:r>
              <a:rPr lang="ko-KR" altLang="en-US" dirty="0"/>
              <a:t>조의</a:t>
            </a:r>
            <a:r>
              <a:rPr lang="en-US" altLang="ko-KR" dirty="0"/>
              <a:t>3 [</a:t>
            </a:r>
            <a:r>
              <a:rPr lang="ko-KR" altLang="en-US" dirty="0"/>
              <a:t>지질공원의 인증 등</a:t>
            </a:r>
            <a:r>
              <a:rPr lang="en-US" altLang="ko-KR" dirty="0"/>
              <a:t>] </a:t>
            </a:r>
          </a:p>
          <a:p>
            <a:pPr lvl="2"/>
            <a:r>
              <a:rPr lang="en-US" altLang="ko-KR" dirty="0"/>
              <a:t>① </a:t>
            </a:r>
            <a:r>
              <a:rPr lang="ko-KR" altLang="en-US" dirty="0"/>
              <a:t>시</a:t>
            </a:r>
            <a:r>
              <a:rPr lang="en-US" altLang="ko-KR" dirty="0"/>
              <a:t>·</a:t>
            </a:r>
            <a:r>
              <a:rPr lang="ko-KR" altLang="en-US" dirty="0"/>
              <a:t>도지사는 지구과학적으로 중요하고 경관이 우수한 지역에 대하여 지역주민공청회와 관 할 군수의 의견청취 절차를 거쳐 환경부장관에게 지질공원 인증을 신청할 수 있다</a:t>
            </a:r>
            <a:r>
              <a:rPr lang="en-US" altLang="ko-KR" dirty="0"/>
              <a:t>. </a:t>
            </a:r>
          </a:p>
          <a:p>
            <a:pPr lvl="2"/>
            <a:r>
              <a:rPr lang="en-US" altLang="ko-KR" dirty="0"/>
              <a:t>② </a:t>
            </a:r>
            <a:r>
              <a:rPr lang="ko-KR" altLang="en-US" dirty="0"/>
              <a:t>환경부장관은 시</a:t>
            </a:r>
            <a:r>
              <a:rPr lang="en-US" altLang="ko-KR" dirty="0"/>
              <a:t>·</a:t>
            </a:r>
            <a:r>
              <a:rPr lang="ko-KR" altLang="en-US" dirty="0"/>
              <a:t>도지사가 제</a:t>
            </a:r>
            <a:r>
              <a:rPr lang="en-US" altLang="ko-KR" dirty="0"/>
              <a:t>1</a:t>
            </a:r>
            <a:r>
              <a:rPr lang="ko-KR" altLang="en-US" dirty="0"/>
              <a:t>항에 따라 지질공원 인증을 신청한 지역이 다음 각 호의 기준 에 적합한 경우에는 관계 중앙행정기관의 장과 협의를 거쳐 인증할 수 있다</a:t>
            </a:r>
            <a:r>
              <a:rPr lang="en-US" altLang="ko-KR" dirty="0"/>
              <a:t>. </a:t>
            </a:r>
          </a:p>
          <a:p>
            <a:pPr lvl="2"/>
            <a:r>
              <a:rPr lang="en-US" altLang="ko-KR" dirty="0"/>
              <a:t>③ 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항에 따라 인증된 지질공원은 이 법에서 환경부장관의 업무로 정한 경우를 제외하고는 시</a:t>
            </a:r>
            <a:r>
              <a:rPr lang="en-US" altLang="ko-KR" dirty="0"/>
              <a:t>·</a:t>
            </a:r>
            <a:r>
              <a:rPr lang="ko-KR" altLang="en-US" dirty="0"/>
              <a:t>도지사가 해당 지방자치단체의 조례로 정하는 바에 따라 관리</a:t>
            </a:r>
            <a:r>
              <a:rPr lang="en-US" altLang="ko-KR" dirty="0"/>
              <a:t>·</a:t>
            </a:r>
            <a:r>
              <a:rPr lang="ko-KR" altLang="en-US" dirty="0"/>
              <a:t>운영한다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④ </a:t>
            </a:r>
            <a:r>
              <a:rPr lang="ko-KR" altLang="en-US" dirty="0"/>
              <a:t>환경부장관은 제</a:t>
            </a:r>
            <a:r>
              <a:rPr lang="en-US" altLang="ko-KR" dirty="0"/>
              <a:t>2</a:t>
            </a:r>
            <a:r>
              <a:rPr lang="ko-KR" altLang="en-US" dirty="0"/>
              <a:t>항에 따라 지질공원을 인증한 때에는 </a:t>
            </a:r>
            <a:r>
              <a:rPr lang="ko-KR" altLang="en-US" dirty="0" err="1"/>
              <a:t>환경부령으로</a:t>
            </a:r>
            <a:r>
              <a:rPr lang="ko-KR" altLang="en-US" dirty="0"/>
              <a:t> 정하는 바에 따라 지 </a:t>
            </a:r>
            <a:r>
              <a:rPr lang="ko-KR" altLang="en-US" dirty="0" err="1"/>
              <a:t>질공원의</a:t>
            </a:r>
            <a:r>
              <a:rPr lang="ko-KR" altLang="en-US" dirty="0"/>
              <a:t> 명칭</a:t>
            </a:r>
            <a:r>
              <a:rPr lang="en-US" altLang="ko-KR" dirty="0"/>
              <a:t>, </a:t>
            </a:r>
            <a:r>
              <a:rPr lang="ko-KR" altLang="en-US" dirty="0"/>
              <a:t>구역</a:t>
            </a:r>
            <a:r>
              <a:rPr lang="en-US" altLang="ko-KR" dirty="0"/>
              <a:t>, </a:t>
            </a:r>
            <a:r>
              <a:rPr lang="ko-KR" altLang="en-US" dirty="0"/>
              <a:t>면적</a:t>
            </a:r>
            <a:r>
              <a:rPr lang="en-US" altLang="ko-KR" dirty="0"/>
              <a:t>, </a:t>
            </a:r>
            <a:r>
              <a:rPr lang="ko-KR" altLang="en-US" dirty="0"/>
              <a:t>인증 연월일 및 공원관리청과 그 밖에 필요한 사항을 고시하여 야 한다</a:t>
            </a:r>
            <a:r>
              <a:rPr lang="en-US" altLang="ko-KR" dirty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46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인증추진과정</a:t>
            </a:r>
            <a:endParaRPr lang="en-US" altLang="ko-KR" dirty="0" smtClean="0"/>
          </a:p>
          <a:p>
            <a:pPr lvl="2"/>
            <a:r>
              <a:rPr lang="en-US" altLang="ko-KR" dirty="0"/>
              <a:t>1</a:t>
            </a:r>
            <a:r>
              <a:rPr lang="ko-KR" altLang="en-US" dirty="0"/>
              <a:t>단계 지질공원 기본계획 수립</a:t>
            </a:r>
          </a:p>
          <a:p>
            <a:pPr lvl="2"/>
            <a:r>
              <a:rPr lang="en-US" altLang="ko-KR" dirty="0"/>
              <a:t>2</a:t>
            </a:r>
            <a:r>
              <a:rPr lang="ko-KR" altLang="en-US" dirty="0"/>
              <a:t>단계 지질공원 기초 학술조사</a:t>
            </a:r>
            <a:r>
              <a:rPr lang="en-US" altLang="ko-KR" dirty="0"/>
              <a:t>(</a:t>
            </a:r>
            <a:r>
              <a:rPr lang="ko-KR" altLang="en-US" dirty="0"/>
              <a:t>명소선정</a:t>
            </a:r>
            <a:r>
              <a:rPr lang="en-US" altLang="ko-KR" dirty="0"/>
              <a:t>) </a:t>
            </a:r>
          </a:p>
          <a:p>
            <a:pPr lvl="2"/>
            <a:r>
              <a:rPr lang="en-US" altLang="ko-KR" dirty="0"/>
              <a:t>3</a:t>
            </a:r>
            <a:r>
              <a:rPr lang="ko-KR" altLang="en-US" dirty="0"/>
              <a:t>단계 학술조사</a:t>
            </a:r>
            <a:r>
              <a:rPr lang="en-US" altLang="ko-KR" dirty="0"/>
              <a:t>, </a:t>
            </a:r>
            <a:r>
              <a:rPr lang="ko-KR" altLang="en-US" dirty="0"/>
              <a:t>신청서</a:t>
            </a:r>
            <a:r>
              <a:rPr lang="en-US" altLang="ko-KR" dirty="0"/>
              <a:t>, </a:t>
            </a:r>
            <a:r>
              <a:rPr lang="ko-KR" altLang="en-US" dirty="0"/>
              <a:t>관리계획 수립</a:t>
            </a:r>
          </a:p>
          <a:p>
            <a:pPr lvl="2"/>
            <a:r>
              <a:rPr lang="en-US" altLang="ko-KR" dirty="0"/>
              <a:t>4</a:t>
            </a:r>
            <a:r>
              <a:rPr lang="ko-KR" altLang="en-US" dirty="0"/>
              <a:t>단계 국가지질공원 인증신청에 따른 주민 공청회</a:t>
            </a:r>
          </a:p>
          <a:p>
            <a:pPr lvl="2"/>
            <a:r>
              <a:rPr lang="en-US" altLang="ko-KR" dirty="0"/>
              <a:t>5</a:t>
            </a:r>
            <a:r>
              <a:rPr lang="ko-KR" altLang="en-US" dirty="0"/>
              <a:t>단계 </a:t>
            </a:r>
            <a:r>
              <a:rPr lang="ko-KR" altLang="en-US" dirty="0" err="1"/>
              <a:t>국각지질공원</a:t>
            </a:r>
            <a:r>
              <a:rPr lang="ko-KR" altLang="en-US" dirty="0"/>
              <a:t> 인증신청서 제출 </a:t>
            </a:r>
          </a:p>
          <a:p>
            <a:pPr lvl="2"/>
            <a:r>
              <a:rPr lang="en-US" altLang="ko-KR" dirty="0"/>
              <a:t>6</a:t>
            </a:r>
            <a:r>
              <a:rPr lang="ko-KR" altLang="en-US" dirty="0"/>
              <a:t>단계 국가지질공원 인증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660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3133</TotalTime>
  <Words>1056</Words>
  <Application>Microsoft Office PowerPoint</Application>
  <PresentationFormat>화면 슬라이드 쇼(4:3)</PresentationFormat>
  <Paragraphs>159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고구려 벽화</vt:lpstr>
      <vt:lpstr>Ch. 7. 지질/문화</vt:lpstr>
      <vt:lpstr>PowerPoint 프레젠테이션</vt:lpstr>
      <vt:lpstr>지질공원(GEOPARK) 이 강의에 사용된 내용은 대부분 http://www.koreageoparks.kr/front/main.act에서 가져온 것이다.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Geochemistry &amp; Lab</dc:title>
  <dc:creator>user</dc:creator>
  <cp:lastModifiedBy>Jae-Young Yu</cp:lastModifiedBy>
  <cp:revision>127</cp:revision>
  <cp:lastPrinted>2015-09-03T04:06:41Z</cp:lastPrinted>
  <dcterms:created xsi:type="dcterms:W3CDTF">2012-03-04T11:34:30Z</dcterms:created>
  <dcterms:modified xsi:type="dcterms:W3CDTF">2015-11-16T01:38:14Z</dcterms:modified>
</cp:coreProperties>
</file>