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4660"/>
  </p:normalViewPr>
  <p:slideViewPr>
    <p:cSldViewPr>
      <p:cViewPr varScale="1">
        <p:scale>
          <a:sx n="106" d="100"/>
          <a:sy n="106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120E9D4-5BA2-4CB6-97E2-2E29997FF9F4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2B8EA057-CAD6-4019-8F61-2B9938E92521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직사각형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직사각형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0FE08-1803-4B08-B9DB-10C684DC12BC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3D09F-400E-48A2-81E5-192B55F213D0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C0E47-1611-4B5F-9BC0-9A71ED4B1E59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76C04-B378-4091-86EC-ED16C7518FC9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이등변 삼각형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80C5B3-A749-4BB3-A05D-48C21DAE592B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1BBB3-A7B5-4166-8792-6D9D7E19CF15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951521F8-3A1D-45A7-B91E-0DC38B9FC4FD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FE181214-4C18-491A-AD29-51E1E9E7F3BA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875C09-0A46-4938-897C-058A4467DF5E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B0DC9-9802-40AD-803B-60B2E5BB6AA5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3B4312-8762-40ED-9334-49E549070FB1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7245E-4866-43D1-9216-8F15CA41156F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8BC6BB-B7F0-47D3-8633-B69DDF8C04BA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208F8-5CC1-4F49-B370-BAC1200B970F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F9EB88-EC8D-4CD1-9EDF-376D3CBBD652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F94F9-4A71-44EC-97D6-C43106CA64A2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5" name="직선 연결선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이등변 삼각형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9D59E5-2D94-4D17-A5E5-5482565041E9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3C2BC-3345-411F-A506-EEA4A333DE09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내용 개체 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13CD77-D1C8-4DAF-84AF-BB1B512D197F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75A41-EB22-4022-8B0C-37EBBCDA2AC1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이등변 삼각형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4F97B10-1A58-4173-BF3C-82F90F4BCD74}" type="datetimeFigureOut">
              <a:rPr lang="ko-KR" altLang="en-US" smtClean="0"/>
              <a:pPr>
                <a:defRPr/>
              </a:pPr>
              <a:t>2013-11-21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AA368DB-BB3B-4083-B5FE-25DBE4E2A78A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sp>
        <p:nvSpPr>
          <p:cNvPr id="28" name="직선 연결선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직선 연결선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이등변 삼각형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1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1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1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1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Ch. 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6. </a:t>
            </a:r>
            <a:r>
              <a:rPr lang="ko-KR" altLang="en-US" dirty="0" smtClean="0">
                <a:solidFill>
                  <a:schemeClr val="accent1">
                    <a:satMod val="150000"/>
                  </a:schemeClr>
                </a:solidFill>
              </a:rPr>
              <a:t>분광분석</a:t>
            </a:r>
            <a:r>
              <a:rPr lang="en-US" altLang="ko-KR" dirty="0" smtClean="0">
                <a:solidFill>
                  <a:schemeClr val="accent1">
                    <a:satMod val="150000"/>
                  </a:schemeClr>
                </a:solidFill>
              </a:rPr>
              <a:t>(SPECTROSCOPY)</a:t>
            </a:r>
            <a:endParaRPr lang="ko-KR" alt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576072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ko-KR" altLang="en-US" b="1" dirty="0" smtClean="0"/>
              <a:t>빛</a:t>
            </a:r>
            <a:r>
              <a:rPr lang="en-US" altLang="ko-KR" b="1" dirty="0" smtClean="0"/>
              <a:t>(Light)</a:t>
            </a:r>
            <a:r>
              <a:rPr lang="en-US" altLang="ko-KR" b="1" baseline="-25000" dirty="0" smtClean="0"/>
              <a:t> </a:t>
            </a:r>
            <a:endParaRPr lang="en-US" altLang="ko-KR" b="1" baseline="-25000" dirty="0"/>
          </a:p>
          <a:p>
            <a:pPr marL="736092" lvl="1" indent="-3429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b="1" dirty="0" smtClean="0"/>
              <a:t>입자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파동의 이중성</a:t>
            </a:r>
            <a:r>
              <a:rPr lang="en-US" altLang="ko-KR" b="1" dirty="0" smtClean="0"/>
              <a:t>(dual property)</a:t>
            </a:r>
          </a:p>
          <a:p>
            <a:pPr marL="736092" lvl="1" indent="-3429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ko-KR" altLang="en-US" b="1" dirty="0" smtClean="0"/>
              <a:t>분광분석에서는 파동의 성질을 이용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빛은 전자기파</a:t>
            </a:r>
            <a:r>
              <a:rPr lang="en-US" altLang="ko-KR" b="1" dirty="0" smtClean="0"/>
              <a:t>(electromagnetic wave)</a:t>
            </a:r>
            <a:endParaRPr lang="en-US" altLang="ko-KR" b="1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284984"/>
            <a:ext cx="4829175" cy="2562225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187624" y="5401920"/>
            <a:ext cx="76328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/>
              <a:t>http://www.ndt-ed.org/EducationResources/CommunityCollege/RadiationSafety/theory/nature.htm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Ch. 6. </a:t>
            </a:r>
            <a:r>
              <a:rPr lang="ko-KR" altLang="en-US" dirty="0">
                <a:solidFill>
                  <a:schemeClr val="accent1">
                    <a:satMod val="150000"/>
                  </a:schemeClr>
                </a:solidFill>
              </a:rPr>
              <a:t>분광분석</a:t>
            </a:r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(SPECTROSCOPY)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ko-KR" altLang="en-US" dirty="0" smtClean="0"/>
                  <a:t>빛의 속도</a:t>
                </a:r>
                <a:r>
                  <a:rPr lang="en-US" altLang="ko-KR" dirty="0" smtClean="0"/>
                  <a:t>: ≈300,000km/s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𝜆𝜈</m:t>
                    </m:r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(</a:t>
                </a:r>
                <a:r>
                  <a:rPr lang="ko-KR" altLang="en-US" dirty="0" smtClean="0"/>
                  <a:t>파장</a:t>
                </a:r>
                <a:r>
                  <a:rPr lang="en-US" altLang="ko-KR" dirty="0" smtClean="0"/>
                  <a:t>*</a:t>
                </a:r>
                <a:r>
                  <a:rPr lang="ko-KR" altLang="en-US" dirty="0" smtClean="0"/>
                  <a:t>진동수</a:t>
                </a:r>
                <a:r>
                  <a:rPr lang="en-US" altLang="ko-KR" dirty="0" smtClean="0"/>
                  <a:t>)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ko-KR" altLang="en-US" dirty="0" smtClean="0"/>
                  <a:t>빛의 에너지</a:t>
                </a:r>
                <a:r>
                  <a:rPr lang="en-US" altLang="ko-KR" dirty="0" smtClean="0"/>
                  <a:t>: </a:t>
                </a:r>
                <a:r>
                  <a:rPr lang="ko-KR" altLang="en-US" dirty="0" smtClean="0"/>
                  <a:t>진동수에 의해서만 결정</a:t>
                </a:r>
                <a:endParaRPr lang="en-US" altLang="ko-KR" dirty="0" smtClean="0"/>
              </a:p>
              <a:p>
                <a:pPr lvl="2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h</m:t>
                    </m:r>
                    <m:f>
                      <m:f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ko-KR" altLang="en-US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ko-KR" dirty="0" smtClean="0"/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altLang="ko-KR" dirty="0" smtClean="0"/>
                  <a:t>(h: Plank’s constant=6.62606957*10</a:t>
                </a:r>
                <a:r>
                  <a:rPr lang="en-US" altLang="ko-KR" baseline="30000" dirty="0" smtClean="0"/>
                  <a:t>-34</a:t>
                </a:r>
                <a:r>
                  <a:rPr lang="en-US" altLang="ko-KR" dirty="0" smtClean="0"/>
                  <a:t> J.s=4.135667516*10</a:t>
                </a:r>
                <a:r>
                  <a:rPr lang="en-US" altLang="ko-KR" baseline="30000" dirty="0" smtClean="0"/>
                  <a:t>-15</a:t>
                </a:r>
                <a:r>
                  <a:rPr lang="en-US" altLang="ko-KR" dirty="0" smtClean="0"/>
                  <a:t> </a:t>
                </a:r>
                <a:r>
                  <a:rPr lang="en-US" altLang="ko-KR" dirty="0" err="1" smtClean="0"/>
                  <a:t>eV.s</a:t>
                </a:r>
                <a:r>
                  <a:rPr lang="en-US" altLang="ko-KR" dirty="0" smtClean="0"/>
                  <a:t>)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endParaRPr lang="en-US" altLang="ko-KR" dirty="0"/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altLang="ko-KR" dirty="0" smtClean="0">
                    <a:sym typeface="Wingdings" panose="05000000000000000000" pitchFamily="2" charset="2"/>
                  </a:rPr>
                  <a:t> </a:t>
                </a:r>
                <a:r>
                  <a:rPr lang="ko-KR" altLang="en-US" dirty="0" smtClean="0">
                    <a:sym typeface="Wingdings" panose="05000000000000000000" pitchFamily="2" charset="2"/>
                  </a:rPr>
                  <a:t>분광분석학의 가장 기초적인 원리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:</a:t>
                </a:r>
              </a:p>
              <a:p>
                <a:pPr lvl="3">
                  <a:buFont typeface="Wingdings" panose="05000000000000000000" pitchFamily="2" charset="2"/>
                  <a:buChar char="§"/>
                </a:pPr>
                <a:r>
                  <a:rPr lang="ko-KR" altLang="en-US" dirty="0" smtClean="0">
                    <a:sym typeface="Wingdings" panose="05000000000000000000" pitchFamily="2" charset="2"/>
                  </a:rPr>
                  <a:t>다양한 물리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-</a:t>
                </a:r>
                <a:r>
                  <a:rPr lang="ko-KR" altLang="en-US" dirty="0" smtClean="0">
                    <a:sym typeface="Wingdings" panose="05000000000000000000" pitchFamily="2" charset="2"/>
                  </a:rPr>
                  <a:t>화학적 현상들은 각기 다른 수준의 에너지를 흡수 방출한다</a:t>
                </a:r>
                <a:endParaRPr lang="en-US" altLang="ko-KR" dirty="0" smtClean="0">
                  <a:sym typeface="Wingdings" panose="05000000000000000000" pitchFamily="2" charset="2"/>
                </a:endParaRPr>
              </a:p>
              <a:p>
                <a:pPr lvl="3">
                  <a:buFont typeface="Wingdings" panose="05000000000000000000" pitchFamily="2" charset="2"/>
                  <a:buChar char="§"/>
                </a:pPr>
                <a:r>
                  <a:rPr lang="ko-KR" altLang="en-US" dirty="0" smtClean="0">
                    <a:sym typeface="Wingdings" panose="05000000000000000000" pitchFamily="2" charset="2"/>
                  </a:rPr>
                  <a:t>에너지 수준에 따른 해당  파장의 전자기파를 흡수하거나 방출하는</a:t>
                </a:r>
                <a:r>
                  <a:rPr lang="en-US" altLang="ko-KR" dirty="0" smtClean="0">
                    <a:sym typeface="Wingdings" panose="05000000000000000000" pitchFamily="2" charset="2"/>
                  </a:rPr>
                  <a:t> </a:t>
                </a:r>
                <a:r>
                  <a:rPr lang="ko-KR" altLang="en-US" dirty="0" smtClean="0">
                    <a:sym typeface="Wingdings" panose="05000000000000000000" pitchFamily="2" charset="2"/>
                  </a:rPr>
                  <a:t>성질을 이용하여 분석</a:t>
                </a:r>
                <a:endParaRPr lang="ko-KR" altLang="en-US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356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Ch. 6. </a:t>
            </a:r>
            <a:r>
              <a:rPr lang="ko-KR" altLang="en-US" dirty="0">
                <a:solidFill>
                  <a:schemeClr val="accent1">
                    <a:satMod val="150000"/>
                  </a:schemeClr>
                </a:solidFill>
              </a:rPr>
              <a:t>분광분석</a:t>
            </a:r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(SPECTROSCOPY)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en-US" altLang="ko-KR" dirty="0"/>
              <a:t>Spectrum of Light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i="1" u="sng" dirty="0"/>
              <a:t>Wave type</a:t>
            </a:r>
            <a:r>
              <a:rPr lang="en-US" altLang="ko-KR" u="sng" dirty="0"/>
              <a:t>		</a:t>
            </a:r>
            <a:r>
              <a:rPr lang="en-US" altLang="ko-KR" i="1" u="sng" dirty="0"/>
              <a:t>Wavelength (cm)</a:t>
            </a:r>
            <a:endParaRPr lang="en-US" altLang="ko-KR" u="sng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Electric			10</a:t>
            </a:r>
            <a:r>
              <a:rPr lang="en-US" altLang="ko-KR" baseline="30000" dirty="0"/>
              <a:t>10</a:t>
            </a:r>
            <a:r>
              <a:rPr lang="en-US" altLang="ko-KR" dirty="0"/>
              <a:t>-10</a:t>
            </a:r>
            <a:r>
              <a:rPr lang="en-US" altLang="ko-KR" baseline="30000" dirty="0"/>
              <a:t>6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Radio			10</a:t>
            </a:r>
            <a:r>
              <a:rPr lang="en-US" altLang="ko-KR" baseline="30000" dirty="0"/>
              <a:t>6</a:t>
            </a:r>
            <a:r>
              <a:rPr lang="en-US" altLang="ko-KR" dirty="0"/>
              <a:t>-10</a:t>
            </a:r>
            <a:r>
              <a:rPr lang="en-US" altLang="ko-KR" baseline="30000" dirty="0"/>
              <a:t>2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Microwave		</a:t>
            </a:r>
            <a:r>
              <a:rPr lang="en-US" altLang="ko-KR" dirty="0" smtClean="0"/>
              <a:t>	10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-10</a:t>
            </a:r>
            <a:r>
              <a:rPr lang="en-US" altLang="ko-KR" baseline="30000" dirty="0" smtClean="0"/>
              <a:t>-2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Infrared			10</a:t>
            </a:r>
            <a:r>
              <a:rPr lang="en-US" altLang="ko-KR" baseline="30000" dirty="0"/>
              <a:t>-2</a:t>
            </a:r>
            <a:r>
              <a:rPr lang="en-US" altLang="ko-KR" dirty="0"/>
              <a:t>-7.7×10</a:t>
            </a:r>
            <a:r>
              <a:rPr lang="en-US" altLang="ko-KR" baseline="30000" dirty="0"/>
              <a:t>-5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Visible			7.7×10</a:t>
            </a:r>
            <a:r>
              <a:rPr lang="en-US" altLang="ko-KR" baseline="30000" dirty="0"/>
              <a:t>-5</a:t>
            </a:r>
            <a:r>
              <a:rPr lang="en-US" altLang="ko-KR" dirty="0"/>
              <a:t>-3.9×10</a:t>
            </a:r>
            <a:r>
              <a:rPr lang="en-US" altLang="ko-KR" baseline="30000" dirty="0"/>
              <a:t>-5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Ultraviolet		</a:t>
            </a:r>
            <a:r>
              <a:rPr lang="en-US" altLang="ko-KR" dirty="0" smtClean="0"/>
              <a:t>	3.9×10</a:t>
            </a:r>
            <a:r>
              <a:rPr lang="en-US" altLang="ko-KR" baseline="30000" dirty="0" smtClean="0"/>
              <a:t>-5</a:t>
            </a:r>
            <a:r>
              <a:rPr lang="en-US" altLang="ko-KR" dirty="0" smtClean="0"/>
              <a:t>-10</a:t>
            </a:r>
            <a:r>
              <a:rPr lang="en-US" altLang="ko-KR" baseline="30000" dirty="0" smtClean="0"/>
              <a:t>-6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X-Rays			10</a:t>
            </a:r>
            <a:r>
              <a:rPr lang="en-US" altLang="ko-KR" baseline="30000" dirty="0"/>
              <a:t>-6</a:t>
            </a:r>
            <a:r>
              <a:rPr lang="en-US" altLang="ko-KR" dirty="0"/>
              <a:t>-10</a:t>
            </a:r>
            <a:r>
              <a:rPr lang="en-US" altLang="ko-KR" baseline="30000" dirty="0"/>
              <a:t>-9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Gamma rays		10</a:t>
            </a:r>
            <a:r>
              <a:rPr lang="en-US" altLang="ko-KR" baseline="30000" dirty="0"/>
              <a:t>-9</a:t>
            </a:r>
            <a:r>
              <a:rPr lang="en-US" altLang="ko-KR" dirty="0"/>
              <a:t>-10</a:t>
            </a:r>
            <a:r>
              <a:rPr lang="en-US" altLang="ko-KR" baseline="30000" dirty="0"/>
              <a:t>-12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267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8640"/>
            <a:ext cx="7662672" cy="3657600"/>
          </a:xfr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949605"/>
            <a:ext cx="5857875" cy="2505075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259632" y="6467070"/>
            <a:ext cx="74888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/>
              <a:t>http://www.science4heritage.org/survenir/approach/?c=NIR-spectroscopy</a:t>
            </a:r>
          </a:p>
        </p:txBody>
      </p:sp>
    </p:spTree>
    <p:extLst>
      <p:ext uri="{BB962C8B-B14F-4D97-AF65-F5344CB8AC3E}">
        <p14:creationId xmlns:p14="http://schemas.microsoft.com/office/powerpoint/2010/main" val="113725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Ch. 6. </a:t>
            </a:r>
            <a:r>
              <a:rPr lang="ko-KR" altLang="en-US" dirty="0">
                <a:solidFill>
                  <a:schemeClr val="accent1">
                    <a:satMod val="150000"/>
                  </a:schemeClr>
                </a:solidFill>
              </a:rPr>
              <a:t>분광분석</a:t>
            </a:r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(SPECTROSCOPY)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en-US" altLang="ko-KR" b="1" dirty="0" smtClean="0"/>
              <a:t>Units</a:t>
            </a:r>
            <a:endParaRPr lang="en-US" altLang="ko-KR" dirty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i="1" dirty="0" smtClean="0"/>
              <a:t>Unit </a:t>
            </a:r>
            <a:r>
              <a:rPr lang="en-US" altLang="ko-KR" i="1" dirty="0"/>
              <a:t>prefixes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smtClean="0"/>
              <a:t>p </a:t>
            </a:r>
            <a:r>
              <a:rPr lang="en-US" altLang="ko-KR" dirty="0"/>
              <a:t>= </a:t>
            </a:r>
            <a:r>
              <a:rPr lang="en-US" altLang="ko-KR" dirty="0" err="1"/>
              <a:t>pico</a:t>
            </a:r>
            <a:r>
              <a:rPr lang="en-US" altLang="ko-KR" dirty="0"/>
              <a:t> = 10</a:t>
            </a:r>
            <a:r>
              <a:rPr lang="en-US" altLang="ko-KR" baseline="30000" dirty="0"/>
              <a:t>-12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smtClean="0"/>
              <a:t>n </a:t>
            </a:r>
            <a:r>
              <a:rPr lang="en-US" altLang="ko-KR" dirty="0"/>
              <a:t>= </a:t>
            </a:r>
            <a:r>
              <a:rPr lang="en-US" altLang="ko-KR" dirty="0" err="1"/>
              <a:t>nano</a:t>
            </a:r>
            <a:r>
              <a:rPr lang="en-US" altLang="ko-KR" dirty="0"/>
              <a:t> = 10</a:t>
            </a:r>
            <a:r>
              <a:rPr lang="en-US" altLang="ko-KR" baseline="30000" dirty="0"/>
              <a:t>-9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l-GR" altLang="ko-KR" dirty="0" smtClean="0"/>
              <a:t>μ </a:t>
            </a:r>
            <a:r>
              <a:rPr lang="el-GR" altLang="ko-KR" dirty="0"/>
              <a:t>= </a:t>
            </a:r>
            <a:r>
              <a:rPr lang="en-US" altLang="ko-KR" dirty="0"/>
              <a:t>micro = 10</a:t>
            </a:r>
            <a:r>
              <a:rPr lang="en-US" altLang="ko-KR" baseline="30000" dirty="0"/>
              <a:t>-6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smtClean="0"/>
              <a:t>m </a:t>
            </a:r>
            <a:r>
              <a:rPr lang="en-US" altLang="ko-KR" dirty="0"/>
              <a:t>= </a:t>
            </a:r>
            <a:r>
              <a:rPr lang="en-US" altLang="ko-KR" dirty="0" err="1"/>
              <a:t>milli</a:t>
            </a:r>
            <a:r>
              <a:rPr lang="en-US" altLang="ko-KR" dirty="0"/>
              <a:t> = 10</a:t>
            </a:r>
            <a:r>
              <a:rPr lang="en-US" altLang="ko-KR" baseline="30000" dirty="0"/>
              <a:t>-3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smtClean="0"/>
              <a:t>K </a:t>
            </a:r>
            <a:r>
              <a:rPr lang="en-US" altLang="ko-KR" dirty="0"/>
              <a:t>= </a:t>
            </a:r>
            <a:r>
              <a:rPr lang="en-US" altLang="ko-KR" dirty="0" err="1"/>
              <a:t>killo</a:t>
            </a:r>
            <a:r>
              <a:rPr lang="en-US" altLang="ko-KR" dirty="0"/>
              <a:t> = 10</a:t>
            </a:r>
            <a:r>
              <a:rPr lang="en-US" altLang="ko-KR" baseline="30000" dirty="0"/>
              <a:t>3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smtClean="0"/>
              <a:t>M </a:t>
            </a:r>
            <a:r>
              <a:rPr lang="en-US" altLang="ko-KR" dirty="0"/>
              <a:t>= mega = 10</a:t>
            </a:r>
            <a:r>
              <a:rPr lang="en-US" altLang="ko-KR" baseline="30000" dirty="0"/>
              <a:t>6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smtClean="0"/>
              <a:t>G </a:t>
            </a:r>
            <a:r>
              <a:rPr lang="en-US" altLang="ko-KR" dirty="0"/>
              <a:t>= </a:t>
            </a:r>
            <a:r>
              <a:rPr lang="en-US" altLang="ko-KR" dirty="0" err="1"/>
              <a:t>giga</a:t>
            </a:r>
            <a:r>
              <a:rPr lang="en-US" altLang="ko-KR" dirty="0"/>
              <a:t> = 10</a:t>
            </a:r>
            <a:r>
              <a:rPr lang="en-US" altLang="ko-KR" baseline="30000" dirty="0"/>
              <a:t>9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smtClean="0"/>
              <a:t>T </a:t>
            </a:r>
            <a:r>
              <a:rPr lang="en-US" altLang="ko-KR" dirty="0"/>
              <a:t>= </a:t>
            </a:r>
            <a:r>
              <a:rPr lang="en-US" altLang="ko-KR" dirty="0" err="1"/>
              <a:t>tera</a:t>
            </a:r>
            <a:r>
              <a:rPr lang="en-US" altLang="ko-KR" dirty="0"/>
              <a:t> = 10</a:t>
            </a:r>
            <a:r>
              <a:rPr lang="en-US" altLang="ko-KR" baseline="30000" dirty="0"/>
              <a:t>12</a:t>
            </a:r>
            <a:endParaRPr lang="en-US" altLang="ko-KR" dirty="0"/>
          </a:p>
          <a:p>
            <a:pPr fontAlgn="base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345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Ch. 6. </a:t>
            </a:r>
            <a:r>
              <a:rPr lang="ko-KR" altLang="en-US" dirty="0">
                <a:solidFill>
                  <a:schemeClr val="accent1">
                    <a:satMod val="150000"/>
                  </a:schemeClr>
                </a:solidFill>
              </a:rPr>
              <a:t>분광분석</a:t>
            </a:r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(SPECTROSCOPY)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i="1" dirty="0" smtClean="0"/>
              <a:t>Frequency </a:t>
            </a:r>
            <a:r>
              <a:rPr lang="en-US" altLang="ko-KR" i="1" dirty="0"/>
              <a:t>units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Hz (hertz) -- KHz, MHz, GHz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( c (cycle); old notation, but still being used)</a:t>
            </a:r>
          </a:p>
          <a:p>
            <a:pPr fontAlgn="base">
              <a:buFont typeface="Wingdings" panose="05000000000000000000" pitchFamily="2" charset="2"/>
              <a:buChar char="§"/>
            </a:pPr>
            <a:endParaRPr lang="en-US" altLang="ko-KR" i="1" dirty="0" smtClean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i="1" dirty="0" smtClean="0"/>
              <a:t>Wavelength </a:t>
            </a:r>
            <a:r>
              <a:rPr lang="en-US" altLang="ko-KR" i="1" dirty="0"/>
              <a:t>units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m, mm, </a:t>
            </a:r>
            <a:r>
              <a:rPr lang="el-GR" altLang="ko-KR" dirty="0"/>
              <a:t>μ</a:t>
            </a:r>
            <a:r>
              <a:rPr lang="en-US" altLang="ko-KR" dirty="0"/>
              <a:t>m, nm, etc.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Å=10</a:t>
            </a:r>
            <a:r>
              <a:rPr lang="en-US" altLang="ko-KR" baseline="30000" dirty="0"/>
              <a:t>-8</a:t>
            </a:r>
            <a:r>
              <a:rPr lang="en-US" altLang="ko-KR" dirty="0"/>
              <a:t> cm -- X-Ray </a:t>
            </a:r>
            <a:r>
              <a:rPr lang="ko-KR" altLang="en-US" dirty="0"/>
              <a:t>연구에서 사용</a:t>
            </a:r>
          </a:p>
          <a:p>
            <a:pPr fontAlgn="base">
              <a:buFont typeface="Wingdings" panose="05000000000000000000" pitchFamily="2" charset="2"/>
              <a:buChar char="§"/>
            </a:pPr>
            <a:endParaRPr lang="en-US" altLang="ko-KR" dirty="0" smtClean="0"/>
          </a:p>
          <a:p>
            <a:pPr lvl="1" fontAlgn="base">
              <a:buFont typeface="Wingdings" panose="05000000000000000000" pitchFamily="2" charset="2"/>
              <a:buChar char="§"/>
            </a:pPr>
            <a:r>
              <a:rPr lang="ko-KR" altLang="en-US" dirty="0" smtClean="0"/>
              <a:t>몇몇 </a:t>
            </a:r>
            <a:r>
              <a:rPr lang="ko-KR" altLang="en-US" dirty="0"/>
              <a:t>틀린 단위 </a:t>
            </a:r>
            <a:r>
              <a:rPr lang="en-US" altLang="ko-KR" dirty="0"/>
              <a:t>(</a:t>
            </a:r>
            <a:r>
              <a:rPr lang="ko-KR" altLang="en-US" dirty="0"/>
              <a:t>예전에는 </a:t>
            </a:r>
            <a:r>
              <a:rPr lang="ko-KR" altLang="en-US" dirty="0" err="1"/>
              <a:t>상요되었음</a:t>
            </a:r>
            <a:r>
              <a:rPr lang="en-US" altLang="ko-KR" dirty="0"/>
              <a:t>)</a:t>
            </a:r>
            <a:endParaRPr lang="ko-KR" altLang="en-US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l-GR" altLang="ko-KR" dirty="0"/>
              <a:t>μ --&gt; μ</a:t>
            </a:r>
            <a:r>
              <a:rPr lang="en-US" altLang="ko-KR" dirty="0"/>
              <a:t>m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m</a:t>
            </a:r>
            <a:r>
              <a:rPr lang="el-GR" altLang="ko-KR" dirty="0"/>
              <a:t>μ --&gt; </a:t>
            </a:r>
            <a:r>
              <a:rPr lang="en-US" altLang="ko-KR" dirty="0" smtClean="0"/>
              <a:t>nm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400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Ch. 6. </a:t>
            </a:r>
            <a:r>
              <a:rPr lang="ko-KR" altLang="en-US" dirty="0">
                <a:solidFill>
                  <a:schemeClr val="accent1">
                    <a:satMod val="150000"/>
                  </a:schemeClr>
                </a:solidFill>
              </a:rPr>
              <a:t>분광분석</a:t>
            </a:r>
            <a:r>
              <a:rPr lang="en-US" altLang="ko-KR" dirty="0">
                <a:solidFill>
                  <a:schemeClr val="accent1">
                    <a:satMod val="150000"/>
                  </a:schemeClr>
                </a:solidFill>
              </a:rPr>
              <a:t>(SPECTROSCOPY)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fontAlgn="base">
              <a:buFont typeface="Wingdings" panose="05000000000000000000" pitchFamily="2" charset="2"/>
              <a:buChar char="§"/>
            </a:pPr>
            <a:r>
              <a:rPr lang="en-US" altLang="ko-KR" i="1" dirty="0" smtClean="0"/>
              <a:t>Energy </a:t>
            </a:r>
            <a:r>
              <a:rPr lang="en-US" altLang="ko-KR" i="1" dirty="0"/>
              <a:t>units</a:t>
            </a:r>
            <a:endParaRPr lang="en-US" altLang="ko-KR" dirty="0"/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erg = g cm</a:t>
            </a:r>
            <a:r>
              <a:rPr lang="en-US" altLang="ko-KR" baseline="30000" dirty="0"/>
              <a:t>2</a:t>
            </a:r>
            <a:r>
              <a:rPr lang="en-US" altLang="ko-KR" dirty="0"/>
              <a:t>/sec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eV = 1.602×10</a:t>
            </a:r>
            <a:r>
              <a:rPr lang="en-US" altLang="ko-KR" baseline="30000" dirty="0"/>
              <a:t>-12</a:t>
            </a:r>
            <a:r>
              <a:rPr lang="en-US" altLang="ko-KR" dirty="0"/>
              <a:t> erg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/>
              <a:t>cm</a:t>
            </a:r>
            <a:r>
              <a:rPr lang="en-US" altLang="ko-KR" baseline="30000" dirty="0"/>
              <a:t>-1</a:t>
            </a:r>
            <a:r>
              <a:rPr lang="en-US" altLang="ko-KR" dirty="0"/>
              <a:t> (wavenumber) = 1.99×10</a:t>
            </a:r>
            <a:r>
              <a:rPr lang="en-US" altLang="ko-KR" baseline="30000" dirty="0"/>
              <a:t>-16 </a:t>
            </a:r>
            <a:r>
              <a:rPr lang="en-US" altLang="ko-KR" dirty="0"/>
              <a:t>erg</a:t>
            </a:r>
          </a:p>
          <a:p>
            <a:pPr lvl="2" fontAlgn="base">
              <a:buFont typeface="Wingdings" panose="05000000000000000000" pitchFamily="2" charset="2"/>
              <a:buChar char="§"/>
            </a:pPr>
            <a:r>
              <a:rPr lang="en-US" altLang="ko-KR" dirty="0" err="1"/>
              <a:t>cal</a:t>
            </a:r>
            <a:r>
              <a:rPr lang="en-US" altLang="ko-KR" dirty="0"/>
              <a:t> = 4.18×10</a:t>
            </a:r>
            <a:r>
              <a:rPr lang="en-US" altLang="ko-KR" baseline="30000" dirty="0"/>
              <a:t>9 </a:t>
            </a:r>
            <a:r>
              <a:rPr lang="en-US" altLang="ko-KR" dirty="0"/>
              <a:t>erg = 4.18 J</a:t>
            </a:r>
            <a:endParaRPr lang="ko-KR" altLang="en-US" dirty="0"/>
          </a:p>
          <a:p>
            <a:pPr>
              <a:buFont typeface="Wingdings" panose="05000000000000000000" pitchFamily="2" charset="2"/>
              <a:buChar char="§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4989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원본">
  <a:themeElements>
    <a:clrScheme name="원본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원본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원본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1631</TotalTime>
  <Words>235</Words>
  <Application>Microsoft Office PowerPoint</Application>
  <PresentationFormat>화면 슬라이드 쇼(4:3)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7" baseType="lpstr">
      <vt:lpstr>굴림</vt:lpstr>
      <vt:lpstr>돋움</vt:lpstr>
      <vt:lpstr>맑은 고딕</vt:lpstr>
      <vt:lpstr>Bookman Old Style</vt:lpstr>
      <vt:lpstr>Calibri</vt:lpstr>
      <vt:lpstr>Cambria Math</vt:lpstr>
      <vt:lpstr>Gill Sans MT</vt:lpstr>
      <vt:lpstr>Wingdings</vt:lpstr>
      <vt:lpstr>Wingdings 3</vt:lpstr>
      <vt:lpstr>원본</vt:lpstr>
      <vt:lpstr>Ch. 6. 분광분석(SPECTROSCOPY)</vt:lpstr>
      <vt:lpstr>Ch. 6. 분광분석(SPECTROSCOPY)</vt:lpstr>
      <vt:lpstr>Ch. 6. 분광분석(SPECTROSCOPY)</vt:lpstr>
      <vt:lpstr>PowerPoint 프레젠테이션</vt:lpstr>
      <vt:lpstr>Ch. 6. 분광분석(SPECTROSCOPY)</vt:lpstr>
      <vt:lpstr>Ch. 6. 분광분석(SPECTROSCOPY)</vt:lpstr>
      <vt:lpstr>Ch. 6. 분광분석(SPECTROSCOPY)</vt:lpstr>
    </vt:vector>
  </TitlesOfParts>
  <Company>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2. BASICS of GEOCHEMICAL ANALYSIS</dc:title>
  <dc:creator>user</dc:creator>
  <cp:lastModifiedBy>jyuhome</cp:lastModifiedBy>
  <cp:revision>81</cp:revision>
  <dcterms:created xsi:type="dcterms:W3CDTF">2011-09-04T11:44:53Z</dcterms:created>
  <dcterms:modified xsi:type="dcterms:W3CDTF">2013-11-21T12:33:28Z</dcterms:modified>
</cp:coreProperties>
</file>