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2014-03-09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ESCO_World_Heritage_Site" TargetMode="External"/><Relationship Id="rId2" Type="http://schemas.openxmlformats.org/officeDocument/2006/relationships/hyperlink" Target="http://en.wikipedia.org/wiki/Wieliczka_Salt_M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n.wikipedia.org/wiki/File:Gibbsite_Aluminum_hydroxide_Minas_Gera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7772400" cy="2379711"/>
          </a:xfrm>
        </p:spPr>
        <p:txBody>
          <a:bodyPr/>
          <a:lstStyle/>
          <a:p>
            <a:r>
              <a:rPr lang="en-US" altLang="ko-KR" sz="2800" dirty="0" smtClean="0"/>
              <a:t>RESOURCEs &amp; Environment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Ch. </a:t>
            </a:r>
            <a:r>
              <a:rPr lang="en-US" altLang="ko-KR" sz="4400" dirty="0" smtClean="0"/>
              <a:t>2. Minerals &amp; rocks</a:t>
            </a:r>
            <a:endParaRPr lang="ko-KR" altLang="en-US" sz="4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4904"/>
            <a:ext cx="4876800" cy="36576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051720" y="6225555"/>
            <a:ext cx="2926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Granite of </a:t>
            </a:r>
            <a:r>
              <a:rPr lang="en-US" sz="1200" dirty="0" err="1" smtClean="0"/>
              <a:t>Inwang</a:t>
            </a:r>
            <a:r>
              <a:rPr lang="en-US" sz="1200" dirty="0" smtClean="0"/>
              <a:t> Mountain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://kr.blog.yahoo.com/jjagida/1176844</a:t>
            </a:r>
          </a:p>
        </p:txBody>
      </p:sp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4728" y="6021288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Gypsum. </a:t>
            </a:r>
          </a:p>
          <a:p>
            <a:r>
              <a:rPr lang="en-US" dirty="0"/>
              <a:t>http://en.wikipedia.org/wiki/Gypsum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61" y="692696"/>
            <a:ext cx="4572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021288"/>
            <a:ext cx="663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Calcite. National Museum of Natural History in Washington, DC</a:t>
            </a:r>
            <a:endParaRPr lang="en-US" dirty="0" smtClean="0"/>
          </a:p>
          <a:p>
            <a:r>
              <a:rPr lang="en-US" dirty="0"/>
              <a:t>http://en.wikipedia.org/wiki/File:Calcite-HUGE.jpg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8640"/>
            <a:ext cx="46672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2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0"/>
            <a:ext cx="9144000" cy="549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Apatite. Quebec, Canada</a:t>
            </a:r>
          </a:p>
          <a:p>
            <a:r>
              <a:rPr lang="en-US" dirty="0"/>
              <a:t>http://en.wikipedia.org/wiki/File:Apatite_crystals.jpg</a:t>
            </a:r>
          </a:p>
        </p:txBody>
      </p:sp>
    </p:spTree>
    <p:extLst>
      <p:ext uri="{BB962C8B-B14F-4D97-AF65-F5344CB8AC3E}">
        <p14:creationId xmlns:p14="http://schemas.microsoft.com/office/powerpoint/2010/main" val="37149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Halite. </a:t>
            </a:r>
            <a:r>
              <a:rPr lang="en-US" dirty="0" err="1">
                <a:hlinkClick r:id="rId2" tooltip="en:Wieliczka Salt Mine"/>
              </a:rPr>
              <a:t>Wieliczka</a:t>
            </a:r>
            <a:r>
              <a:rPr lang="en-US" dirty="0">
                <a:hlinkClick r:id="rId2" tooltip="en:Wieliczka Salt Mine"/>
              </a:rPr>
              <a:t> Salt Mine</a:t>
            </a:r>
            <a:r>
              <a:rPr lang="en-US" dirty="0"/>
              <a:t>, </a:t>
            </a:r>
            <a:r>
              <a:rPr lang="en-US" dirty="0">
                <a:hlinkClick r:id="rId3" tooltip="en:UNESCO World Heritage Site"/>
              </a:rPr>
              <a:t>UNESCO World Heritage Site</a:t>
            </a:r>
            <a:r>
              <a:rPr lang="en-US" dirty="0"/>
              <a:t>, </a:t>
            </a:r>
            <a:r>
              <a:rPr lang="en-US" dirty="0" err="1"/>
              <a:t>Wieliczka</a:t>
            </a:r>
            <a:r>
              <a:rPr lang="en-US" dirty="0"/>
              <a:t>, </a:t>
            </a:r>
            <a:r>
              <a:rPr lang="en-US" dirty="0" err="1"/>
              <a:t>Małopolskie</a:t>
            </a:r>
            <a:r>
              <a:rPr lang="en-US" dirty="0"/>
              <a:t>, Poland</a:t>
            </a:r>
            <a:endParaRPr lang="en-US" dirty="0" smtClean="0"/>
          </a:p>
          <a:p>
            <a:r>
              <a:rPr lang="en-US" dirty="0"/>
              <a:t>http://en.wikipedia.org/wiki/File:Selpologne.jpg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5" y="548680"/>
            <a:ext cx="53788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Pyrite. </a:t>
            </a:r>
            <a:r>
              <a:rPr lang="en-US" dirty="0" err="1"/>
              <a:t>Navajún</a:t>
            </a:r>
            <a:r>
              <a:rPr lang="en-US" dirty="0"/>
              <a:t>, Rioja, Spain</a:t>
            </a:r>
            <a:endParaRPr lang="en-US" dirty="0" smtClean="0"/>
          </a:p>
          <a:p>
            <a:r>
              <a:rPr lang="en-US" dirty="0"/>
              <a:t>http://en.wikipedia.org/wiki/File:2780M-pyrite1.jpg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52" y="548680"/>
            <a:ext cx="4711856" cy="49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9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Gold. </a:t>
            </a:r>
            <a:r>
              <a:rPr lang="en-US" dirty="0" err="1"/>
              <a:t>Navajún</a:t>
            </a:r>
            <a:r>
              <a:rPr lang="en-US" dirty="0"/>
              <a:t>, </a:t>
            </a:r>
            <a:r>
              <a:rPr lang="en-US" dirty="0" smtClean="0"/>
              <a:t>Synthetic</a:t>
            </a:r>
          </a:p>
          <a:p>
            <a:r>
              <a:rPr lang="en-US" dirty="0"/>
              <a:t>http://en.wikipedia.org/wiki/Gold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" y="7615"/>
            <a:ext cx="9131052" cy="59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2-1-3. Mineral Usages</a:t>
            </a:r>
          </a:p>
          <a:p>
            <a:endParaRPr lang="en-US" altLang="ko-KR" dirty="0" smtClean="0"/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25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2-1. Minerals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200" dirty="0" smtClean="0"/>
              <a:t>2-1-1. How does the mineral form?</a:t>
            </a:r>
          </a:p>
          <a:p>
            <a:endParaRPr lang="en-US" altLang="ko-KR" sz="3200" dirty="0" smtClean="0"/>
          </a:p>
          <a:p>
            <a:r>
              <a:rPr lang="en-US" altLang="ko-KR" sz="2800" dirty="0" smtClean="0"/>
              <a:t>Definition of Minerals</a:t>
            </a:r>
          </a:p>
          <a:p>
            <a:pPr marL="914400" lvl="1" indent="-457200"/>
            <a:r>
              <a:rPr lang="en-US" altLang="ko-KR" sz="2800" b="0" dirty="0" err="1" smtClean="0"/>
              <a:t>Abiogenic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Naturally occurring</a:t>
            </a:r>
          </a:p>
          <a:p>
            <a:pPr marL="914400" lvl="1" indent="-457200"/>
            <a:r>
              <a:rPr lang="en-US" altLang="ko-KR" sz="2800" b="0" dirty="0" smtClean="0"/>
              <a:t>Fixed (or given) chemical formula</a:t>
            </a:r>
          </a:p>
          <a:p>
            <a:pPr marL="914400" lvl="1" indent="-457200"/>
            <a:r>
              <a:rPr lang="en-US" altLang="ko-KR" sz="2800" b="0" dirty="0" smtClean="0"/>
              <a:t>Ordered structure (atomic arrangement)</a:t>
            </a:r>
          </a:p>
          <a:p>
            <a:pPr marL="914400" lvl="1" indent="-457200"/>
            <a:r>
              <a:rPr lang="en-US" altLang="ko-KR" sz="2800" b="0" dirty="0" smtClean="0"/>
              <a:t>Solid</a:t>
            </a:r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Mineral Formation</a:t>
            </a:r>
          </a:p>
          <a:p>
            <a:endParaRPr lang="en-US" altLang="ko-KR" sz="2800" dirty="0" smtClean="0"/>
          </a:p>
          <a:p>
            <a:pPr marL="914400" lvl="1" indent="-457200"/>
            <a:r>
              <a:rPr lang="en-US" altLang="ko-KR" sz="2800" b="0" dirty="0" smtClean="0"/>
              <a:t>Crystallization from melts (magma)</a:t>
            </a:r>
          </a:p>
          <a:p>
            <a:pPr marL="914400" lvl="1" indent="-457200"/>
            <a:r>
              <a:rPr lang="en-US" altLang="ko-KR" sz="2800" b="0" dirty="0" smtClean="0"/>
              <a:t>Metamorphic crystallization</a:t>
            </a:r>
          </a:p>
          <a:p>
            <a:pPr marL="914400" lvl="1" indent="-457200"/>
            <a:r>
              <a:rPr lang="en-US" altLang="ko-KR" sz="2800" b="0" dirty="0" smtClean="0"/>
              <a:t>Precipitation from water (or water </a:t>
            </a:r>
            <a:r>
              <a:rPr lang="en-US" altLang="ko-KR" sz="2800" b="0" dirty="0" err="1" smtClean="0"/>
              <a:t>vapour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dirty="0" smtClean="0"/>
              <a:t>Biogenic productions</a:t>
            </a:r>
          </a:p>
          <a:p>
            <a:pPr marL="914400" lvl="1" indent="-457200"/>
            <a:r>
              <a:rPr lang="en-US" altLang="ko-KR" sz="2800" b="0" dirty="0" smtClean="0"/>
              <a:t>Other chemical reactions</a:t>
            </a:r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004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200" dirty="0" smtClean="0"/>
              <a:t>2-1-2. Mineral Classes</a:t>
            </a:r>
          </a:p>
          <a:p>
            <a:endParaRPr lang="en-US" altLang="ko-K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smtClean="0"/>
              <a:t>Silicates: SiO</a:t>
            </a:r>
            <a:r>
              <a:rPr lang="en-US" altLang="ko-KR" sz="2800" b="0" baseline="-25000" dirty="0" smtClean="0"/>
              <a:t>4</a:t>
            </a:r>
            <a:r>
              <a:rPr lang="en-US" altLang="ko-KR" sz="2800" b="0" dirty="0" smtClean="0"/>
              <a:t> tetrahedron + other </a:t>
            </a:r>
            <a:r>
              <a:rPr lang="en-US" altLang="ko-KR" sz="2800" b="0" dirty="0" err="1" smtClean="0"/>
              <a:t>cations</a:t>
            </a:r>
            <a:r>
              <a:rPr lang="en-US" altLang="ko-KR" sz="2800" b="0" dirty="0" smtClean="0"/>
              <a:t> &amp; anions (Orthoclase, pyroxenes, amphiboles)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err="1" smtClean="0"/>
              <a:t>Nonsilicates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Oxides: Fe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O</a:t>
            </a:r>
            <a:r>
              <a:rPr lang="en-US" altLang="ko-KR" sz="2800" b="0" baseline="-25000" dirty="0" smtClean="0"/>
              <a:t>3</a:t>
            </a:r>
            <a:r>
              <a:rPr lang="en-US" altLang="ko-KR" sz="2800" b="0" dirty="0" smtClean="0"/>
              <a:t> (hematite)</a:t>
            </a:r>
          </a:p>
          <a:p>
            <a:pPr marL="914400" lvl="1" indent="-457200"/>
            <a:r>
              <a:rPr lang="en-US" altLang="ko-KR" sz="2800" b="0" dirty="0" smtClean="0"/>
              <a:t>Hydroxides: Gibbsite (Al(OH)</a:t>
            </a:r>
            <a:r>
              <a:rPr lang="en-US" altLang="ko-KR" sz="2800" b="0" baseline="-25000" dirty="0" smtClean="0"/>
              <a:t>3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b="0" dirty="0" smtClean="0"/>
              <a:t>Sulfates: Gypsum (CaSO</a:t>
            </a:r>
            <a:r>
              <a:rPr lang="en-US" altLang="ko-KR" sz="2800" b="0" baseline="-25000" dirty="0" smtClean="0"/>
              <a:t>4</a:t>
            </a:r>
            <a:r>
              <a:rPr lang="en-US" altLang="ko-KR" sz="2800" b="0" dirty="0" smtClean="0"/>
              <a:t>.2H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O)</a:t>
            </a:r>
          </a:p>
          <a:p>
            <a:pPr marL="914400" lvl="1" indent="-457200"/>
            <a:r>
              <a:rPr lang="en-US" altLang="ko-KR" sz="2800" dirty="0" smtClean="0"/>
              <a:t>Carbonates: Calcite (CaCO</a:t>
            </a:r>
            <a:r>
              <a:rPr lang="en-US" altLang="ko-KR" sz="2800" baseline="-25000" dirty="0" smtClean="0"/>
              <a:t>3</a:t>
            </a:r>
            <a:r>
              <a:rPr lang="en-US" altLang="ko-KR" sz="2800" dirty="0" smtClean="0"/>
              <a:t>)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Phosphates: Apatite (</a:t>
            </a:r>
            <a:r>
              <a:rPr lang="en-US" sz="2800" dirty="0" smtClean="0"/>
              <a:t>Ca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err="1" smtClean="0"/>
              <a:t>F,Cl,OH</a:t>
            </a:r>
            <a:r>
              <a:rPr lang="en-US" sz="2800" dirty="0" smtClean="0"/>
              <a:t>))</a:t>
            </a:r>
            <a:endParaRPr lang="en-US" altLang="ko-KR" sz="2800" b="0" dirty="0" smtClean="0"/>
          </a:p>
          <a:p>
            <a:pPr marL="914400" lvl="1" indent="-457200"/>
            <a:r>
              <a:rPr lang="en-US" altLang="ko-KR" sz="2800" b="0" dirty="0" smtClean="0"/>
              <a:t>Halides: Halite (</a:t>
            </a:r>
            <a:r>
              <a:rPr lang="en-US" altLang="ko-KR" sz="2800" b="0" dirty="0" err="1" smtClean="0"/>
              <a:t>NaCl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b="0" dirty="0" smtClean="0"/>
              <a:t>Sulfides: Pyrite (FeS</a:t>
            </a:r>
            <a:r>
              <a:rPr lang="en-US" altLang="ko-KR" sz="2800" b="0" baseline="-25000" dirty="0" smtClean="0"/>
              <a:t>2</a:t>
            </a:r>
            <a:r>
              <a:rPr lang="en-US" altLang="ko-KR" sz="2800" b="0" dirty="0" smtClean="0"/>
              <a:t>)</a:t>
            </a:r>
          </a:p>
          <a:p>
            <a:pPr marL="914400" lvl="1" indent="-457200"/>
            <a:r>
              <a:rPr lang="en-US" altLang="ko-KR" sz="2800" dirty="0" smtClean="0"/>
              <a:t>Natural Elements: Gold (Au)</a:t>
            </a:r>
          </a:p>
          <a:p>
            <a:pPr marL="914400" lvl="1" indent="-457200"/>
            <a:r>
              <a:rPr lang="en-US" altLang="ko-KR" sz="2800" b="0" dirty="0" err="1" smtClean="0"/>
              <a:t>etc</a:t>
            </a:r>
            <a:endParaRPr lang="en-US" altLang="ko-KR" sz="2800" b="0" dirty="0" smtClean="0"/>
          </a:p>
          <a:p>
            <a:endParaRPr lang="en-US" altLang="ko-KR" sz="2800" b="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620000" cy="506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Orthoclase. </a:t>
            </a:r>
            <a:r>
              <a:rPr lang="en-US" dirty="0"/>
              <a:t>Minas </a:t>
            </a:r>
            <a:r>
              <a:rPr lang="en-US" dirty="0" err="1"/>
              <a:t>Gerais</a:t>
            </a:r>
            <a:r>
              <a:rPr lang="en-US" dirty="0"/>
              <a:t>, Southeast Region, Brazil </a:t>
            </a:r>
            <a:endParaRPr lang="en-US" dirty="0" smtClean="0"/>
          </a:p>
          <a:p>
            <a:r>
              <a:rPr lang="en-US" dirty="0"/>
              <a:t>http://en.wikipedia.org/wiki/File:OrthoclaseBresil.jpg</a:t>
            </a:r>
          </a:p>
        </p:txBody>
      </p:sp>
    </p:spTree>
    <p:extLst>
      <p:ext uri="{BB962C8B-B14F-4D97-AF65-F5344CB8AC3E}">
        <p14:creationId xmlns:p14="http://schemas.microsoft.com/office/powerpoint/2010/main" val="115416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0675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84" y="6021288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Diopside</a:t>
            </a:r>
            <a:r>
              <a:rPr lang="en-US" dirty="0" smtClean="0"/>
              <a:t>. </a:t>
            </a:r>
            <a:r>
              <a:rPr lang="en-US" dirty="0" err="1"/>
              <a:t>Bellecombe</a:t>
            </a:r>
            <a:r>
              <a:rPr lang="en-US" dirty="0"/>
              <a:t>, </a:t>
            </a:r>
            <a:r>
              <a:rPr lang="en-US" dirty="0" err="1"/>
              <a:t>Châtillon</a:t>
            </a:r>
            <a:r>
              <a:rPr lang="en-US" dirty="0"/>
              <a:t>, </a:t>
            </a:r>
            <a:r>
              <a:rPr lang="en-US" dirty="0" err="1"/>
              <a:t>Aosta</a:t>
            </a:r>
            <a:r>
              <a:rPr lang="en-US" dirty="0"/>
              <a:t> Valley, Italy</a:t>
            </a:r>
            <a:endParaRPr lang="en-US" dirty="0" smtClean="0"/>
          </a:p>
          <a:p>
            <a:r>
              <a:rPr lang="en-US" dirty="0"/>
              <a:t>http://en.wikipedia.org/wiki/File:Diopside_Aoste.jpg</a:t>
            </a:r>
          </a:p>
        </p:txBody>
      </p:sp>
    </p:spTree>
    <p:extLst>
      <p:ext uri="{BB962C8B-B14F-4D97-AF65-F5344CB8AC3E}">
        <p14:creationId xmlns:p14="http://schemas.microsoft.com/office/powerpoint/2010/main" val="5025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8" y="908720"/>
            <a:ext cx="7620000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5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Tremolite</a:t>
            </a:r>
            <a:r>
              <a:rPr lang="en-US" dirty="0"/>
              <a:t>. </a:t>
            </a:r>
            <a:r>
              <a:rPr lang="en-US" dirty="0" err="1"/>
              <a:t>Campolungo</a:t>
            </a:r>
            <a:r>
              <a:rPr lang="en-US" dirty="0"/>
              <a:t>, </a:t>
            </a:r>
            <a:r>
              <a:rPr lang="en-US" dirty="0" err="1"/>
              <a:t>Piumogna</a:t>
            </a:r>
            <a:r>
              <a:rPr lang="en-US" dirty="0"/>
              <a:t> Valley, </a:t>
            </a:r>
            <a:r>
              <a:rPr lang="en-US" dirty="0" err="1"/>
              <a:t>Leventina</a:t>
            </a:r>
            <a:r>
              <a:rPr lang="en-US" dirty="0"/>
              <a:t>, Ticino (</a:t>
            </a:r>
            <a:r>
              <a:rPr lang="en-US" dirty="0" err="1"/>
              <a:t>Tessin</a:t>
            </a:r>
            <a:r>
              <a:rPr lang="en-US" dirty="0"/>
              <a:t>), Switzerland </a:t>
            </a:r>
            <a:endParaRPr lang="en-US" dirty="0" smtClean="0"/>
          </a:p>
          <a:p>
            <a:r>
              <a:rPr lang="en-US" dirty="0"/>
              <a:t>http://en.wikipedia.org/wiki/File:Tremolite_Campolungo.jpg</a:t>
            </a:r>
          </a:p>
        </p:txBody>
      </p:sp>
    </p:spTree>
    <p:extLst>
      <p:ext uri="{BB962C8B-B14F-4D97-AF65-F5344CB8AC3E}">
        <p14:creationId xmlns:p14="http://schemas.microsoft.com/office/powerpoint/2010/main" val="427570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162" y="6021288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Hematite. Michigan, USA</a:t>
            </a:r>
          </a:p>
          <a:p>
            <a:r>
              <a:rPr lang="en-US" dirty="0"/>
              <a:t>http://en.wikipedia.org/wiki/File:Hematite.jpg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937"/>
            <a:ext cx="5924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6021288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Gibbsite. Brazil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en.wikipedia.org/wiki/File:Gibbsite</a:t>
            </a:r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1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150</TotalTime>
  <Words>259</Words>
  <Application>Microsoft Office PowerPoint</Application>
  <PresentationFormat>화면 슬라이드 쇼(4:3)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HY견고딕</vt:lpstr>
      <vt:lpstr>돋움</vt:lpstr>
      <vt:lpstr>Arial</vt:lpstr>
      <vt:lpstr>Arial Black</vt:lpstr>
      <vt:lpstr>필수</vt:lpstr>
      <vt:lpstr>RESOURCEs &amp; Environment Ch. 2. Minerals &amp; rocks</vt:lpstr>
      <vt:lpstr>2-1. Minerals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jyuhome</cp:lastModifiedBy>
  <cp:revision>17</cp:revision>
  <dcterms:created xsi:type="dcterms:W3CDTF">2013-09-03T00:41:18Z</dcterms:created>
  <dcterms:modified xsi:type="dcterms:W3CDTF">2014-03-09T14:22:28Z</dcterms:modified>
</cp:coreProperties>
</file>