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94" r:id="rId4"/>
    <p:sldId id="297" r:id="rId5"/>
    <p:sldId id="311" r:id="rId6"/>
    <p:sldId id="312" r:id="rId7"/>
    <p:sldId id="313" r:id="rId8"/>
    <p:sldId id="314" r:id="rId9"/>
    <p:sldId id="315" r:id="rId10"/>
    <p:sldId id="299" r:id="rId11"/>
    <p:sldId id="316" r:id="rId12"/>
    <p:sldId id="320" r:id="rId13"/>
    <p:sldId id="319" r:id="rId14"/>
    <p:sldId id="321" r:id="rId15"/>
    <p:sldId id="322" r:id="rId16"/>
    <p:sldId id="323" r:id="rId17"/>
    <p:sldId id="317" r:id="rId18"/>
    <p:sldId id="324" r:id="rId19"/>
    <p:sldId id="318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99" autoAdjust="0"/>
  </p:normalViewPr>
  <p:slideViewPr>
    <p:cSldViewPr>
      <p:cViewPr varScale="1">
        <p:scale>
          <a:sx n="60" d="100"/>
          <a:sy n="60" d="100"/>
        </p:scale>
        <p:origin x="1315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B38BE-D146-4A01-AAB4-C943CFBAD236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67F4-B9C0-4FFE-89D5-12EDA07DE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7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Water-filled crack=</a:t>
            </a:r>
            <a:r>
              <a:rPr lang="ko-KR" altLang="en-US" dirty="0" smtClean="0"/>
              <a:t>깨진 틈 사이로 물이 참</a:t>
            </a:r>
            <a:endParaRPr lang="en-US" altLang="ko-KR" dirty="0" smtClean="0"/>
          </a:p>
          <a:p>
            <a:r>
              <a:rPr lang="en-US" altLang="ko-KR" dirty="0" smtClean="0"/>
              <a:t>Freezes to ice=</a:t>
            </a:r>
            <a:r>
              <a:rPr lang="ko-KR" altLang="en-US" dirty="0" smtClean="0"/>
              <a:t>동결</a:t>
            </a:r>
            <a:endParaRPr lang="en-US" altLang="ko-KR" dirty="0" smtClean="0"/>
          </a:p>
          <a:p>
            <a:r>
              <a:rPr lang="en-US" altLang="ko-KR" dirty="0" smtClean="0"/>
              <a:t>Breaks</a:t>
            </a:r>
            <a:r>
              <a:rPr lang="ko-KR" altLang="en-US" dirty="0" smtClean="0"/>
              <a:t> </a:t>
            </a:r>
            <a:r>
              <a:rPr lang="en-US" altLang="ko-KR" dirty="0" smtClean="0"/>
              <a:t>rock=</a:t>
            </a:r>
            <a:r>
              <a:rPr lang="ko-KR" altLang="en-US" dirty="0" smtClean="0"/>
              <a:t>암석 파쇄</a:t>
            </a:r>
            <a:endParaRPr lang="en-US" altLang="ko-KR" dirty="0" smtClean="0"/>
          </a:p>
          <a:p>
            <a:r>
              <a:rPr lang="en-US" altLang="ko-KR" dirty="0" smtClean="0"/>
              <a:t>Ice(frost)</a:t>
            </a:r>
            <a:r>
              <a:rPr lang="en-US" altLang="ko-KR" baseline="0" dirty="0" smtClean="0"/>
              <a:t> wedging=</a:t>
            </a:r>
            <a:r>
              <a:rPr lang="ko-KR" altLang="en-US" baseline="0" dirty="0" smtClean="0"/>
              <a:t>빙결 쐐기 작용</a:t>
            </a:r>
            <a:endParaRPr lang="en-US" altLang="ko-KR" baseline="0" dirty="0" smtClean="0"/>
          </a:p>
          <a:p>
            <a:r>
              <a:rPr lang="en-US" altLang="ko-KR" baseline="0" dirty="0" smtClean="0"/>
              <a:t>Root wedging=</a:t>
            </a:r>
            <a:r>
              <a:rPr lang="ko-KR" altLang="en-US" baseline="0" dirty="0" smtClean="0"/>
              <a:t>뿌리 쐐기 작용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067F4-B9C0-4FFE-89D5-12EDA07DE18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10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Flow</a:t>
            </a:r>
            <a:r>
              <a:rPr lang="ko-KR" altLang="en-US" dirty="0" smtClean="0"/>
              <a:t> </a:t>
            </a:r>
            <a:r>
              <a:rPr lang="en-US" altLang="ko-KR" dirty="0" smtClean="0"/>
              <a:t>speed=</a:t>
            </a:r>
            <a:r>
              <a:rPr lang="ko-KR" altLang="en-US" dirty="0" smtClean="0"/>
              <a:t>유속</a:t>
            </a:r>
            <a:endParaRPr lang="en-US" altLang="ko-KR" dirty="0" smtClean="0"/>
          </a:p>
          <a:p>
            <a:r>
              <a:rPr lang="en-US" altLang="ko-KR" dirty="0" smtClean="0"/>
              <a:t>Erosion=</a:t>
            </a:r>
            <a:r>
              <a:rPr lang="ko-KR" altLang="en-US" dirty="0" smtClean="0"/>
              <a:t>침식</a:t>
            </a:r>
            <a:endParaRPr lang="en-US" altLang="ko-KR" dirty="0" smtClean="0"/>
          </a:p>
          <a:p>
            <a:r>
              <a:rPr lang="en-US" altLang="ko-KR" dirty="0" smtClean="0"/>
              <a:t>Transport=</a:t>
            </a:r>
            <a:r>
              <a:rPr lang="ko-KR" altLang="en-US" dirty="0" smtClean="0"/>
              <a:t>운반</a:t>
            </a:r>
            <a:endParaRPr lang="en-US" altLang="ko-KR" dirty="0" smtClean="0"/>
          </a:p>
          <a:p>
            <a:r>
              <a:rPr lang="en-US" altLang="ko-KR" dirty="0" smtClean="0"/>
              <a:t>Deposition=</a:t>
            </a:r>
            <a:r>
              <a:rPr lang="ko-KR" altLang="en-US" dirty="0" smtClean="0"/>
              <a:t>퇴적</a:t>
            </a:r>
            <a:endParaRPr lang="en-US" altLang="ko-KR" dirty="0" smtClean="0"/>
          </a:p>
          <a:p>
            <a:r>
              <a:rPr lang="en-US" altLang="ko-KR" dirty="0" smtClean="0"/>
              <a:t>Grain</a:t>
            </a:r>
            <a:r>
              <a:rPr lang="en-US" altLang="ko-KR" baseline="0" dirty="0" smtClean="0"/>
              <a:t> size=</a:t>
            </a:r>
            <a:r>
              <a:rPr lang="ko-KR" altLang="en-US" baseline="0" dirty="0" smtClean="0"/>
              <a:t>입자 크기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067F4-B9C0-4FFE-89D5-12EDA07DE18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52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Types of sediment Loads carried by streams ~=</a:t>
            </a:r>
            <a:r>
              <a:rPr lang="ko-KR" altLang="en-US" dirty="0" smtClean="0"/>
              <a:t>하천에 의해 운반되는 짐의 종류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녹은짐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뜬짐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밑짐</a:t>
            </a:r>
            <a:endParaRPr lang="en-US" altLang="ko-KR" dirty="0" smtClean="0"/>
          </a:p>
          <a:p>
            <a:r>
              <a:rPr lang="en-US" altLang="ko-KR" dirty="0" smtClean="0"/>
              <a:t>Flow=</a:t>
            </a:r>
            <a:r>
              <a:rPr lang="ko-KR" altLang="en-US" dirty="0" smtClean="0"/>
              <a:t>흐름 방향</a:t>
            </a:r>
            <a:endParaRPr lang="en-US" altLang="ko-KR" dirty="0" smtClean="0"/>
          </a:p>
          <a:p>
            <a:r>
              <a:rPr lang="en-US" altLang="ko-KR" dirty="0" smtClean="0"/>
              <a:t>Silt and clay~= </a:t>
            </a:r>
            <a:r>
              <a:rPr lang="ko-KR" altLang="en-US" dirty="0" smtClean="0"/>
              <a:t>난류에 의해 띄워진 </a:t>
            </a:r>
            <a:r>
              <a:rPr lang="ko-KR" altLang="en-US" dirty="0" err="1" smtClean="0"/>
              <a:t>실트</a:t>
            </a:r>
            <a:r>
              <a:rPr lang="ko-KR" altLang="en-US" dirty="0" smtClean="0"/>
              <a:t> 및 점토</a:t>
            </a:r>
            <a:endParaRPr lang="en-US" altLang="ko-KR" dirty="0" smtClean="0"/>
          </a:p>
          <a:p>
            <a:r>
              <a:rPr lang="en-US" altLang="ko-KR" dirty="0" smtClean="0"/>
              <a:t>Dissolved load=</a:t>
            </a:r>
            <a:r>
              <a:rPr lang="ko-KR" altLang="en-US" dirty="0" smtClean="0"/>
              <a:t>녹은 짐</a:t>
            </a:r>
            <a:endParaRPr lang="en-US" altLang="ko-KR" dirty="0" smtClean="0"/>
          </a:p>
          <a:p>
            <a:r>
              <a:rPr lang="en-US" altLang="ko-KR" dirty="0" smtClean="0"/>
              <a:t>Sand</a:t>
            </a:r>
            <a:r>
              <a:rPr lang="ko-KR" altLang="en-US" dirty="0" smtClean="0"/>
              <a:t> </a:t>
            </a:r>
            <a:r>
              <a:rPr lang="en-US" altLang="ko-KR" dirty="0" smtClean="0"/>
              <a:t>moving by saltation=</a:t>
            </a:r>
            <a:r>
              <a:rPr lang="ko-KR" altLang="en-US" dirty="0" smtClean="0"/>
              <a:t>도약에 의한 모래의 이동</a:t>
            </a:r>
            <a:endParaRPr lang="en-US" altLang="ko-KR" dirty="0" smtClean="0"/>
          </a:p>
          <a:p>
            <a:r>
              <a:rPr lang="en-US" altLang="ko-KR" dirty="0" smtClean="0"/>
              <a:t>Rolling=</a:t>
            </a:r>
            <a:r>
              <a:rPr lang="ko-KR" altLang="en-US" dirty="0" smtClean="0"/>
              <a:t>구름</a:t>
            </a:r>
            <a:endParaRPr lang="en-US" altLang="ko-KR" dirty="0" smtClean="0"/>
          </a:p>
          <a:p>
            <a:r>
              <a:rPr lang="en-US" altLang="ko-KR" dirty="0" smtClean="0"/>
              <a:t>Sliding=</a:t>
            </a:r>
            <a:r>
              <a:rPr lang="ko-KR" altLang="en-US" dirty="0" smtClean="0"/>
              <a:t>끌림</a:t>
            </a:r>
            <a:endParaRPr lang="en-US" altLang="ko-KR" dirty="0" smtClean="0"/>
          </a:p>
          <a:p>
            <a:r>
              <a:rPr lang="en-US" altLang="ko-KR" dirty="0" smtClean="0"/>
              <a:t>Rock=</a:t>
            </a:r>
            <a:r>
              <a:rPr lang="ko-KR" altLang="en-US" dirty="0" err="1" smtClean="0"/>
              <a:t>기반암</a:t>
            </a:r>
            <a:endParaRPr lang="en-US" altLang="ko-KR" dirty="0" smtClean="0"/>
          </a:p>
          <a:p>
            <a:r>
              <a:rPr lang="en-US" altLang="ko-KR" dirty="0" smtClean="0"/>
              <a:t>Silt and clay=</a:t>
            </a:r>
            <a:r>
              <a:rPr lang="ko-KR" altLang="en-US" dirty="0" err="1" smtClean="0"/>
              <a:t>실트</a:t>
            </a:r>
            <a:r>
              <a:rPr lang="ko-KR" altLang="en-US" dirty="0" smtClean="0"/>
              <a:t> 및 점토</a:t>
            </a:r>
            <a:endParaRPr lang="en-US" altLang="ko-KR" dirty="0" smtClean="0"/>
          </a:p>
          <a:p>
            <a:r>
              <a:rPr lang="en-US" altLang="ko-KR" dirty="0" smtClean="0"/>
              <a:t>Sand=</a:t>
            </a:r>
            <a:r>
              <a:rPr lang="ko-KR" altLang="en-US" dirty="0" smtClean="0"/>
              <a:t>모래</a:t>
            </a:r>
            <a:endParaRPr lang="en-US" altLang="ko-KR" dirty="0" smtClean="0"/>
          </a:p>
          <a:p>
            <a:r>
              <a:rPr lang="en-US" altLang="ko-KR" dirty="0" smtClean="0"/>
              <a:t>Gravel=</a:t>
            </a:r>
            <a:r>
              <a:rPr lang="ko-KR" altLang="en-US" dirty="0" smtClean="0"/>
              <a:t>자갈</a:t>
            </a:r>
            <a:endParaRPr lang="en-US" altLang="ko-KR" dirty="0" smtClean="0"/>
          </a:p>
          <a:p>
            <a:r>
              <a:rPr lang="en-US" altLang="ko-KR" dirty="0" smtClean="0"/>
              <a:t>Suspended load=</a:t>
            </a:r>
            <a:r>
              <a:rPr lang="ko-KR" altLang="en-US" dirty="0" err="1" smtClean="0"/>
              <a:t>뜬짐</a:t>
            </a:r>
            <a:endParaRPr lang="en-US" altLang="ko-KR" dirty="0" smtClean="0"/>
          </a:p>
          <a:p>
            <a:r>
              <a:rPr lang="en-US" altLang="ko-KR" dirty="0" smtClean="0"/>
              <a:t>Bed load=</a:t>
            </a:r>
            <a:r>
              <a:rPr lang="ko-KR" altLang="en-US" dirty="0" smtClean="0"/>
              <a:t>밑짐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067F4-B9C0-4FFE-89D5-12EDA07DE18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62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067F4-B9C0-4FFE-89D5-12EDA07DE18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81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067F4-B9C0-4FFE-89D5-12EDA07DE18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24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ummu" TargetMode="External"/><Relationship Id="rId2" Type="http://schemas.openxmlformats.org/officeDocument/2006/relationships/hyperlink" Target="http://en.wikipedia.org/wiki/Spoil_ti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tiplano" TargetMode="External"/><Relationship Id="rId2" Type="http://schemas.openxmlformats.org/officeDocument/2006/relationships/hyperlink" Target="http://en.wikipedia.org/wiki/%C3%81rbol_de_Piedr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Bolivi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4-3.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풍화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침식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운반 및 퇴적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altLang="ko-KR" sz="3200" dirty="0" smtClean="0"/>
              <a:t>4-3-1. </a:t>
            </a:r>
            <a:r>
              <a:rPr lang="ko-KR" altLang="en-US" sz="3200" dirty="0" smtClean="0"/>
              <a:t>풍화</a:t>
            </a:r>
            <a:r>
              <a:rPr lang="en-US" altLang="ko-KR" sz="3200" dirty="0" smtClean="0"/>
              <a:t>(weathering)</a:t>
            </a:r>
          </a:p>
          <a:p>
            <a:pPr latinLnBrk="0"/>
            <a:endParaRPr lang="en-US" altLang="ko-KR" sz="3200" dirty="0" smtClean="0"/>
          </a:p>
          <a:p>
            <a:pPr marL="457200" indent="-457200" latinLnBrk="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지구 표면에서 환경에 맞춰 </a:t>
            </a:r>
            <a:r>
              <a:rPr lang="ko-KR" altLang="en-US" sz="3200" dirty="0" smtClean="0"/>
              <a:t>물질</a:t>
            </a:r>
            <a:r>
              <a:rPr lang="ko-KR" altLang="en-US" sz="3200" dirty="0" smtClean="0"/>
              <a:t>이 </a:t>
            </a:r>
            <a:r>
              <a:rPr lang="ko-KR" altLang="en-US" sz="3200" dirty="0" smtClean="0"/>
              <a:t>분해 및 재구성 되는 것</a:t>
            </a:r>
            <a:endParaRPr lang="en-US" sz="3200" dirty="0" smtClean="0"/>
          </a:p>
          <a:p>
            <a:pPr marL="457200" indent="-457200" latinLnBrk="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물리적</a:t>
            </a:r>
            <a:r>
              <a:rPr lang="en-US" sz="3200" dirty="0" smtClean="0"/>
              <a:t>(</a:t>
            </a:r>
            <a:r>
              <a:rPr lang="ko-KR" altLang="en-US" sz="3200" dirty="0" smtClean="0"/>
              <a:t>기계적</a:t>
            </a:r>
            <a:r>
              <a:rPr lang="en-US" sz="3200" dirty="0" smtClean="0"/>
              <a:t>), </a:t>
            </a:r>
            <a:r>
              <a:rPr lang="ko-KR" altLang="en-US" sz="3200" dirty="0" smtClean="0"/>
              <a:t>화학적</a:t>
            </a:r>
            <a:r>
              <a:rPr lang="en-US" sz="3200" dirty="0" smtClean="0"/>
              <a:t> </a:t>
            </a:r>
            <a:r>
              <a:rPr lang="ko-KR" altLang="en-US" sz="3200" dirty="0" smtClean="0"/>
              <a:t>풍화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4-3-2. </a:t>
            </a:r>
            <a:r>
              <a:rPr lang="ko-KR" altLang="en-US" sz="3200" dirty="0" smtClean="0"/>
              <a:t>침식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운반 및 퇴적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ko-KR" altLang="en-US" sz="3200" dirty="0" smtClean="0"/>
              <a:t>매질</a:t>
            </a:r>
            <a:endParaRPr lang="en-US" altLang="ko-KR" sz="3200" dirty="0" smtClean="0"/>
          </a:p>
          <a:p>
            <a:endParaRPr lang="en-US" altLang="ko-K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물</a:t>
            </a:r>
            <a:r>
              <a:rPr lang="en-US" altLang="ko-KR" sz="3200" dirty="0" smtClean="0"/>
              <a:t> (</a:t>
            </a:r>
            <a:r>
              <a:rPr lang="ko-KR" altLang="en-US" sz="3200" dirty="0" smtClean="0"/>
              <a:t>하천</a:t>
            </a:r>
            <a:r>
              <a:rPr lang="en-US" altLang="ko-KR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바람</a:t>
            </a:r>
            <a:endParaRPr lang="en-US" altLang="ko-K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얼음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292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71600" y="422108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1200" dirty="0">
                <a:hlinkClick r:id="rId2" tooltip="en:Spoil tip"/>
              </a:rPr>
              <a:t>Spoil tip</a:t>
            </a:r>
            <a:r>
              <a:rPr lang="en-US" sz="1200" dirty="0"/>
              <a:t> in </a:t>
            </a:r>
            <a:r>
              <a:rPr lang="en-US" sz="1200" dirty="0" err="1">
                <a:hlinkClick r:id="rId3" tooltip="en:Rummu"/>
              </a:rPr>
              <a:t>Rummu</a:t>
            </a:r>
            <a:r>
              <a:rPr lang="en-US" sz="1200" dirty="0"/>
              <a:t>, Estonia. </a:t>
            </a:r>
            <a:r>
              <a:rPr lang="ko-KR" altLang="en-US" sz="1200" dirty="0" smtClean="0"/>
              <a:t>빗물에 의해 만들어진 </a:t>
            </a:r>
            <a:r>
              <a:rPr lang="ko-KR" altLang="en-US" sz="1200" dirty="0" err="1" smtClean="0"/>
              <a:t>세류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침식 흔적</a:t>
            </a:r>
            <a:r>
              <a:rPr lang="en-US" altLang="ko-KR" sz="1200" dirty="0" smtClean="0"/>
              <a:t>(rills) </a:t>
            </a:r>
            <a:r>
              <a:rPr lang="ko-KR" altLang="en-US" sz="1200" dirty="0" smtClean="0"/>
              <a:t>및 </a:t>
            </a:r>
            <a:r>
              <a:rPr lang="ko-KR" altLang="en-US" sz="1200" dirty="0" err="1" smtClean="0"/>
              <a:t>구곡</a:t>
            </a:r>
            <a:r>
              <a:rPr lang="en-US" altLang="ko-KR" sz="1200" dirty="0" smtClean="0"/>
              <a:t>(gullies)</a:t>
            </a:r>
            <a:r>
              <a:rPr lang="en-US" sz="1200" dirty="0" smtClean="0"/>
              <a:t>.</a:t>
            </a:r>
          </a:p>
          <a:p>
            <a:pPr latinLnBrk="0"/>
            <a:endParaRPr lang="en-US" sz="1200" dirty="0"/>
          </a:p>
          <a:p>
            <a:pPr latinLnBrk="0"/>
            <a:r>
              <a:rPr lang="en-US" sz="1200" dirty="0"/>
              <a:t>http://en.wikipedia.org/wiki/Erosion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71525"/>
            <a:ext cx="8652373" cy="301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3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57250"/>
            <a:ext cx="7086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907704" y="54868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Hjulström-Sundborg</a:t>
            </a:r>
            <a:r>
              <a:rPr lang="en-US" dirty="0"/>
              <a:t> Diagram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907704" y="6013761"/>
            <a:ext cx="6030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http://en.wikipedia.org/wiki/Sediment_transportation#Settling_velocity</a:t>
            </a:r>
          </a:p>
        </p:txBody>
      </p:sp>
    </p:spTree>
    <p:extLst>
      <p:ext uri="{BB962C8B-B14F-4D97-AF65-F5344CB8AC3E}">
        <p14:creationId xmlns:p14="http://schemas.microsoft.com/office/powerpoint/2010/main" val="92020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543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691680" y="62068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Types of Sediment Loads Carried by Streams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Dissolved load, Suspended load, Bed </a:t>
            </a:r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43608" y="58849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http://dc363.4shared.com/doc/00dWlveh/preview.html</a:t>
            </a:r>
          </a:p>
        </p:txBody>
      </p:sp>
    </p:spTree>
    <p:extLst>
      <p:ext uri="{BB962C8B-B14F-4D97-AF65-F5344CB8AC3E}">
        <p14:creationId xmlns:p14="http://schemas.microsoft.com/office/powerpoint/2010/main" val="150015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66775"/>
            <a:ext cx="69246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109663" y="6093296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나일 삼각주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http</a:t>
            </a:r>
            <a:r>
              <a:rPr lang="en-US" sz="1200" dirty="0"/>
              <a:t>://bittooth.blogspot.kr/2009/08/nile-guardian-and-disaster-without.html</a:t>
            </a:r>
          </a:p>
        </p:txBody>
      </p:sp>
    </p:spTree>
    <p:extLst>
      <p:ext uri="{BB962C8B-B14F-4D97-AF65-F5344CB8AC3E}">
        <p14:creationId xmlns:p14="http://schemas.microsoft.com/office/powerpoint/2010/main" val="288094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692696"/>
            <a:ext cx="69246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125341" y="5661248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1200" dirty="0"/>
              <a:t>Deep Springs Lake, eastern California.  </a:t>
            </a:r>
            <a:r>
              <a:rPr lang="ko-KR" altLang="en-US" sz="1200" dirty="0" smtClean="0"/>
              <a:t>호수가 마르면서 </a:t>
            </a:r>
            <a:r>
              <a:rPr lang="ko-KR" altLang="en-US" sz="1200" dirty="0" err="1" smtClean="0"/>
              <a:t>증발암이</a:t>
            </a:r>
            <a:r>
              <a:rPr lang="ko-KR" altLang="en-US" sz="1200" dirty="0" smtClean="0"/>
              <a:t> 만들어지고 있는 모습</a:t>
            </a:r>
            <a:r>
              <a:rPr lang="en-US" sz="1200" dirty="0" smtClean="0"/>
              <a:t>.  </a:t>
            </a:r>
            <a:r>
              <a:rPr lang="ko-KR" altLang="en-US" sz="1200" dirty="0" smtClean="0"/>
              <a:t>수원은 사진 </a:t>
            </a:r>
            <a:r>
              <a:rPr lang="ko-KR" altLang="en-US" sz="1200" dirty="0" err="1" smtClean="0"/>
              <a:t>밑쪽의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단층대</a:t>
            </a:r>
            <a:r>
              <a:rPr lang="en-US" altLang="ko-KR" sz="1200" dirty="0" smtClean="0"/>
              <a:t>.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http://pages.uoregon.edu/millerm/playa.html</a:t>
            </a:r>
          </a:p>
        </p:txBody>
      </p:sp>
    </p:spTree>
    <p:extLst>
      <p:ext uri="{BB962C8B-B14F-4D97-AF65-F5344CB8AC3E}">
        <p14:creationId xmlns:p14="http://schemas.microsoft.com/office/powerpoint/2010/main" val="284095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688632" cy="471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691680" y="5661248"/>
            <a:ext cx="184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/>
              <a:t>중국으로부터의 황사</a:t>
            </a:r>
            <a:endParaRPr lang="en-US" sz="1200" dirty="0"/>
          </a:p>
          <a:p>
            <a:r>
              <a:rPr lang="en-US" sz="1200" dirty="0" smtClean="0"/>
              <a:t>http</a:t>
            </a:r>
            <a:r>
              <a:rPr lang="en-US" sz="1200" dirty="0"/>
              <a:t>://acurx.tistory.com/1</a:t>
            </a:r>
          </a:p>
        </p:txBody>
      </p:sp>
    </p:spTree>
    <p:extLst>
      <p:ext uri="{BB962C8B-B14F-4D97-AF65-F5344CB8AC3E}">
        <p14:creationId xmlns:p14="http://schemas.microsoft.com/office/powerpoint/2010/main" val="274287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5956" y="612260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  <a:hlinkClick r:id="rId2" tooltip="Árbol de Piedra"/>
              </a:rPr>
              <a:t>Árbol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  <a:hlinkClick r:id="rId2" tooltip="Árbol de Piedra"/>
              </a:rPr>
              <a:t> de </a:t>
            </a:r>
            <a:r>
              <a:rPr 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  <a:hlinkClick r:id="rId2" tooltip="Árbol de Piedra"/>
              </a:rPr>
              <a:t>Piedra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 tooltip="Altiplano"/>
              </a:rPr>
              <a:t>Altiplano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4" tooltip="Bolivia"/>
              </a:rPr>
              <a:t>Bolivia</a:t>
            </a:r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바람에</a:t>
            </a:r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의해 침식된 암석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http://en.wikipedia.org/wiki/Erosion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0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3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253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326466" y="5373216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Bylot</a:t>
            </a:r>
            <a:r>
              <a:rPr lang="en-US" sz="1200" dirty="0" smtClean="0"/>
              <a:t> </a:t>
            </a:r>
            <a:r>
              <a:rPr lang="en-US" sz="1200" dirty="0"/>
              <a:t>Island, Canada</a:t>
            </a:r>
            <a:r>
              <a:rPr lang="en-US" sz="1200" dirty="0" smtClean="0"/>
              <a:t>. </a:t>
            </a:r>
            <a:r>
              <a:rPr lang="ko-KR" altLang="en-US" sz="1200" dirty="0" smtClean="0"/>
              <a:t>곡빙하의 </a:t>
            </a:r>
            <a:r>
              <a:rPr lang="ko-KR" altLang="en-US" sz="1200" dirty="0" err="1" smtClean="0"/>
              <a:t>측퇴석</a:t>
            </a:r>
            <a:r>
              <a:rPr lang="ko-KR" altLang="en-US" sz="1200" dirty="0" smtClean="0"/>
              <a:t> 및 </a:t>
            </a:r>
            <a:r>
              <a:rPr lang="ko-KR" altLang="en-US" sz="1200" dirty="0" err="1" smtClean="0"/>
              <a:t>단퇴석</a:t>
            </a:r>
            <a:r>
              <a:rPr lang="en-US" altLang="ko-KR" sz="1200" dirty="0" smtClean="0"/>
              <a:t>(lateral and terminal moraine)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http://nsidc.org/cryosphere/glaciers/gallery/moraines.html</a:t>
            </a:r>
          </a:p>
        </p:txBody>
      </p:sp>
    </p:spTree>
    <p:extLst>
      <p:ext uri="{BB962C8B-B14F-4D97-AF65-F5344CB8AC3E}">
        <p14:creationId xmlns:p14="http://schemas.microsoft.com/office/powerpoint/2010/main" val="4869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5956" y="6122602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빙하지형</a:t>
            </a:r>
            <a:r>
              <a:rPr lang="en-US" sz="20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http://www.eoearth.org/view/article/162987/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71437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240360" cy="212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563888" y="582464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</a:rPr>
              <a:t>Lac Blanchet, Canada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021289" y="1449968"/>
            <a:ext cx="483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Iceberg Cirque in Glacier National </a:t>
            </a:r>
            <a:r>
              <a:rPr lang="en-US" altLang="ko-KR" dirty="0" smtClean="0"/>
              <a:t>Park, USA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04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물리적 풍화</a:t>
            </a:r>
            <a:r>
              <a:rPr lang="en-US" altLang="ko-KR" sz="3200" dirty="0" smtClean="0"/>
              <a:t>(physical weathering) –</a:t>
            </a:r>
            <a:r>
              <a:rPr lang="ko-KR" altLang="en-US" sz="3200" dirty="0" smtClean="0"/>
              <a:t>물리적인</a:t>
            </a:r>
            <a:r>
              <a:rPr lang="en-US" altLang="ko-KR" sz="3200" dirty="0"/>
              <a:t> </a:t>
            </a:r>
            <a:r>
              <a:rPr lang="ko-KR" altLang="en-US" sz="3200" dirty="0" smtClean="0"/>
              <a:t>힘에 의한 것</a:t>
            </a:r>
            <a:endParaRPr lang="en-US" altLang="ko-KR" sz="3200" dirty="0" smtClean="0"/>
          </a:p>
          <a:p>
            <a:pPr marL="914400" lvl="1" indent="-457200"/>
            <a:r>
              <a:rPr lang="ko-KR" altLang="en-US" sz="3200" dirty="0" smtClean="0"/>
              <a:t>온도 변화</a:t>
            </a:r>
            <a:endParaRPr lang="en-US" altLang="ko-KR" sz="3200" dirty="0" smtClean="0"/>
          </a:p>
          <a:p>
            <a:pPr marL="914400" lvl="1" indent="-457200"/>
            <a:r>
              <a:rPr lang="ko-KR" altLang="en-US" sz="3200" dirty="0" smtClean="0"/>
              <a:t>동결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결빙 쐐기작용</a:t>
            </a:r>
            <a:r>
              <a:rPr lang="en-US" altLang="ko-KR" sz="3200" dirty="0" smtClean="0"/>
              <a:t>;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frost wedging)</a:t>
            </a:r>
          </a:p>
          <a:p>
            <a:pPr marL="914400" lvl="1" indent="-457200"/>
            <a:r>
              <a:rPr lang="ko-KR" altLang="en-US" sz="3200" dirty="0" smtClean="0"/>
              <a:t>압력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변화</a:t>
            </a:r>
            <a:endParaRPr lang="en-US" altLang="ko-KR" sz="3200" dirty="0" smtClean="0"/>
          </a:p>
          <a:p>
            <a:pPr marL="914400" lvl="1" indent="-457200"/>
            <a:r>
              <a:rPr lang="ko-KR" altLang="en-US" sz="3200" dirty="0" smtClean="0"/>
              <a:t>수류 </a:t>
            </a:r>
            <a:r>
              <a:rPr lang="ko-KR" altLang="en-US" sz="3200" dirty="0" smtClean="0"/>
              <a:t>작용</a:t>
            </a:r>
            <a:endParaRPr lang="en-US" altLang="ko-KR" sz="3200" dirty="0" smtClean="0"/>
          </a:p>
          <a:p>
            <a:pPr marL="914400" lvl="1" indent="-457200"/>
            <a:r>
              <a:rPr lang="ko-KR" altLang="en-US" sz="3200" dirty="0" smtClean="0"/>
              <a:t>광물 성장</a:t>
            </a:r>
            <a:endParaRPr lang="en-US" altLang="ko-KR" sz="3200" dirty="0" smtClean="0"/>
          </a:p>
          <a:p>
            <a:pPr marL="914400" lvl="1" indent="-457200"/>
            <a:r>
              <a:rPr lang="ko-KR" altLang="en-US" sz="3200" dirty="0" smtClean="0"/>
              <a:t>생물의 작용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예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식물의 뿌리 등</a:t>
            </a:r>
            <a:r>
              <a:rPr lang="en-US" altLang="ko-KR" sz="3200" dirty="0" smtClean="0"/>
              <a:t>)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20250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67744" y="5672281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http://regentsearth.com/ILLUSTRATED%20GLOSSARY/Ice-Root%20Wedging.htm</a:t>
            </a:r>
          </a:p>
        </p:txBody>
      </p:sp>
      <p:pic>
        <p:nvPicPr>
          <p:cNvPr id="1026" name="Picture 2" descr="http://regentsearth.com/ILLUSTRATED%20GLOSSARY/Glossary%20Pix/Ice-Root%20Wedg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4911"/>
            <a:ext cx="70770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3568" y="5672281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Zion National Park</a:t>
            </a:r>
          </a:p>
          <a:p>
            <a:r>
              <a:rPr lang="en-US" sz="1200" dirty="0" smtClean="0"/>
              <a:t>https</a:t>
            </a:r>
            <a:r>
              <a:rPr lang="en-US" sz="1200" dirty="0"/>
              <a:t>://commons.wikimedia.org/w/index.php?search=frost+wedging&amp;title=Special:Search&amp;go=Go&amp;searchToken=8bdu2voy40gv4oxmnvicptaur#/media/File:Canyon_Junction_Rockfall_(6965198467).jpg</a:t>
            </a:r>
            <a:endParaRPr lang="en-US" sz="1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32" y="748141"/>
            <a:ext cx="6543824" cy="4907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16632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동결</a:t>
            </a:r>
            <a:r>
              <a:rPr lang="en-US" altLang="ko-KR" dirty="0" smtClean="0"/>
              <a:t> </a:t>
            </a:r>
            <a:r>
              <a:rPr lang="ko-KR" altLang="en-US" dirty="0" smtClean="0"/>
              <a:t>쐐기 작용에 의해 깨져서 낙하한 암석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714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7584" y="6093296"/>
            <a:ext cx="8141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Yosemite National Park, California</a:t>
            </a:r>
          </a:p>
          <a:p>
            <a:r>
              <a:rPr lang="en-US" sz="1200" dirty="0"/>
              <a:t>https://commons.wikimedia.org/w/index.php?search=exfoliation&amp;title=Special:Search&amp;go=Go&amp;searchToken=4nycjw6yihvq8fgv3g0jubgnb#/media/File:Granite_exfoliation_-_Flickr_-_S._Rae.jpg</a:t>
            </a:r>
            <a:endParaRPr lang="en-US" sz="1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6" y="523722"/>
            <a:ext cx="7103355" cy="5487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314" y="15439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압력 제거로 인한 박리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18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92750" y="623731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Guadalupe Mountains National Park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://www.edupic.net/geo.htm</a:t>
            </a:r>
            <a:endParaRPr lang="en-US" sz="1200" dirty="0"/>
          </a:p>
        </p:txBody>
      </p:sp>
      <p:pic>
        <p:nvPicPr>
          <p:cNvPr id="3074" name="Picture 2" descr="http://teach.albion.edu/jjn10/files/2010/10/root_wedg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741095"/>
            <a:ext cx="8366429" cy="54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5" y="260648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식물의</a:t>
            </a:r>
            <a:r>
              <a:rPr lang="en-US" altLang="ko-KR" dirty="0"/>
              <a:t> </a:t>
            </a:r>
            <a:r>
              <a:rPr lang="ko-KR" altLang="en-US" dirty="0" smtClean="0"/>
              <a:t>뿌리에 의한 쐐기 작용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18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화학적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풍화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(chemical weathering) – </a:t>
            </a:r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화학반응을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통해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>
                <a:latin typeface="맑은 고딕" panose="020B0503020000020004" pitchFamily="50" charset="-127"/>
              </a:rPr>
              <a:t>용해</a:t>
            </a:r>
            <a:r>
              <a:rPr lang="en-US" altLang="ko-KR" sz="3200" dirty="0">
                <a:latin typeface="맑은 고딕" panose="020B0503020000020004" pitchFamily="50" charset="-127"/>
              </a:rPr>
              <a:t>(dissolution</a:t>
            </a:r>
            <a:r>
              <a:rPr lang="en-US" altLang="ko-KR" sz="3200" dirty="0" smtClean="0">
                <a:latin typeface="맑은 고딕" panose="020B0503020000020004" pitchFamily="50" charset="-127"/>
              </a:rPr>
              <a:t>)</a:t>
            </a:r>
          </a:p>
          <a:p>
            <a:pPr marL="1600200" lvl="2" indent="-457200"/>
            <a:r>
              <a:rPr lang="en-US" altLang="ko-KR" sz="3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CaCO</a:t>
            </a:r>
            <a:r>
              <a:rPr lang="en-US" altLang="ko-KR" sz="30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방해석</a:t>
            </a:r>
            <a:r>
              <a:rPr lang="en-US" altLang="ko-KR" sz="3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= Ca</a:t>
            </a:r>
            <a:r>
              <a:rPr lang="en-US" altLang="ko-KR" sz="3000" baseline="30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2+</a:t>
            </a:r>
            <a:r>
              <a:rPr lang="en-US" altLang="ko-KR" sz="3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+ CO</a:t>
            </a:r>
            <a:r>
              <a:rPr lang="en-US" altLang="ko-KR" sz="30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000" baseline="30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2-</a:t>
            </a: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</a:rPr>
              <a:t>수화 및 가수</a:t>
            </a:r>
            <a:r>
              <a:rPr lang="en-US" altLang="ko-KR" sz="3200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3200" dirty="0">
                <a:latin typeface="맑은 고딕" panose="020B0503020000020004" pitchFamily="50" charset="-127"/>
              </a:rPr>
              <a:t>분해</a:t>
            </a:r>
            <a:r>
              <a:rPr lang="en-US" altLang="ko-KR" sz="3200" dirty="0">
                <a:latin typeface="맑은 고딕" panose="020B0503020000020004" pitchFamily="50" charset="-127"/>
              </a:rPr>
              <a:t>(hydrolysis</a:t>
            </a:r>
            <a:r>
              <a:rPr lang="en-US" altLang="ko-KR" sz="3200" dirty="0" smtClean="0">
                <a:latin typeface="맑은 고딕" panose="020B0503020000020004" pitchFamily="50" charset="-127"/>
              </a:rPr>
              <a:t>)</a:t>
            </a:r>
          </a:p>
          <a:p>
            <a:pPr marL="1600200" lvl="2" indent="-457200"/>
            <a:r>
              <a:rPr lang="en-US" altLang="ko-KR" sz="3000" dirty="0">
                <a:latin typeface="맑은 고딕" panose="020B0503020000020004" pitchFamily="50" charset="-127"/>
              </a:rPr>
              <a:t>2KAlSi</a:t>
            </a:r>
            <a:r>
              <a:rPr lang="en-US" altLang="ko-KR" sz="3000" baseline="-25000" dirty="0">
                <a:latin typeface="맑은 고딕" panose="020B0503020000020004" pitchFamily="50" charset="-127"/>
              </a:rPr>
              <a:t>3</a:t>
            </a:r>
            <a:r>
              <a:rPr lang="en-US" altLang="ko-KR" sz="3000" dirty="0">
                <a:latin typeface="맑은 고딕" panose="020B0503020000020004" pitchFamily="50" charset="-127"/>
              </a:rPr>
              <a:t>O</a:t>
            </a:r>
            <a:r>
              <a:rPr lang="en-US" altLang="ko-KR" sz="3000" baseline="-25000" dirty="0">
                <a:latin typeface="맑은 고딕" panose="020B0503020000020004" pitchFamily="50" charset="-127"/>
              </a:rPr>
              <a:t>8</a:t>
            </a:r>
            <a:r>
              <a:rPr lang="en-US" altLang="ko-KR" sz="3000" dirty="0">
                <a:latin typeface="맑은 고딕" panose="020B0503020000020004" pitchFamily="50" charset="-127"/>
              </a:rPr>
              <a:t>(</a:t>
            </a:r>
            <a:r>
              <a:rPr lang="ko-KR" altLang="en-US" sz="3000" dirty="0">
                <a:latin typeface="맑은 고딕" panose="020B0503020000020004" pitchFamily="50" charset="-127"/>
              </a:rPr>
              <a:t>정장석</a:t>
            </a:r>
            <a:r>
              <a:rPr lang="en-US" altLang="ko-KR" sz="3000" dirty="0">
                <a:latin typeface="맑은 고딕" panose="020B0503020000020004" pitchFamily="50" charset="-127"/>
              </a:rPr>
              <a:t>) + 9H</a:t>
            </a:r>
            <a:r>
              <a:rPr lang="en-US" altLang="ko-KR" sz="3000" baseline="-25000" dirty="0">
                <a:latin typeface="맑은 고딕" panose="020B0503020000020004" pitchFamily="50" charset="-127"/>
              </a:rPr>
              <a:t>2</a:t>
            </a:r>
            <a:r>
              <a:rPr lang="en-US" altLang="ko-KR" sz="3000" dirty="0">
                <a:latin typeface="맑은 고딕" panose="020B0503020000020004" pitchFamily="50" charset="-127"/>
              </a:rPr>
              <a:t>O +2H</a:t>
            </a:r>
            <a:r>
              <a:rPr lang="en-US" altLang="ko-KR" sz="3000" baseline="30000" dirty="0">
                <a:latin typeface="맑은 고딕" panose="020B0503020000020004" pitchFamily="50" charset="-127"/>
              </a:rPr>
              <a:t>+</a:t>
            </a:r>
            <a:r>
              <a:rPr lang="en-US" altLang="ko-KR" sz="3000" dirty="0">
                <a:latin typeface="맑은 고딕" panose="020B0503020000020004" pitchFamily="50" charset="-127"/>
              </a:rPr>
              <a:t> </a:t>
            </a:r>
            <a:r>
              <a:rPr lang="en-US" altLang="ko-KR" sz="3000" dirty="0" smtClean="0">
                <a:latin typeface="맑은 고딕" panose="020B0503020000020004" pitchFamily="50" charset="-127"/>
              </a:rPr>
              <a:t>= </a:t>
            </a:r>
            <a:r>
              <a:rPr lang="en-US" altLang="ko-KR" sz="3000" dirty="0">
                <a:latin typeface="맑은 고딕" panose="020B0503020000020004" pitchFamily="50" charset="-127"/>
              </a:rPr>
              <a:t>Al</a:t>
            </a:r>
            <a:r>
              <a:rPr lang="en-US" altLang="ko-KR" sz="3000" baseline="-25000" dirty="0">
                <a:latin typeface="맑은 고딕" panose="020B0503020000020004" pitchFamily="50" charset="-127"/>
              </a:rPr>
              <a:t>2</a:t>
            </a:r>
            <a:r>
              <a:rPr lang="en-US" altLang="ko-KR" sz="3000" dirty="0">
                <a:latin typeface="맑은 고딕" panose="020B0503020000020004" pitchFamily="50" charset="-127"/>
              </a:rPr>
              <a:t>Si</a:t>
            </a:r>
            <a:r>
              <a:rPr lang="en-US" altLang="ko-KR" sz="3000" baseline="-25000" dirty="0">
                <a:latin typeface="맑은 고딕" panose="020B0503020000020004" pitchFamily="50" charset="-127"/>
              </a:rPr>
              <a:t>2</a:t>
            </a:r>
            <a:r>
              <a:rPr lang="en-US" altLang="ko-KR" sz="3000" dirty="0">
                <a:latin typeface="맑은 고딕" panose="020B0503020000020004" pitchFamily="50" charset="-127"/>
              </a:rPr>
              <a:t>O</a:t>
            </a:r>
            <a:r>
              <a:rPr lang="en-US" altLang="ko-KR" sz="3000" baseline="-25000" dirty="0">
                <a:latin typeface="맑은 고딕" panose="020B0503020000020004" pitchFamily="50" charset="-127"/>
              </a:rPr>
              <a:t>5</a:t>
            </a:r>
            <a:r>
              <a:rPr lang="en-US" altLang="ko-KR" sz="3000" dirty="0">
                <a:latin typeface="맑은 고딕" panose="020B0503020000020004" pitchFamily="50" charset="-127"/>
              </a:rPr>
              <a:t>(OH)</a:t>
            </a:r>
            <a:r>
              <a:rPr lang="en-US" altLang="ko-KR" sz="3000" baseline="-25000" dirty="0">
                <a:latin typeface="맑은 고딕" panose="020B0503020000020004" pitchFamily="50" charset="-127"/>
              </a:rPr>
              <a:t>4</a:t>
            </a:r>
            <a:r>
              <a:rPr lang="en-US" altLang="ko-KR" sz="3000" dirty="0">
                <a:latin typeface="맑은 고딕" panose="020B0503020000020004" pitchFamily="50" charset="-127"/>
              </a:rPr>
              <a:t>(</a:t>
            </a:r>
            <a:r>
              <a:rPr lang="ko-KR" altLang="en-US" sz="3000" dirty="0">
                <a:latin typeface="맑은 고딕" panose="020B0503020000020004" pitchFamily="50" charset="-127"/>
              </a:rPr>
              <a:t>고령토</a:t>
            </a:r>
            <a:r>
              <a:rPr lang="en-US" altLang="ko-KR" sz="3000" dirty="0">
                <a:latin typeface="맑은 고딕" panose="020B0503020000020004" pitchFamily="50" charset="-127"/>
              </a:rPr>
              <a:t>) +4H</a:t>
            </a:r>
            <a:r>
              <a:rPr lang="en-US" altLang="ko-KR" sz="3000" baseline="-25000" dirty="0">
                <a:latin typeface="맑은 고딕" panose="020B0503020000020004" pitchFamily="50" charset="-127"/>
              </a:rPr>
              <a:t>4</a:t>
            </a:r>
            <a:r>
              <a:rPr lang="en-US" altLang="ko-KR" sz="3000" dirty="0">
                <a:latin typeface="맑은 고딕" panose="020B0503020000020004" pitchFamily="50" charset="-127"/>
              </a:rPr>
              <a:t>SiO</a:t>
            </a:r>
            <a:r>
              <a:rPr lang="en-US" altLang="ko-KR" sz="3000" baseline="-25000" dirty="0">
                <a:latin typeface="맑은 고딕" panose="020B0503020000020004" pitchFamily="50" charset="-127"/>
              </a:rPr>
              <a:t>4</a:t>
            </a:r>
            <a:r>
              <a:rPr lang="en-US" altLang="ko-KR" sz="3000" dirty="0">
                <a:latin typeface="맑은 고딕" panose="020B0503020000020004" pitchFamily="50" charset="-127"/>
              </a:rPr>
              <a:t> + 2K</a:t>
            </a:r>
            <a:r>
              <a:rPr lang="en-US" altLang="ko-KR" sz="3000" baseline="30000" dirty="0">
                <a:latin typeface="맑은 고딕" panose="020B0503020000020004" pitchFamily="50" charset="-127"/>
              </a:rPr>
              <a:t>+</a:t>
            </a:r>
            <a:endParaRPr lang="en-US" altLang="ko-KR" sz="3000" baseline="30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산화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(oxidation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600200" lvl="2" indent="-457200"/>
            <a:r>
              <a:rPr lang="en-US" altLang="ko-KR" sz="3200" dirty="0"/>
              <a:t>4FeS</a:t>
            </a:r>
            <a:r>
              <a:rPr lang="en-US" altLang="ko-KR" sz="3200" baseline="-25000" dirty="0"/>
              <a:t>2</a:t>
            </a:r>
            <a:r>
              <a:rPr lang="en-US" altLang="ko-KR" sz="3200" dirty="0"/>
              <a:t>(</a:t>
            </a:r>
            <a:r>
              <a:rPr lang="ko-KR" altLang="en-US" sz="3200" dirty="0" err="1"/>
              <a:t>황철석</a:t>
            </a:r>
            <a:r>
              <a:rPr lang="en-US" altLang="ko-KR" sz="3200" dirty="0"/>
              <a:t>) + 15O</a:t>
            </a:r>
            <a:r>
              <a:rPr lang="en-US" altLang="ko-KR" sz="3200" baseline="-25000" dirty="0"/>
              <a:t>2</a:t>
            </a:r>
            <a:r>
              <a:rPr lang="en-US" altLang="ko-KR" sz="3200" dirty="0"/>
              <a:t> + 10H</a:t>
            </a:r>
            <a:r>
              <a:rPr lang="en-US" altLang="ko-KR" sz="3200" baseline="-25000" dirty="0"/>
              <a:t>2</a:t>
            </a:r>
            <a:r>
              <a:rPr lang="en-US" altLang="ko-KR" sz="3200" dirty="0"/>
              <a:t>O </a:t>
            </a:r>
            <a:r>
              <a:rPr lang="en-US" altLang="ko-KR" sz="3200" dirty="0" smtClean="0"/>
              <a:t>= </a:t>
            </a:r>
            <a:r>
              <a:rPr lang="en-US" altLang="ko-KR" sz="3200" dirty="0"/>
              <a:t>4FeOOH(</a:t>
            </a:r>
            <a:r>
              <a:rPr lang="ko-KR" altLang="en-US" sz="3200" dirty="0" err="1"/>
              <a:t>침철석</a:t>
            </a:r>
            <a:r>
              <a:rPr lang="en-US" altLang="ko-KR" sz="3200" dirty="0"/>
              <a:t>) + 8SO</a:t>
            </a:r>
            <a:r>
              <a:rPr lang="en-US" altLang="ko-KR" sz="3200" baseline="-25000" dirty="0"/>
              <a:t>4</a:t>
            </a:r>
            <a:r>
              <a:rPr lang="en-US" altLang="ko-KR" sz="3200" baseline="30000" dirty="0"/>
              <a:t>2-</a:t>
            </a:r>
            <a:r>
              <a:rPr lang="en-US" altLang="ko-KR" sz="3200" dirty="0"/>
              <a:t> + </a:t>
            </a:r>
            <a:r>
              <a:rPr lang="en-US" altLang="ko-KR" sz="3200" dirty="0" smtClean="0"/>
              <a:t>16H</a:t>
            </a:r>
            <a:endParaRPr lang="en-US" altLang="ko-KR" sz="3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76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15616" y="5669903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영월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석회암의 풍화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http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://blog.naver.com/</a:t>
            </a:r>
            <a:r>
              <a:rPr 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PostView.nhn?blogId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</a:t>
            </a:r>
            <a:r>
              <a:rPr 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daphnech&amp;logNo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=60111108205&amp;viewDate=¤</a:t>
            </a:r>
            <a:r>
              <a:rPr 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tPage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=1&amp;listtype=0#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62088"/>
            <a:ext cx="5238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48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87624" y="5799437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태백 고령토 채석장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http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://blog.naver.com/PostView.nhn?blogId=sanijeil&amp;logNo=80108899859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0395"/>
            <a:ext cx="7048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487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1528</TotalTime>
  <Words>482</Words>
  <Application>Microsoft Office PowerPoint</Application>
  <PresentationFormat>화면 슬라이드 쇼(4:3)</PresentationFormat>
  <Paragraphs>97</Paragraphs>
  <Slides>19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필수</vt:lpstr>
      <vt:lpstr>4-3. 풍화, 침식, 운반 및 퇴적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90</cp:revision>
  <dcterms:created xsi:type="dcterms:W3CDTF">2013-09-03T00:41:18Z</dcterms:created>
  <dcterms:modified xsi:type="dcterms:W3CDTF">2017-11-16T04:49:56Z</dcterms:modified>
</cp:coreProperties>
</file>