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9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69" autoAdjust="0"/>
    <p:restoredTop sz="94660"/>
  </p:normalViewPr>
  <p:slideViewPr>
    <p:cSldViewPr>
      <p:cViewPr varScale="1">
        <p:scale>
          <a:sx n="125" d="100"/>
          <a:sy n="125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굴림" charset="-127"/>
                  <a:ea typeface="굴림" charset="-127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charset="-127"/>
                <a:ea typeface="굴림" charset="-127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charset="-127"/>
                <a:ea typeface="굴림" charset="-127"/>
              </a:endParaRPr>
            </a:p>
          </p:txBody>
        </p:sp>
      </p:grpSp>
      <p:sp>
        <p:nvSpPr>
          <p:cNvPr id="1537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1B6AF-9A0F-49C7-8FE2-CAF37208E4A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7525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85E7D-1E96-4FD0-A8FA-2FC8C60FD5F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1069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3B89E-17C7-47BE-A3D8-9E089997497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8749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A7D68-E2D8-45E2-B026-C146FDBD77E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232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ADB32-4E22-433F-A96D-94AE7669372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5106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EF78B-5F3C-4155-A9EF-E140CD104B3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83184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9BE98-FC88-42F1-B941-A7EEE1A4879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2662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1EFB7-DA60-495C-B76B-020FDDAFE4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99650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041F9-B6C7-4B27-8678-4E5B71791F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3598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222A1-FB20-4B26-A88E-9B57EC1B492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68281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420EE-33F4-4956-B857-B022E8E33AC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5446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8128D-D4E0-44D4-9107-3FEC3483873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59816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C488F7E8-16D8-4531-AE8F-ED38FE11A2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434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1434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1434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1434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1434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굴림" charset="-127"/>
                  <a:ea typeface="굴림" charset="-127"/>
                </a:endParaRPr>
              </a:p>
            </p:txBody>
          </p:sp>
        </p:grpSp>
        <p:sp>
          <p:nvSpPr>
            <p:cNvPr id="1434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charset="-127"/>
                <a:ea typeface="굴림" charset="-127"/>
              </a:endParaRPr>
            </a:p>
          </p:txBody>
        </p:sp>
        <p:sp>
          <p:nvSpPr>
            <p:cNvPr id="1434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charset="-127"/>
                <a:ea typeface="굴림" charset="-127"/>
              </a:endParaRPr>
            </a:p>
          </p:txBody>
        </p:sp>
      </p:grpSp>
      <p:sp>
        <p:nvSpPr>
          <p:cNvPr id="1434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4000" dirty="0" smtClean="0">
                <a:latin typeface="Times New Roman" pitchFamily="18" charset="0"/>
              </a:rPr>
              <a:t>Ch. 6. ACIDS &amp; BASES</a:t>
            </a:r>
            <a:endParaRPr lang="ko-KR" altLang="en-US" sz="4000" dirty="0" smtClean="0">
              <a:latin typeface="Times New Roman" pitchFamily="18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altLang="ko-KR" sz="2800" dirty="0" smtClean="0">
                <a:latin typeface="Times New Roman" pitchFamily="18" charset="0"/>
              </a:rPr>
              <a:t> 6-1. Definitions</a:t>
            </a:r>
          </a:p>
          <a:p>
            <a:pPr lvl="1" eaLnBrk="1" hangingPunct="1">
              <a:defRPr/>
            </a:pPr>
            <a:r>
              <a:rPr lang="en-US" altLang="ko-KR" sz="2400" dirty="0" smtClean="0">
                <a:latin typeface="Times New Roman" pitchFamily="18" charset="0"/>
              </a:rPr>
              <a:t>Alchemist’s</a:t>
            </a:r>
          </a:p>
          <a:p>
            <a:pPr lvl="2" eaLnBrk="1" hangingPunct="1">
              <a:defRPr/>
            </a:pPr>
            <a:r>
              <a:rPr lang="en-US" altLang="ko-KR" sz="2000" dirty="0" smtClean="0">
                <a:latin typeface="Times New Roman" pitchFamily="18" charset="0"/>
              </a:rPr>
              <a:t>Acids: sour, release gases by reacting with metals, turn litmus paper red</a:t>
            </a:r>
          </a:p>
          <a:p>
            <a:pPr lvl="2" eaLnBrk="1" hangingPunct="1">
              <a:defRPr/>
            </a:pPr>
            <a:r>
              <a:rPr lang="en-US" altLang="ko-KR" sz="2000" dirty="0" smtClean="0">
                <a:latin typeface="Times New Roman" pitchFamily="18" charset="0"/>
              </a:rPr>
              <a:t>Bases: bitter, slippery, turn litmus paper blue, neutralize acids</a:t>
            </a:r>
          </a:p>
          <a:p>
            <a:pPr lvl="1" eaLnBrk="1" hangingPunct="1">
              <a:defRPr/>
            </a:pPr>
            <a:r>
              <a:rPr lang="en-US" altLang="ko-KR" sz="2400" dirty="0" err="1" smtClean="0">
                <a:latin typeface="Times New Roman" pitchFamily="18" charset="0"/>
              </a:rPr>
              <a:t>Arrehnius</a:t>
            </a:r>
            <a:r>
              <a:rPr lang="en-US" altLang="ko-KR" sz="2400" dirty="0" smtClean="0">
                <a:latin typeface="Times New Roman" pitchFamily="18" charset="0"/>
              </a:rPr>
              <a:t>, 1887</a:t>
            </a:r>
          </a:p>
          <a:p>
            <a:pPr lvl="2" eaLnBrk="1" hangingPunct="1">
              <a:defRPr/>
            </a:pPr>
            <a:r>
              <a:rPr lang="en-US" altLang="ko-KR" sz="2000" dirty="0" smtClean="0">
                <a:latin typeface="Times New Roman" pitchFamily="18" charset="0"/>
              </a:rPr>
              <a:t>Acids: produce H</a:t>
            </a:r>
            <a:r>
              <a:rPr lang="en-US" altLang="ko-KR" sz="2000" baseline="30000" dirty="0" smtClean="0">
                <a:latin typeface="Times New Roman" pitchFamily="18" charset="0"/>
              </a:rPr>
              <a:t>+</a:t>
            </a:r>
            <a:r>
              <a:rPr lang="en-US" altLang="ko-KR" sz="2000" dirty="0" smtClean="0">
                <a:latin typeface="Times New Roman" pitchFamily="18" charset="0"/>
              </a:rPr>
              <a:t> by dissociation in an aqueous soln.</a:t>
            </a:r>
          </a:p>
          <a:p>
            <a:pPr lvl="2" eaLnBrk="1" hangingPunct="1">
              <a:defRPr/>
            </a:pPr>
            <a:r>
              <a:rPr lang="en-US" altLang="ko-KR" sz="2000" dirty="0" smtClean="0">
                <a:latin typeface="Times New Roman" pitchFamily="18" charset="0"/>
              </a:rPr>
              <a:t>Bases: produce OH</a:t>
            </a:r>
            <a:r>
              <a:rPr lang="en-US" altLang="ko-KR" sz="2000" baseline="30000" dirty="0" smtClean="0">
                <a:latin typeface="Times New Roman" pitchFamily="18" charset="0"/>
              </a:rPr>
              <a:t>-</a:t>
            </a:r>
            <a:r>
              <a:rPr lang="en-US" altLang="ko-KR" sz="2000" dirty="0" smtClean="0">
                <a:latin typeface="Times New Roman" pitchFamily="18" charset="0"/>
              </a:rPr>
              <a:t> by dissociation in an aqueous soln.</a:t>
            </a:r>
          </a:p>
          <a:p>
            <a:pPr lvl="1" eaLnBrk="1" hangingPunct="1">
              <a:defRPr/>
            </a:pPr>
            <a:r>
              <a:rPr lang="en-US" altLang="ko-KR" sz="2400" u="sng" dirty="0" err="1" smtClean="0">
                <a:latin typeface="Times New Roman" pitchFamily="18" charset="0"/>
              </a:rPr>
              <a:t>Brǿnsted</a:t>
            </a:r>
            <a:r>
              <a:rPr lang="en-US" altLang="ko-KR" sz="2400" u="sng" dirty="0" smtClean="0">
                <a:latin typeface="Times New Roman" pitchFamily="18" charset="0"/>
              </a:rPr>
              <a:t> &amp; Lowry, 1923</a:t>
            </a:r>
          </a:p>
          <a:p>
            <a:pPr lvl="2" eaLnBrk="1" hangingPunct="1">
              <a:defRPr/>
            </a:pPr>
            <a:r>
              <a:rPr lang="en-US" altLang="ko-KR" sz="2000" dirty="0" smtClean="0">
                <a:latin typeface="Times New Roman" pitchFamily="18" charset="0"/>
              </a:rPr>
              <a:t>Acids: donate H</a:t>
            </a:r>
            <a:r>
              <a:rPr lang="en-US" altLang="ko-KR" sz="2000" baseline="30000" dirty="0" smtClean="0">
                <a:latin typeface="Times New Roman" pitchFamily="18" charset="0"/>
              </a:rPr>
              <a:t>+</a:t>
            </a:r>
            <a:r>
              <a:rPr lang="en-US" altLang="ko-KR" sz="2000" dirty="0" smtClean="0">
                <a:latin typeface="Times New Roman" pitchFamily="18" charset="0"/>
              </a:rPr>
              <a:t>.</a:t>
            </a:r>
          </a:p>
          <a:p>
            <a:pPr lvl="2" eaLnBrk="1" hangingPunct="1">
              <a:defRPr/>
            </a:pPr>
            <a:r>
              <a:rPr lang="en-US" altLang="ko-KR" sz="2000" dirty="0" smtClean="0">
                <a:latin typeface="Times New Roman" pitchFamily="18" charset="0"/>
              </a:rPr>
              <a:t>Bases: accept H</a:t>
            </a:r>
            <a:r>
              <a:rPr lang="en-US" altLang="ko-KR" sz="2000" baseline="30000" dirty="0" smtClean="0">
                <a:latin typeface="Times New Roman" pitchFamily="18" charset="0"/>
              </a:rPr>
              <a:t>+</a:t>
            </a:r>
            <a:r>
              <a:rPr lang="en-US" altLang="ko-KR" sz="2000" dirty="0" smtClean="0">
                <a:latin typeface="Times New Roman" pitchFamily="18" charset="0"/>
              </a:rPr>
              <a:t>.</a:t>
            </a: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Lewis, 1938</a:t>
            </a:r>
          </a:p>
          <a:p>
            <a:pPr lvl="2" eaLnBrk="1" hangingPunct="1">
              <a:defRPr/>
            </a:pPr>
            <a:r>
              <a:rPr lang="en-US" altLang="ko-KR" sz="2000" dirty="0" smtClean="0">
                <a:latin typeface="Times New Roman" pitchFamily="18" charset="0"/>
              </a:rPr>
              <a:t>Acids: </a:t>
            </a:r>
            <a:r>
              <a:rPr lang="en-US" altLang="ko-KR" sz="2000" dirty="0" err="1" smtClean="0">
                <a:latin typeface="Times New Roman" pitchFamily="18" charset="0"/>
              </a:rPr>
              <a:t>aceept</a:t>
            </a:r>
            <a:r>
              <a:rPr lang="en-US" altLang="ko-KR" sz="2000" dirty="0" smtClean="0">
                <a:latin typeface="Times New Roman" pitchFamily="18" charset="0"/>
              </a:rPr>
              <a:t> electron pairs</a:t>
            </a:r>
          </a:p>
          <a:p>
            <a:pPr lvl="2" eaLnBrk="1" hangingPunct="1">
              <a:defRPr/>
            </a:pPr>
            <a:r>
              <a:rPr lang="en-US" altLang="ko-KR" sz="2000" dirty="0" smtClean="0">
                <a:latin typeface="Times New Roman" pitchFamily="18" charset="0"/>
              </a:rPr>
              <a:t>Bases: donate electron pairs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ko-KR" sz="2800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549275"/>
            <a:ext cx="8229600" cy="57594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6-9. Alkalinity</a:t>
            </a:r>
            <a:endParaRPr lang="en-US" altLang="ko-KR" baseline="-250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endParaRPr lang="en-US" altLang="ko-KR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Definition: Capacity of water to consume (or accept) proton</a:t>
            </a:r>
          </a:p>
          <a:p>
            <a:pPr lvl="1" eaLnBrk="1" hangingPunct="1">
              <a:defRPr/>
            </a:pPr>
            <a:endParaRPr lang="en-US" altLang="ko-KR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Causes:</a:t>
            </a:r>
            <a:endParaRPr lang="en-US" altLang="ko-KR" baseline="-25000" dirty="0" smtClean="0">
              <a:latin typeface="Times New Roman" pitchFamily="18" charset="0"/>
            </a:endParaRPr>
          </a:p>
          <a:p>
            <a:pPr lvl="2" eaLnBrk="1" hangingPunct="1">
              <a:defRPr/>
            </a:pPr>
            <a:r>
              <a:rPr lang="en-US" altLang="ko-KR" dirty="0" err="1" smtClean="0">
                <a:latin typeface="Times New Roman" pitchFamily="18" charset="0"/>
              </a:rPr>
              <a:t>Cartbonate</a:t>
            </a:r>
            <a:r>
              <a:rPr lang="en-US" altLang="ko-KR" dirty="0" smtClean="0">
                <a:latin typeface="Times New Roman" pitchFamily="18" charset="0"/>
              </a:rPr>
              <a:t> alkalinity = mHCO</a:t>
            </a:r>
            <a:r>
              <a:rPr lang="en-US" altLang="ko-KR" baseline="-25000" dirty="0" smtClean="0">
                <a:latin typeface="Times New Roman" pitchFamily="18" charset="0"/>
              </a:rPr>
              <a:t>3</a:t>
            </a:r>
            <a:r>
              <a:rPr lang="en-US" altLang="ko-KR" baseline="30000" dirty="0" smtClean="0">
                <a:latin typeface="Times New Roman" pitchFamily="18" charset="0"/>
              </a:rPr>
              <a:t>-</a:t>
            </a:r>
            <a:r>
              <a:rPr lang="en-US" altLang="ko-KR" dirty="0" smtClean="0">
                <a:latin typeface="Times New Roman" pitchFamily="18" charset="0"/>
              </a:rPr>
              <a:t> + 2mCO</a:t>
            </a:r>
            <a:r>
              <a:rPr lang="en-US" altLang="ko-KR" baseline="-25000" dirty="0" smtClean="0">
                <a:latin typeface="Times New Roman" pitchFamily="18" charset="0"/>
              </a:rPr>
              <a:t>3</a:t>
            </a:r>
            <a:r>
              <a:rPr lang="en-US" altLang="ko-KR" baseline="30000" dirty="0" smtClean="0">
                <a:latin typeface="Times New Roman" pitchFamily="18" charset="0"/>
              </a:rPr>
              <a:t>2-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Caustic alkalinity = </a:t>
            </a:r>
            <a:r>
              <a:rPr lang="en-US" altLang="ko-KR" dirty="0" err="1" smtClean="0">
                <a:latin typeface="Times New Roman" pitchFamily="18" charset="0"/>
              </a:rPr>
              <a:t>mOH</a:t>
            </a:r>
            <a:r>
              <a:rPr lang="en-US" altLang="ko-KR" baseline="30000" dirty="0" smtClean="0">
                <a:latin typeface="Times New Roman" pitchFamily="18" charset="0"/>
              </a:rPr>
              <a:t>-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Other alkalinities: NH</a:t>
            </a:r>
            <a:r>
              <a:rPr lang="en-US" altLang="ko-KR" baseline="-25000" dirty="0" smtClean="0">
                <a:latin typeface="Times New Roman" pitchFamily="18" charset="0"/>
              </a:rPr>
              <a:t>3</a:t>
            </a:r>
            <a:r>
              <a:rPr lang="en-US" altLang="ko-KR" dirty="0" smtClean="0">
                <a:latin typeface="Times New Roman" pitchFamily="18" charset="0"/>
              </a:rPr>
              <a:t>, silicate, borate, etc.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Total alkalinity=sum of all threes above</a:t>
            </a:r>
          </a:p>
          <a:p>
            <a:pPr lvl="1" eaLnBrk="1" hangingPunct="1">
              <a:defRPr/>
            </a:pPr>
            <a:endParaRPr lang="en-US" altLang="ko-KR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549275"/>
            <a:ext cx="8229600" cy="5759450"/>
          </a:xfrm>
        </p:spPr>
        <p:txBody>
          <a:bodyPr>
            <a:normAutofit/>
          </a:bodyPr>
          <a:lstStyle/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Significance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Indicate the tolerance (buffer capacity) of s system to the acid impact</a:t>
            </a:r>
          </a:p>
          <a:p>
            <a:pPr lvl="1" eaLnBrk="1" hangingPunct="1">
              <a:defRPr/>
            </a:pPr>
            <a:endParaRPr lang="en-US" altLang="ko-KR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Measurement</a:t>
            </a:r>
            <a:endParaRPr lang="en-US" altLang="ko-KR" baseline="-25000" dirty="0" smtClean="0">
              <a:latin typeface="Times New Roman" pitchFamily="18" charset="0"/>
            </a:endParaRP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Titration by 0.02N </a:t>
            </a:r>
            <a:r>
              <a:rPr lang="en-US" altLang="ko-KR" dirty="0" err="1" smtClean="0">
                <a:latin typeface="Times New Roman" pitchFamily="18" charset="0"/>
              </a:rPr>
              <a:t>HCl</a:t>
            </a:r>
            <a:r>
              <a:rPr lang="en-US" altLang="ko-KR" dirty="0" smtClean="0">
                <a:latin typeface="Times New Roman" pitchFamily="18" charset="0"/>
              </a:rPr>
              <a:t> or H</a:t>
            </a:r>
            <a:r>
              <a:rPr lang="en-US" altLang="ko-KR" baseline="-25000" dirty="0" smtClean="0">
                <a:latin typeface="Times New Roman" pitchFamily="18" charset="0"/>
              </a:rPr>
              <a:t>2</a:t>
            </a:r>
            <a:r>
              <a:rPr lang="en-US" altLang="ko-KR" dirty="0" smtClean="0">
                <a:latin typeface="Times New Roman" pitchFamily="18" charset="0"/>
              </a:rPr>
              <a:t>SO</a:t>
            </a:r>
            <a:r>
              <a:rPr lang="en-US" altLang="ko-KR" baseline="-25000" dirty="0" smtClean="0">
                <a:latin typeface="Times New Roman" pitchFamily="18" charset="0"/>
              </a:rPr>
              <a:t>4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End points: pH = 4.5 (actually it depends on C</a:t>
            </a:r>
            <a:r>
              <a:rPr lang="en-US" altLang="ko-KR" baseline="-25000" dirty="0" smtClean="0">
                <a:latin typeface="Times New Roman" pitchFamily="18" charset="0"/>
              </a:rPr>
              <a:t>T</a:t>
            </a:r>
            <a:r>
              <a:rPr lang="en-US" altLang="ko-KR" dirty="0" smtClean="0">
                <a:latin typeface="Times New Roman" pitchFamily="18" charset="0"/>
              </a:rPr>
              <a:t>)</a:t>
            </a:r>
          </a:p>
          <a:p>
            <a:pPr lvl="1" eaLnBrk="1" hangingPunct="1">
              <a:defRPr/>
            </a:pPr>
            <a:endParaRPr lang="en-US" altLang="ko-KR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Reports as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mg/L CaCO3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549275"/>
            <a:ext cx="8229600" cy="57594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6-10. Buffer Capacity</a:t>
            </a:r>
            <a:endParaRPr lang="en-US" altLang="ko-KR" baseline="-250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endParaRPr lang="en-US" altLang="ko-KR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Definition: Amount of base to </a:t>
            </a:r>
            <a:r>
              <a:rPr lang="en-US" altLang="ko-KR" smtClean="0">
                <a:latin typeface="Times New Roman" pitchFamily="18" charset="0"/>
              </a:rPr>
              <a:t>change unit pH</a:t>
            </a:r>
            <a:endParaRPr lang="en-US" altLang="ko-KR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endParaRPr lang="en-US" altLang="ko-KR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Causes:</a:t>
            </a:r>
            <a:endParaRPr lang="en-US" altLang="ko-KR" baseline="-25000" dirty="0" smtClean="0">
              <a:latin typeface="Times New Roman" pitchFamily="18" charset="0"/>
            </a:endParaRPr>
          </a:p>
          <a:p>
            <a:pPr lvl="2" eaLnBrk="1" hangingPunct="1">
              <a:defRPr/>
            </a:pPr>
            <a:r>
              <a:rPr lang="en-US" altLang="ko-KR" dirty="0" err="1" smtClean="0">
                <a:latin typeface="Times New Roman" pitchFamily="18" charset="0"/>
              </a:rPr>
              <a:t>Cartbonate</a:t>
            </a:r>
            <a:r>
              <a:rPr lang="en-US" altLang="ko-KR" dirty="0" smtClean="0">
                <a:latin typeface="Times New Roman" pitchFamily="18" charset="0"/>
              </a:rPr>
              <a:t> alkalinity = mHCO</a:t>
            </a:r>
            <a:r>
              <a:rPr lang="en-US" altLang="ko-KR" baseline="-25000" dirty="0" smtClean="0">
                <a:latin typeface="Times New Roman" pitchFamily="18" charset="0"/>
              </a:rPr>
              <a:t>3</a:t>
            </a:r>
            <a:r>
              <a:rPr lang="en-US" altLang="ko-KR" baseline="30000" dirty="0" smtClean="0">
                <a:latin typeface="Times New Roman" pitchFamily="18" charset="0"/>
              </a:rPr>
              <a:t>-</a:t>
            </a:r>
            <a:r>
              <a:rPr lang="en-US" altLang="ko-KR" dirty="0" smtClean="0">
                <a:latin typeface="Times New Roman" pitchFamily="18" charset="0"/>
              </a:rPr>
              <a:t> + 2mCO</a:t>
            </a:r>
            <a:r>
              <a:rPr lang="en-US" altLang="ko-KR" baseline="-25000" dirty="0" smtClean="0">
                <a:latin typeface="Times New Roman" pitchFamily="18" charset="0"/>
              </a:rPr>
              <a:t>3</a:t>
            </a:r>
            <a:r>
              <a:rPr lang="en-US" altLang="ko-KR" baseline="30000" dirty="0" smtClean="0">
                <a:latin typeface="Times New Roman" pitchFamily="18" charset="0"/>
              </a:rPr>
              <a:t>2-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Caustic alkalinity = </a:t>
            </a:r>
            <a:r>
              <a:rPr lang="en-US" altLang="ko-KR" dirty="0" err="1" smtClean="0">
                <a:latin typeface="Times New Roman" pitchFamily="18" charset="0"/>
              </a:rPr>
              <a:t>mOH</a:t>
            </a:r>
            <a:r>
              <a:rPr lang="en-US" altLang="ko-KR" baseline="30000" dirty="0" smtClean="0">
                <a:latin typeface="Times New Roman" pitchFamily="18" charset="0"/>
              </a:rPr>
              <a:t>-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Other alkalinities: NH</a:t>
            </a:r>
            <a:r>
              <a:rPr lang="en-US" altLang="ko-KR" baseline="-25000" dirty="0" smtClean="0">
                <a:latin typeface="Times New Roman" pitchFamily="18" charset="0"/>
              </a:rPr>
              <a:t>3</a:t>
            </a:r>
            <a:r>
              <a:rPr lang="en-US" altLang="ko-KR" dirty="0" smtClean="0">
                <a:latin typeface="Times New Roman" pitchFamily="18" charset="0"/>
              </a:rPr>
              <a:t>, silicate, borate, etc.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Total alkalinity=sum of all threes above</a:t>
            </a:r>
          </a:p>
          <a:p>
            <a:pPr lvl="1" eaLnBrk="1" hangingPunct="1">
              <a:defRPr/>
            </a:pPr>
            <a:endParaRPr lang="en-US" altLang="ko-KR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6-2. Examples &amp; </a:t>
            </a:r>
            <a:r>
              <a:rPr lang="en-US" altLang="ko-KR" dirty="0" err="1" smtClean="0">
                <a:latin typeface="Times New Roman" pitchFamily="18" charset="0"/>
              </a:rPr>
              <a:t>Amphiprotic</a:t>
            </a:r>
            <a:r>
              <a:rPr lang="en-US" altLang="ko-KR" dirty="0" smtClean="0">
                <a:latin typeface="Times New Roman" pitchFamily="18" charset="0"/>
              </a:rPr>
              <a:t> (</a:t>
            </a:r>
            <a:r>
              <a:rPr lang="en-US" altLang="ko-KR" dirty="0" err="1" smtClean="0">
                <a:latin typeface="Times New Roman" pitchFamily="18" charset="0"/>
              </a:rPr>
              <a:t>Ampholytes</a:t>
            </a:r>
            <a:r>
              <a:rPr lang="en-US" altLang="ko-KR" dirty="0" smtClean="0">
                <a:latin typeface="Times New Roman" pitchFamily="18" charset="0"/>
              </a:rPr>
              <a:t>)</a:t>
            </a:r>
          </a:p>
          <a:p>
            <a:pPr lvl="1" eaLnBrk="1" hangingPunct="1">
              <a:defRPr/>
            </a:pPr>
            <a:endParaRPr lang="en-US" altLang="ko-KR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Acids &amp; conjugate bases (or vice versa)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HCO</a:t>
            </a:r>
            <a:r>
              <a:rPr lang="en-US" altLang="ko-KR" baseline="-25000" dirty="0" smtClean="0">
                <a:latin typeface="Times New Roman" pitchFamily="18" charset="0"/>
              </a:rPr>
              <a:t>3</a:t>
            </a:r>
            <a:r>
              <a:rPr lang="en-US" altLang="ko-KR" baseline="30000" dirty="0" smtClean="0">
                <a:latin typeface="Times New Roman" pitchFamily="18" charset="0"/>
              </a:rPr>
              <a:t>-</a:t>
            </a:r>
            <a:r>
              <a:rPr lang="en-US" altLang="ko-KR" dirty="0" smtClean="0">
                <a:latin typeface="Times New Roman" pitchFamily="18" charset="0"/>
              </a:rPr>
              <a:t> = H</a:t>
            </a:r>
            <a:r>
              <a:rPr lang="en-US" altLang="ko-KR" baseline="30000" dirty="0" smtClean="0">
                <a:latin typeface="Times New Roman" pitchFamily="18" charset="0"/>
              </a:rPr>
              <a:t>+</a:t>
            </a:r>
            <a:r>
              <a:rPr lang="en-US" altLang="ko-KR" dirty="0" smtClean="0">
                <a:latin typeface="Times New Roman" pitchFamily="18" charset="0"/>
              </a:rPr>
              <a:t> + CO</a:t>
            </a:r>
            <a:r>
              <a:rPr lang="en-US" altLang="ko-KR" baseline="-25000" dirty="0" smtClean="0">
                <a:latin typeface="Times New Roman" pitchFamily="18" charset="0"/>
              </a:rPr>
              <a:t>3</a:t>
            </a:r>
            <a:r>
              <a:rPr lang="en-US" altLang="ko-KR" baseline="30000" dirty="0" smtClean="0">
                <a:latin typeface="Times New Roman" pitchFamily="18" charset="0"/>
              </a:rPr>
              <a:t>2-</a:t>
            </a: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Also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HCO</a:t>
            </a:r>
            <a:r>
              <a:rPr lang="en-US" altLang="ko-KR" baseline="-25000" dirty="0" smtClean="0">
                <a:latin typeface="Times New Roman" pitchFamily="18" charset="0"/>
              </a:rPr>
              <a:t>3</a:t>
            </a:r>
            <a:r>
              <a:rPr lang="en-US" altLang="ko-KR" baseline="30000" dirty="0" smtClean="0">
                <a:latin typeface="Times New Roman" pitchFamily="18" charset="0"/>
              </a:rPr>
              <a:t>-</a:t>
            </a:r>
            <a:r>
              <a:rPr lang="en-US" altLang="ko-KR" dirty="0" smtClean="0">
                <a:latin typeface="Times New Roman" pitchFamily="18" charset="0"/>
              </a:rPr>
              <a:t> + H</a:t>
            </a:r>
            <a:r>
              <a:rPr lang="en-US" altLang="ko-KR" baseline="30000" dirty="0" smtClean="0">
                <a:latin typeface="Times New Roman" pitchFamily="18" charset="0"/>
              </a:rPr>
              <a:t>+ </a:t>
            </a:r>
            <a:r>
              <a:rPr lang="en-US" altLang="ko-KR" dirty="0" smtClean="0">
                <a:latin typeface="Times New Roman" pitchFamily="18" charset="0"/>
              </a:rPr>
              <a:t> = H</a:t>
            </a:r>
            <a:r>
              <a:rPr lang="en-US" altLang="ko-KR" baseline="-25000" dirty="0" smtClean="0">
                <a:latin typeface="Times New Roman" pitchFamily="18" charset="0"/>
              </a:rPr>
              <a:t>2</a:t>
            </a:r>
            <a:r>
              <a:rPr lang="en-US" altLang="ko-KR" dirty="0" smtClean="0">
                <a:latin typeface="Times New Roman" pitchFamily="18" charset="0"/>
              </a:rPr>
              <a:t>CO</a:t>
            </a:r>
            <a:r>
              <a:rPr lang="en-US" altLang="ko-KR" baseline="-25000" dirty="0" smtClean="0">
                <a:latin typeface="Times New Roman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6-3. Strong vs. Weak Acids</a:t>
            </a:r>
          </a:p>
          <a:p>
            <a:pPr lvl="1" eaLnBrk="1" hangingPunct="1">
              <a:defRPr/>
            </a:pPr>
            <a:endParaRPr lang="en-US" altLang="ko-KR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Called upon the extension of dissociation</a:t>
            </a: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Strong acids: </a:t>
            </a:r>
            <a:r>
              <a:rPr lang="en-US" altLang="ko-KR" dirty="0" err="1" smtClean="0">
                <a:latin typeface="Times New Roman" pitchFamily="18" charset="0"/>
              </a:rPr>
              <a:t>HCl</a:t>
            </a:r>
            <a:r>
              <a:rPr lang="en-US" altLang="ko-KR" dirty="0" smtClean="0">
                <a:latin typeface="Times New Roman" pitchFamily="18" charset="0"/>
              </a:rPr>
              <a:t>, HNO</a:t>
            </a:r>
            <a:r>
              <a:rPr lang="en-US" altLang="ko-KR" baseline="-25000" dirty="0" smtClean="0">
                <a:latin typeface="Times New Roman" pitchFamily="18" charset="0"/>
              </a:rPr>
              <a:t>3</a:t>
            </a:r>
            <a:r>
              <a:rPr lang="en-US" altLang="ko-KR" dirty="0" smtClean="0">
                <a:latin typeface="Times New Roman" pitchFamily="18" charset="0"/>
              </a:rPr>
              <a:t>, H</a:t>
            </a:r>
            <a:r>
              <a:rPr lang="en-US" altLang="ko-KR" baseline="-25000" dirty="0" smtClean="0">
                <a:latin typeface="Times New Roman" pitchFamily="18" charset="0"/>
              </a:rPr>
              <a:t>2</a:t>
            </a:r>
            <a:r>
              <a:rPr lang="en-US" altLang="ko-KR" dirty="0" smtClean="0">
                <a:latin typeface="Times New Roman" pitchFamily="18" charset="0"/>
              </a:rPr>
              <a:t>SO</a:t>
            </a:r>
            <a:r>
              <a:rPr lang="en-US" altLang="ko-KR" baseline="-25000" dirty="0" smtClean="0">
                <a:latin typeface="Times New Roman" pitchFamily="18" charset="0"/>
              </a:rPr>
              <a:t>4</a:t>
            </a:r>
            <a:r>
              <a:rPr lang="en-US" altLang="ko-KR" dirty="0" smtClean="0">
                <a:latin typeface="Times New Roman" pitchFamily="18" charset="0"/>
              </a:rPr>
              <a:t>, H</a:t>
            </a:r>
            <a:r>
              <a:rPr lang="en-US" altLang="ko-KR" baseline="-25000" dirty="0" smtClean="0">
                <a:latin typeface="Times New Roman" pitchFamily="18" charset="0"/>
              </a:rPr>
              <a:t>3</a:t>
            </a:r>
            <a:r>
              <a:rPr lang="en-US" altLang="ko-KR" dirty="0" smtClean="0">
                <a:latin typeface="Times New Roman" pitchFamily="18" charset="0"/>
              </a:rPr>
              <a:t>PO</a:t>
            </a:r>
            <a:r>
              <a:rPr lang="en-US" altLang="ko-KR" baseline="-25000" dirty="0" smtClean="0">
                <a:latin typeface="Times New Roman" pitchFamily="18" charset="0"/>
              </a:rPr>
              <a:t>4</a:t>
            </a: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Weak acids: Acetic acids, HF, H</a:t>
            </a:r>
            <a:r>
              <a:rPr lang="en-US" altLang="ko-KR" baseline="-25000" dirty="0" smtClean="0">
                <a:latin typeface="Times New Roman" pitchFamily="18" charset="0"/>
              </a:rPr>
              <a:t>2</a:t>
            </a:r>
            <a:r>
              <a:rPr lang="en-US" altLang="ko-KR" dirty="0" smtClean="0">
                <a:latin typeface="Times New Roman" pitchFamily="18" charset="0"/>
              </a:rPr>
              <a:t>CO</a:t>
            </a:r>
            <a:r>
              <a:rPr lang="en-US" altLang="ko-KR" baseline="-25000" dirty="0" smtClean="0">
                <a:latin typeface="Times New Roman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549275"/>
            <a:ext cx="8229600" cy="57594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6-4. </a:t>
            </a:r>
            <a:r>
              <a:rPr lang="en-US" altLang="ko-KR" dirty="0" err="1" smtClean="0">
                <a:latin typeface="Times New Roman" pitchFamily="18" charset="0"/>
              </a:rPr>
              <a:t>Humic</a:t>
            </a:r>
            <a:r>
              <a:rPr lang="en-US" altLang="ko-KR" dirty="0" smtClean="0">
                <a:latin typeface="Times New Roman" pitchFamily="18" charset="0"/>
              </a:rPr>
              <a:t>/</a:t>
            </a:r>
            <a:r>
              <a:rPr lang="en-US" altLang="ko-KR" dirty="0" err="1" smtClean="0">
                <a:latin typeface="Times New Roman" pitchFamily="18" charset="0"/>
              </a:rPr>
              <a:t>Fulvic</a:t>
            </a:r>
            <a:r>
              <a:rPr lang="en-US" altLang="ko-KR" dirty="0" smtClean="0">
                <a:latin typeface="Times New Roman" pitchFamily="18" charset="0"/>
              </a:rPr>
              <a:t> Acids</a:t>
            </a:r>
          </a:p>
          <a:p>
            <a:pPr eaLnBrk="1" hangingPunct="1">
              <a:defRPr/>
            </a:pPr>
            <a:endParaRPr lang="en-US" altLang="ko-KR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Non-</a:t>
            </a:r>
            <a:r>
              <a:rPr lang="en-US" altLang="ko-KR" dirty="0" err="1" smtClean="0">
                <a:latin typeface="Times New Roman" pitchFamily="18" charset="0"/>
              </a:rPr>
              <a:t>humic</a:t>
            </a:r>
            <a:r>
              <a:rPr lang="en-US" altLang="ko-KR" dirty="0" smtClean="0">
                <a:latin typeface="Times New Roman" pitchFamily="18" charset="0"/>
              </a:rPr>
              <a:t> substances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Organic compounds having definite physical and chemical characteristics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Proteins, </a:t>
            </a:r>
            <a:r>
              <a:rPr lang="en-US" altLang="ko-KR" dirty="0" err="1" smtClean="0">
                <a:latin typeface="Times New Roman" pitchFamily="18" charset="0"/>
              </a:rPr>
              <a:t>aldehydes</a:t>
            </a:r>
            <a:r>
              <a:rPr lang="en-US" altLang="ko-KR" dirty="0" smtClean="0">
                <a:latin typeface="Times New Roman" pitchFamily="18" charset="0"/>
              </a:rPr>
              <a:t>, carbohydrates, amino acids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(easily) Biodegradable</a:t>
            </a:r>
          </a:p>
          <a:p>
            <a:pPr lvl="1" eaLnBrk="1" hangingPunct="1">
              <a:defRPr/>
            </a:pPr>
            <a:r>
              <a:rPr lang="en-US" altLang="ko-KR" dirty="0" err="1" smtClean="0">
                <a:latin typeface="Times New Roman" pitchFamily="18" charset="0"/>
              </a:rPr>
              <a:t>Humic</a:t>
            </a:r>
            <a:r>
              <a:rPr lang="en-US" altLang="ko-KR" dirty="0" smtClean="0">
                <a:latin typeface="Times New Roman" pitchFamily="18" charset="0"/>
              </a:rPr>
              <a:t> substances: biologically refractive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Acidic, dark colored, aromatic, MW 100-more than a few 1,000</a:t>
            </a:r>
          </a:p>
          <a:p>
            <a:pPr lvl="2" eaLnBrk="1" hangingPunct="1">
              <a:defRPr/>
            </a:pPr>
            <a:r>
              <a:rPr lang="en-US" altLang="ko-KR" dirty="0" err="1" smtClean="0">
                <a:latin typeface="Times New Roman" pitchFamily="18" charset="0"/>
              </a:rPr>
              <a:t>Fulvic</a:t>
            </a:r>
            <a:r>
              <a:rPr lang="en-US" altLang="ko-KR" dirty="0" smtClean="0">
                <a:latin typeface="Times New Roman" pitchFamily="18" charset="0"/>
              </a:rPr>
              <a:t> acids: soluble in both acids and bases, lowest MW </a:t>
            </a:r>
            <a:r>
              <a:rPr lang="en-US" altLang="ko-KR" dirty="0" err="1" smtClean="0">
                <a:latin typeface="Times New Roman" pitchFamily="18" charset="0"/>
              </a:rPr>
              <a:t>masterial</a:t>
            </a:r>
            <a:r>
              <a:rPr lang="en-US" altLang="ko-KR" dirty="0" smtClean="0">
                <a:latin typeface="Times New Roman" pitchFamily="18" charset="0"/>
              </a:rPr>
              <a:t> in </a:t>
            </a:r>
            <a:r>
              <a:rPr lang="en-US" altLang="ko-KR" dirty="0" err="1" smtClean="0">
                <a:latin typeface="Times New Roman" pitchFamily="18" charset="0"/>
              </a:rPr>
              <a:t>humic</a:t>
            </a:r>
            <a:r>
              <a:rPr lang="en-US" altLang="ko-KR" dirty="0" smtClean="0">
                <a:latin typeface="Times New Roman" pitchFamily="18" charset="0"/>
              </a:rPr>
              <a:t> substances</a:t>
            </a:r>
          </a:p>
          <a:p>
            <a:pPr lvl="2" eaLnBrk="1" hangingPunct="1">
              <a:defRPr/>
            </a:pPr>
            <a:r>
              <a:rPr lang="en-US" altLang="ko-KR" dirty="0" err="1" smtClean="0">
                <a:latin typeface="Times New Roman" pitchFamily="18" charset="0"/>
              </a:rPr>
              <a:t>Humic</a:t>
            </a:r>
            <a:r>
              <a:rPr lang="en-US" altLang="ko-KR" dirty="0" smtClean="0">
                <a:latin typeface="Times New Roman" pitchFamily="18" charset="0"/>
              </a:rPr>
              <a:t> acids: soluble only in basic solutions</a:t>
            </a:r>
          </a:p>
          <a:p>
            <a:pPr lvl="2" eaLnBrk="1" hangingPunct="1">
              <a:defRPr/>
            </a:pPr>
            <a:r>
              <a:rPr lang="en-US" altLang="ko-KR" dirty="0" err="1" smtClean="0">
                <a:latin typeface="Times New Roman" pitchFamily="18" charset="0"/>
              </a:rPr>
              <a:t>Humin</a:t>
            </a:r>
            <a:r>
              <a:rPr lang="en-US" altLang="ko-KR" dirty="0" smtClean="0">
                <a:latin typeface="Times New Roman" pitchFamily="18" charset="0"/>
              </a:rPr>
              <a:t>: insoluble in either acidic or basic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549275"/>
            <a:ext cx="8229600" cy="57594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6-5. pH</a:t>
            </a:r>
          </a:p>
          <a:p>
            <a:pPr eaLnBrk="1" hangingPunct="1">
              <a:defRPr/>
            </a:pPr>
            <a:endParaRPr lang="en-US" altLang="ko-KR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Definition: pH = -log</a:t>
            </a:r>
            <a:r>
              <a:rPr lang="en-US" altLang="ko-KR" baseline="-25000" dirty="0" smtClean="0">
                <a:latin typeface="Times New Roman" pitchFamily="18" charset="0"/>
              </a:rPr>
              <a:t>10</a:t>
            </a:r>
            <a:r>
              <a:rPr lang="en-US" altLang="ko-KR" dirty="0" smtClean="0">
                <a:latin typeface="Times New Roman" pitchFamily="18" charset="0"/>
              </a:rPr>
              <a:t>a</a:t>
            </a:r>
            <a:r>
              <a:rPr lang="en-US" altLang="ko-KR" baseline="-25000" dirty="0" smtClean="0">
                <a:latin typeface="Times New Roman" pitchFamily="18" charset="0"/>
              </a:rPr>
              <a:t>H+</a:t>
            </a: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Significance: Controls the following processes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Dissolution and precipitation of most minerals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Acid-base </a:t>
            </a:r>
            <a:r>
              <a:rPr lang="en-US" altLang="ko-KR" dirty="0" err="1" smtClean="0">
                <a:latin typeface="Times New Roman" pitchFamily="18" charset="0"/>
              </a:rPr>
              <a:t>equilibria</a:t>
            </a:r>
            <a:endParaRPr lang="en-US" altLang="ko-KR" dirty="0" smtClean="0">
              <a:latin typeface="Times New Roman" pitchFamily="18" charset="0"/>
            </a:endParaRP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Adsorption and desorption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Biologically mediated process</a:t>
            </a:r>
          </a:p>
          <a:p>
            <a:pPr lvl="2" eaLnBrk="1" hangingPunct="1">
              <a:defRPr/>
            </a:pPr>
            <a:r>
              <a:rPr lang="en-US" altLang="ko-KR" dirty="0" err="1" smtClean="0">
                <a:latin typeface="Times New Roman" pitchFamily="18" charset="0"/>
              </a:rPr>
              <a:t>Redox</a:t>
            </a:r>
            <a:r>
              <a:rPr lang="en-US" altLang="ko-KR" dirty="0" smtClean="0">
                <a:latin typeface="Times New Roman" pitchFamily="18" charset="0"/>
              </a:rPr>
              <a:t> reactions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Show a few example reactions</a:t>
            </a: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See Fig. 5.1 on p.151 for pH probe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549275"/>
            <a:ext cx="8229600" cy="57594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6-6. Carbonic Acids</a:t>
            </a:r>
          </a:p>
          <a:p>
            <a:pPr eaLnBrk="1" hangingPunct="1">
              <a:defRPr/>
            </a:pPr>
            <a:endParaRPr lang="en-US" altLang="ko-KR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Carbon dioxide </a:t>
            </a:r>
            <a:r>
              <a:rPr lang="en-US" altLang="ko-KR" dirty="0" err="1" smtClean="0">
                <a:latin typeface="Times New Roman" pitchFamily="18" charset="0"/>
              </a:rPr>
              <a:t>equilibria</a:t>
            </a:r>
            <a:endParaRPr lang="en-US" altLang="ko-KR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Dissociation of carbonic acids</a:t>
            </a:r>
          </a:p>
          <a:p>
            <a:pPr lvl="1" eaLnBrk="1" hangingPunct="1">
              <a:defRPr/>
            </a:pPr>
            <a:endParaRPr lang="en-US" altLang="ko-KR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See</a:t>
            </a:r>
            <a:r>
              <a:rPr lang="ko-KR" altLang="en-US" dirty="0" smtClean="0">
                <a:latin typeface="Times New Roman" pitchFamily="18" charset="0"/>
              </a:rPr>
              <a:t> </a:t>
            </a:r>
            <a:r>
              <a:rPr lang="en-US" altLang="ko-KR" dirty="0" smtClean="0">
                <a:latin typeface="Times New Roman" pitchFamily="18" charset="0"/>
              </a:rPr>
              <a:t>p.153-155, </a:t>
            </a:r>
            <a:r>
              <a:rPr lang="en-US" altLang="ko-KR" dirty="0" err="1" smtClean="0">
                <a:latin typeface="Times New Roman" pitchFamily="18" charset="0"/>
              </a:rPr>
              <a:t>eqns</a:t>
            </a:r>
            <a:r>
              <a:rPr lang="en-US" altLang="ko-KR" dirty="0" smtClean="0">
                <a:latin typeface="Times New Roman" pitchFamily="18" charset="0"/>
              </a:rPr>
              <a:t> (5.12) –(5.26)</a:t>
            </a:r>
          </a:p>
          <a:p>
            <a:pPr lvl="1" eaLnBrk="1" hangingPunct="1">
              <a:defRPr/>
            </a:pPr>
            <a:endParaRPr lang="en-US" altLang="ko-KR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Can you draw Fig.5.2 on p.156 ?</a:t>
            </a:r>
          </a:p>
          <a:p>
            <a:pPr lvl="1" eaLnBrk="1" hangingPunct="1">
              <a:defRPr/>
            </a:pPr>
            <a:endParaRPr lang="en-US" altLang="ko-KR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549275"/>
            <a:ext cx="8229600" cy="57594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6-7. pH of Water in </a:t>
            </a:r>
            <a:r>
              <a:rPr lang="en-US" altLang="ko-KR" dirty="0" err="1" smtClean="0">
                <a:latin typeface="Times New Roman" pitchFamily="18" charset="0"/>
              </a:rPr>
              <a:t>Equil</a:t>
            </a:r>
            <a:r>
              <a:rPr lang="en-US" altLang="ko-KR" dirty="0" smtClean="0">
                <a:latin typeface="Times New Roman" pitchFamily="18" charset="0"/>
              </a:rPr>
              <a:t>. w/ Various P</a:t>
            </a:r>
            <a:r>
              <a:rPr lang="en-US" altLang="ko-KR" baseline="-25000" dirty="0" smtClean="0">
                <a:latin typeface="Times New Roman" pitchFamily="18" charset="0"/>
              </a:rPr>
              <a:t>CO2</a:t>
            </a:r>
          </a:p>
          <a:p>
            <a:pPr eaLnBrk="1" hangingPunct="1">
              <a:defRPr/>
            </a:pPr>
            <a:endParaRPr lang="en-US" altLang="ko-KR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Refer eqn. (5.27) on p.158.</a:t>
            </a:r>
          </a:p>
          <a:p>
            <a:pPr lvl="1" eaLnBrk="1" hangingPunct="1">
              <a:defRPr/>
            </a:pPr>
            <a:endParaRPr lang="en-US" altLang="ko-KR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Controls on P</a:t>
            </a:r>
            <a:r>
              <a:rPr lang="en-US" altLang="ko-KR" baseline="-25000" dirty="0" smtClean="0">
                <a:latin typeface="Times New Roman" pitchFamily="18" charset="0"/>
              </a:rPr>
              <a:t>CO2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See Table 5.3 on p.157</a:t>
            </a:r>
          </a:p>
          <a:p>
            <a:pPr lvl="1" eaLnBrk="1" hangingPunct="1">
              <a:defRPr/>
            </a:pPr>
            <a:endParaRPr lang="en-US" altLang="ko-KR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Respiration coefficient (RC)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RC=(CO</a:t>
            </a:r>
            <a:r>
              <a:rPr lang="en-US" altLang="ko-KR" baseline="-25000" dirty="0" smtClean="0">
                <a:latin typeface="Times New Roman" pitchFamily="18" charset="0"/>
              </a:rPr>
              <a:t>2</a:t>
            </a:r>
            <a:r>
              <a:rPr lang="en-US" altLang="ko-KR" dirty="0" smtClean="0">
                <a:latin typeface="Times New Roman" pitchFamily="18" charset="0"/>
              </a:rPr>
              <a:t> produced/O</a:t>
            </a:r>
            <a:r>
              <a:rPr lang="en-US" altLang="ko-KR" baseline="-25000" dirty="0" smtClean="0">
                <a:latin typeface="Times New Roman" pitchFamily="18" charset="0"/>
              </a:rPr>
              <a:t>2</a:t>
            </a:r>
            <a:r>
              <a:rPr lang="en-US" altLang="ko-KR" dirty="0" smtClean="0">
                <a:latin typeface="Times New Roman" pitchFamily="18" charset="0"/>
              </a:rPr>
              <a:t> consumed)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549275"/>
            <a:ext cx="8229600" cy="57594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6-8. Acidity</a:t>
            </a:r>
            <a:endParaRPr lang="en-US" altLang="ko-KR" baseline="-250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endParaRPr lang="en-US" altLang="ko-KR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Definition: Capacity of water to produce (or donate) proton</a:t>
            </a:r>
          </a:p>
          <a:p>
            <a:pPr lvl="1" eaLnBrk="1" hangingPunct="1">
              <a:defRPr/>
            </a:pPr>
            <a:endParaRPr lang="en-US" altLang="ko-KR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Causes:</a:t>
            </a:r>
            <a:endParaRPr lang="en-US" altLang="ko-KR" baseline="-25000" dirty="0" smtClean="0">
              <a:latin typeface="Times New Roman" pitchFamily="18" charset="0"/>
            </a:endParaRP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Acids: HSO</a:t>
            </a:r>
            <a:r>
              <a:rPr lang="en-US" altLang="ko-KR" baseline="-25000" dirty="0" smtClean="0">
                <a:latin typeface="Times New Roman" pitchFamily="18" charset="0"/>
              </a:rPr>
              <a:t>4</a:t>
            </a:r>
            <a:r>
              <a:rPr lang="en-US" altLang="ko-KR" baseline="30000" dirty="0" smtClean="0">
                <a:latin typeface="Times New Roman" pitchFamily="18" charset="0"/>
              </a:rPr>
              <a:t>-</a:t>
            </a:r>
            <a:r>
              <a:rPr lang="en-US" altLang="ko-KR" dirty="0" smtClean="0">
                <a:latin typeface="Times New Roman" pitchFamily="18" charset="0"/>
              </a:rPr>
              <a:t> = H</a:t>
            </a:r>
            <a:r>
              <a:rPr lang="en-US" altLang="ko-KR" baseline="30000" dirty="0" smtClean="0">
                <a:latin typeface="Times New Roman" pitchFamily="18" charset="0"/>
              </a:rPr>
              <a:t>+</a:t>
            </a:r>
            <a:r>
              <a:rPr lang="en-US" altLang="ko-KR" dirty="0" smtClean="0">
                <a:latin typeface="Times New Roman" pitchFamily="18" charset="0"/>
              </a:rPr>
              <a:t> + SO</a:t>
            </a:r>
            <a:r>
              <a:rPr lang="en-US" altLang="ko-KR" baseline="-25000" dirty="0" smtClean="0">
                <a:latin typeface="Times New Roman" pitchFamily="18" charset="0"/>
              </a:rPr>
              <a:t>4</a:t>
            </a:r>
            <a:r>
              <a:rPr lang="en-US" altLang="ko-KR" baseline="30000" dirty="0" smtClean="0">
                <a:latin typeface="Times New Roman" pitchFamily="18" charset="0"/>
              </a:rPr>
              <a:t>2-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Salts of strong acids and weak bases: NH</a:t>
            </a:r>
            <a:r>
              <a:rPr lang="en-US" altLang="ko-KR" baseline="-25000" dirty="0" smtClean="0">
                <a:latin typeface="Times New Roman" pitchFamily="18" charset="0"/>
              </a:rPr>
              <a:t>4</a:t>
            </a:r>
            <a:r>
              <a:rPr lang="en-US" altLang="ko-KR" dirty="0" smtClean="0">
                <a:latin typeface="Times New Roman" pitchFamily="18" charset="0"/>
              </a:rPr>
              <a:t>Cl + H</a:t>
            </a:r>
            <a:r>
              <a:rPr lang="en-US" altLang="ko-KR" baseline="-25000" dirty="0" smtClean="0">
                <a:latin typeface="Times New Roman" pitchFamily="18" charset="0"/>
              </a:rPr>
              <a:t>2</a:t>
            </a:r>
            <a:r>
              <a:rPr lang="en-US" altLang="ko-KR" dirty="0" smtClean="0">
                <a:latin typeface="Times New Roman" pitchFamily="18" charset="0"/>
              </a:rPr>
              <a:t>O = NH</a:t>
            </a:r>
            <a:r>
              <a:rPr lang="en-US" altLang="ko-KR" baseline="-25000" dirty="0" smtClean="0">
                <a:latin typeface="Times New Roman" pitchFamily="18" charset="0"/>
              </a:rPr>
              <a:t>4</a:t>
            </a:r>
            <a:r>
              <a:rPr lang="en-US" altLang="ko-KR" dirty="0" smtClean="0">
                <a:latin typeface="Times New Roman" pitchFamily="18" charset="0"/>
              </a:rPr>
              <a:t>OH + H</a:t>
            </a:r>
            <a:r>
              <a:rPr lang="en-US" altLang="ko-KR" baseline="30000" dirty="0" smtClean="0">
                <a:latin typeface="Times New Roman" pitchFamily="18" charset="0"/>
              </a:rPr>
              <a:t>+</a:t>
            </a:r>
            <a:r>
              <a:rPr lang="en-US" altLang="ko-KR" dirty="0" smtClean="0">
                <a:latin typeface="Times New Roman" pitchFamily="18" charset="0"/>
              </a:rPr>
              <a:t> + </a:t>
            </a:r>
            <a:r>
              <a:rPr lang="en-US" altLang="ko-KR" dirty="0" err="1" smtClean="0">
                <a:latin typeface="Times New Roman" pitchFamily="18" charset="0"/>
              </a:rPr>
              <a:t>Cl</a:t>
            </a:r>
            <a:r>
              <a:rPr lang="en-US" altLang="ko-KR" baseline="30000" dirty="0" smtClean="0">
                <a:latin typeface="Times New Roman" pitchFamily="18" charset="0"/>
              </a:rPr>
              <a:t>-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Hydrolysis of metals: Al</a:t>
            </a:r>
            <a:r>
              <a:rPr lang="en-US" altLang="ko-KR" baseline="30000" dirty="0" smtClean="0">
                <a:latin typeface="Times New Roman" pitchFamily="18" charset="0"/>
              </a:rPr>
              <a:t>3+</a:t>
            </a:r>
            <a:r>
              <a:rPr lang="en-US" altLang="ko-KR" dirty="0" smtClean="0">
                <a:latin typeface="Times New Roman" pitchFamily="18" charset="0"/>
              </a:rPr>
              <a:t> + H</a:t>
            </a:r>
            <a:r>
              <a:rPr lang="en-US" altLang="ko-KR" baseline="-25000" dirty="0" smtClean="0">
                <a:latin typeface="Times New Roman" pitchFamily="18" charset="0"/>
              </a:rPr>
              <a:t>2</a:t>
            </a:r>
            <a:r>
              <a:rPr lang="en-US" altLang="ko-KR" dirty="0" smtClean="0">
                <a:latin typeface="Times New Roman" pitchFamily="18" charset="0"/>
              </a:rPr>
              <a:t>O = AlOH</a:t>
            </a:r>
            <a:r>
              <a:rPr lang="en-US" altLang="ko-KR" baseline="30000" dirty="0" smtClean="0">
                <a:latin typeface="Times New Roman" pitchFamily="18" charset="0"/>
              </a:rPr>
              <a:t>2+</a:t>
            </a:r>
            <a:r>
              <a:rPr lang="en-US" altLang="ko-KR" dirty="0" smtClean="0">
                <a:latin typeface="Times New Roman" pitchFamily="18" charset="0"/>
              </a:rPr>
              <a:t> + H</a:t>
            </a:r>
            <a:r>
              <a:rPr lang="en-US" altLang="ko-KR" baseline="30000" dirty="0" smtClean="0">
                <a:latin typeface="Times New Roman" pitchFamily="18" charset="0"/>
              </a:rPr>
              <a:t>+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Oxidation &amp; Hydrolysis: Fe</a:t>
            </a:r>
            <a:r>
              <a:rPr lang="en-US" altLang="ko-KR" baseline="30000" dirty="0" smtClean="0">
                <a:latin typeface="Times New Roman" pitchFamily="18" charset="0"/>
              </a:rPr>
              <a:t>2+</a:t>
            </a:r>
            <a:r>
              <a:rPr lang="en-US" altLang="ko-KR" dirty="0" smtClean="0">
                <a:latin typeface="Times New Roman" pitchFamily="18" charset="0"/>
              </a:rPr>
              <a:t> +2.5H</a:t>
            </a:r>
            <a:r>
              <a:rPr lang="en-US" altLang="ko-KR" baseline="-25000" dirty="0" smtClean="0">
                <a:latin typeface="Times New Roman" pitchFamily="18" charset="0"/>
              </a:rPr>
              <a:t>2</a:t>
            </a:r>
            <a:r>
              <a:rPr lang="en-US" altLang="ko-KR" dirty="0" smtClean="0">
                <a:latin typeface="Times New Roman" pitchFamily="18" charset="0"/>
              </a:rPr>
              <a:t>O + 0.25O</a:t>
            </a:r>
            <a:r>
              <a:rPr lang="en-US" altLang="ko-KR" baseline="-25000" dirty="0" smtClean="0">
                <a:latin typeface="Times New Roman" pitchFamily="18" charset="0"/>
              </a:rPr>
              <a:t>2</a:t>
            </a:r>
            <a:r>
              <a:rPr lang="en-US" altLang="ko-KR" dirty="0" smtClean="0">
                <a:latin typeface="Times New Roman" pitchFamily="18" charset="0"/>
              </a:rPr>
              <a:t> = Fe(OH)</a:t>
            </a:r>
            <a:r>
              <a:rPr lang="en-US" altLang="ko-KR" baseline="-25000" dirty="0" smtClean="0">
                <a:latin typeface="Times New Roman" pitchFamily="18" charset="0"/>
              </a:rPr>
              <a:t>3</a:t>
            </a:r>
            <a:r>
              <a:rPr lang="en-US" altLang="ko-KR" dirty="0" smtClean="0">
                <a:latin typeface="Times New Roman" pitchFamily="18" charset="0"/>
              </a:rPr>
              <a:t> + 2H</a:t>
            </a:r>
            <a:r>
              <a:rPr lang="en-US" altLang="ko-KR" baseline="30000" dirty="0" smtClean="0">
                <a:latin typeface="Times New Roman" pitchFamily="18" charset="0"/>
              </a:rPr>
              <a:t>+</a:t>
            </a:r>
          </a:p>
          <a:p>
            <a:pPr lvl="1" eaLnBrk="1" hangingPunct="1">
              <a:defRPr/>
            </a:pPr>
            <a:endParaRPr lang="en-US" altLang="ko-KR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549275"/>
            <a:ext cx="8229600" cy="5759450"/>
          </a:xfrm>
        </p:spPr>
        <p:txBody>
          <a:bodyPr>
            <a:normAutofit fontScale="92500" lnSpcReduction="10000"/>
          </a:bodyPr>
          <a:lstStyle/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Significance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Attacking geological material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Increase </a:t>
            </a:r>
            <a:r>
              <a:rPr lang="en-US" altLang="ko-KR" dirty="0" err="1" smtClean="0">
                <a:latin typeface="Times New Roman" pitchFamily="18" charset="0"/>
              </a:rPr>
              <a:t>solubilities</a:t>
            </a:r>
            <a:r>
              <a:rPr lang="en-US" altLang="ko-KR" dirty="0" smtClean="0">
                <a:latin typeface="Times New Roman" pitchFamily="18" charset="0"/>
              </a:rPr>
              <a:t> of (hazardous) metals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Limit water resources usage</a:t>
            </a:r>
          </a:p>
          <a:p>
            <a:pPr lvl="1" eaLnBrk="1" hangingPunct="1">
              <a:defRPr/>
            </a:pPr>
            <a:endParaRPr lang="en-US" altLang="ko-KR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Measurement</a:t>
            </a:r>
            <a:endParaRPr lang="en-US" altLang="ko-KR" baseline="-25000" dirty="0" smtClean="0">
              <a:latin typeface="Times New Roman" pitchFamily="18" charset="0"/>
            </a:endParaRP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Titration by 0.02N </a:t>
            </a:r>
            <a:r>
              <a:rPr lang="en-US" altLang="ko-KR" dirty="0" err="1" smtClean="0">
                <a:latin typeface="Times New Roman" pitchFamily="18" charset="0"/>
              </a:rPr>
              <a:t>NaOH</a:t>
            </a:r>
            <a:r>
              <a:rPr lang="en-US" altLang="ko-KR" dirty="0" smtClean="0">
                <a:latin typeface="Times New Roman" pitchFamily="18" charset="0"/>
              </a:rPr>
              <a:t> (EPA) or 0.0248N </a:t>
            </a:r>
            <a:r>
              <a:rPr lang="en-US" altLang="ko-KR" dirty="0" err="1" smtClean="0">
                <a:latin typeface="Times New Roman" pitchFamily="18" charset="0"/>
              </a:rPr>
              <a:t>NaOH</a:t>
            </a:r>
            <a:r>
              <a:rPr lang="en-US" altLang="ko-KR" dirty="0" smtClean="0">
                <a:latin typeface="Times New Roman" pitchFamily="18" charset="0"/>
              </a:rPr>
              <a:t> (USGS)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End points: pH = 8.3</a:t>
            </a:r>
          </a:p>
          <a:p>
            <a:pPr lvl="1" eaLnBrk="1" hangingPunct="1">
              <a:defRPr/>
            </a:pPr>
            <a:endParaRPr lang="en-US" altLang="ko-KR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Reports as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mg/L H</a:t>
            </a:r>
            <a:r>
              <a:rPr lang="en-US" altLang="ko-KR" baseline="30000" dirty="0" smtClean="0">
                <a:latin typeface="Times New Roman" pitchFamily="18" charset="0"/>
              </a:rPr>
              <a:t>+</a:t>
            </a:r>
          </a:p>
          <a:p>
            <a:pPr lvl="2" eaLnBrk="1" hangingPunct="1">
              <a:defRPr/>
            </a:pPr>
            <a:r>
              <a:rPr lang="en-US" altLang="ko-KR" dirty="0" err="1" smtClean="0">
                <a:latin typeface="Times New Roman" pitchFamily="18" charset="0"/>
              </a:rPr>
              <a:t>meq</a:t>
            </a:r>
            <a:r>
              <a:rPr lang="en-US" altLang="ko-KR" dirty="0" smtClean="0">
                <a:latin typeface="Times New Roman" pitchFamily="18" charset="0"/>
              </a:rPr>
              <a:t>/L H</a:t>
            </a:r>
            <a:r>
              <a:rPr lang="en-US" altLang="ko-KR" baseline="30000" dirty="0" smtClean="0">
                <a:latin typeface="Times New Roman" pitchFamily="18" charset="0"/>
              </a:rPr>
              <a:t>+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mg/L CaCO3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mg/L H2SO4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흐름">
  <a:themeElements>
    <a:clrScheme name="흐름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흐름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흐름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흐름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흐름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흐름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흐름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흐름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흐름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흐름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흐름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714</TotalTime>
  <Words>591</Words>
  <Application>Microsoft Office PowerPoint</Application>
  <PresentationFormat>화면 슬라이드 쇼(4:3)</PresentationFormat>
  <Paragraphs>114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굴림</vt:lpstr>
      <vt:lpstr>Arial</vt:lpstr>
      <vt:lpstr>Wingdings</vt:lpstr>
      <vt:lpstr>맑은 고딕</vt:lpstr>
      <vt:lpstr>Times New Roman</vt:lpstr>
      <vt:lpstr>흐름</vt:lpstr>
      <vt:lpstr>Ch. 6. ACIDS &amp; BASES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KWNU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3. KINETIC VS. EQUILIBRIUM MODELING</dc:title>
  <dc:creator>JYU</dc:creator>
  <cp:lastModifiedBy>jyy</cp:lastModifiedBy>
  <cp:revision>36</cp:revision>
  <dcterms:created xsi:type="dcterms:W3CDTF">2011-10-08T11:25:43Z</dcterms:created>
  <dcterms:modified xsi:type="dcterms:W3CDTF">2014-03-14T04:25:30Z</dcterms:modified>
</cp:coreProperties>
</file>