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919582-F3C0-4667-B17A-E0329B089A3B}" type="datetimeFigureOut">
              <a:rPr lang="ko-KR" altLang="en-US" smtClean="0"/>
              <a:pPr/>
              <a:t>2012-03-04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1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1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1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1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dc.gov/ncidod/dpd/parasites/giardiasis/factsht_giardi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drinkingwater.com/water_quality/quality1/1-how-coliform-bacteria-affect-water-quality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freedrinkingwater.com/water-news/water-pollution-la-sewer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Ch.3. 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Potential health effects from ingestion of water</a:t>
            </a:r>
          </a:p>
          <a:p>
            <a:pPr lvl="1"/>
            <a:r>
              <a:rPr lang="en-US" altLang="ko-KR" dirty="0" err="1" smtClean="0"/>
              <a:t>Radionuclides</a:t>
            </a:r>
            <a:r>
              <a:rPr lang="en-US" altLang="ko-KR" dirty="0" smtClean="0"/>
              <a:t>: </a:t>
            </a:r>
            <a:r>
              <a:rPr lang="en-US" altLang="ko-KR" dirty="0" smtClean="0"/>
              <a:t>Increased risk of cancer, kidney </a:t>
            </a:r>
            <a:r>
              <a:rPr lang="en-US" altLang="ko-KR" dirty="0" smtClean="0"/>
              <a:t>toxicity. </a:t>
            </a:r>
            <a:r>
              <a:rPr lang="en-US" altLang="ko-KR" dirty="0" smtClean="0"/>
              <a:t>Erosion of natural deposits of certain minerals that are radioactive and may emit a form of radiation known as alpha radiation</a:t>
            </a:r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Alpha particles</a:t>
            </a:r>
          </a:p>
          <a:p>
            <a:pPr lvl="2"/>
            <a:r>
              <a:rPr lang="en-US" altLang="ko-KR" dirty="0" smtClean="0"/>
              <a:t>Beta </a:t>
            </a:r>
            <a:r>
              <a:rPr lang="en-US" altLang="ko-KR" dirty="0" err="1" smtClean="0"/>
              <a:t>partciles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226Ra, 228Ra</a:t>
            </a:r>
          </a:p>
          <a:p>
            <a:pPr lvl="2"/>
            <a:r>
              <a:rPr lang="en-US" altLang="ko-KR" dirty="0" smtClean="0"/>
              <a:t>U</a:t>
            </a:r>
            <a:endParaRPr lang="en-US" altLang="ko-KR" dirty="0" smtClean="0"/>
          </a:p>
          <a:p>
            <a:pPr lvl="2"/>
            <a:endParaRPr lang="en-US" altLang="ko-K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87624" y="6165304"/>
            <a:ext cx="7152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Will be discussed in much more detail later with “radioactive wastes”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904656"/>
          </a:xfrm>
        </p:spPr>
        <p:txBody>
          <a:bodyPr>
            <a:normAutofit fontScale="92500"/>
          </a:bodyPr>
          <a:lstStyle/>
          <a:p>
            <a:pPr lvl="1"/>
            <a:r>
              <a:rPr lang="en-US" altLang="ko-KR" dirty="0" smtClean="0"/>
              <a:t>Disinfectants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Chloroamin</a:t>
            </a:r>
            <a:r>
              <a:rPr lang="en-US" altLang="ko-KR" dirty="0" smtClean="0"/>
              <a:t>: </a:t>
            </a:r>
            <a:r>
              <a:rPr lang="en-US" altLang="ko-KR" dirty="0" smtClean="0"/>
              <a:t>Eye/nose irritation; stomach discomfort, </a:t>
            </a:r>
            <a:r>
              <a:rPr lang="en-US" altLang="ko-KR" dirty="0" smtClean="0"/>
              <a:t>anemia.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Chlorine: Eye/nose irritation; stomach </a:t>
            </a:r>
            <a:r>
              <a:rPr lang="en-US" altLang="ko-KR" dirty="0" smtClean="0"/>
              <a:t>discomfort</a:t>
            </a:r>
          </a:p>
          <a:p>
            <a:pPr lvl="2"/>
            <a:r>
              <a:rPr lang="en-US" altLang="ko-KR" dirty="0" smtClean="0"/>
              <a:t>Chlorine dioxide: </a:t>
            </a:r>
            <a:r>
              <a:rPr lang="en-US" altLang="ko-KR" dirty="0" smtClean="0"/>
              <a:t>Anemia; infants &amp; young children: nervous system </a:t>
            </a:r>
            <a:r>
              <a:rPr lang="en-US" altLang="ko-KR" dirty="0" smtClean="0"/>
              <a:t>effects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Disinfection byproducts</a:t>
            </a:r>
          </a:p>
          <a:p>
            <a:pPr lvl="2"/>
            <a:r>
              <a:rPr lang="en-US" altLang="ko-KR" dirty="0" err="1" smtClean="0"/>
              <a:t>Bromate</a:t>
            </a:r>
            <a:r>
              <a:rPr lang="en-US" altLang="ko-KR" dirty="0" smtClean="0"/>
              <a:t>: </a:t>
            </a:r>
            <a:r>
              <a:rPr lang="en-US" altLang="ko-KR" dirty="0" smtClean="0"/>
              <a:t>Increased risk of cancer</a:t>
            </a:r>
          </a:p>
          <a:p>
            <a:pPr lvl="2"/>
            <a:r>
              <a:rPr lang="en-US" altLang="ko-KR" dirty="0" smtClean="0"/>
              <a:t>Chlorite: Anemia; infants &amp; young children: nervous system effects</a:t>
            </a:r>
          </a:p>
          <a:p>
            <a:pPr lvl="2"/>
            <a:r>
              <a:rPr lang="en-US" altLang="ko-KR" dirty="0" err="1" smtClean="0"/>
              <a:t>Haloacetic</a:t>
            </a:r>
            <a:r>
              <a:rPr lang="en-US" altLang="ko-KR" dirty="0" smtClean="0"/>
              <a:t> acids (HAA5): Increased risk of cancer</a:t>
            </a:r>
          </a:p>
          <a:p>
            <a:pPr lvl="2"/>
            <a:r>
              <a:rPr lang="en-US" altLang="ko-KR" dirty="0" smtClean="0"/>
              <a:t>Total </a:t>
            </a:r>
            <a:r>
              <a:rPr lang="en-US" altLang="ko-KR" dirty="0" err="1" smtClean="0"/>
              <a:t>Trihalomethanes</a:t>
            </a:r>
            <a:r>
              <a:rPr lang="en-US" altLang="ko-KR" dirty="0" smtClean="0"/>
              <a:t> (TTHMs): Liver, kidney or central nervous system problems; increased risk of cancer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4"/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4608512"/>
          </a:xfrm>
        </p:spPr>
        <p:txBody>
          <a:bodyPr>
            <a:normAutofit/>
          </a:bodyPr>
          <a:lstStyle/>
          <a:p>
            <a:pPr lvl="1"/>
            <a:r>
              <a:rPr lang="en-US" altLang="ko-KR" dirty="0" smtClean="0"/>
              <a:t>Microorganisms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Cryptosporidium: </a:t>
            </a:r>
            <a:r>
              <a:rPr lang="en-US" altLang="ko-KR" dirty="0" smtClean="0"/>
              <a:t>Gastrointestinal illness (e.g., diarrhea, vomiting, cramps). Human and animal fecal waste</a:t>
            </a:r>
          </a:p>
          <a:p>
            <a:pPr lvl="2">
              <a:buNone/>
            </a:pP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>
              <a:buNone/>
            </a:pP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4"/>
            <a:endParaRPr lang="en-US" altLang="ko-KR" dirty="0" smtClean="0"/>
          </a:p>
        </p:txBody>
      </p:sp>
      <p:pic>
        <p:nvPicPr>
          <p:cNvPr id="25602" name="Picture 2" descr="Cryptosporidium, organi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276872"/>
            <a:ext cx="2914650" cy="2152650"/>
          </a:xfrm>
          <a:prstGeom prst="rect">
            <a:avLst/>
          </a:prstGeom>
          <a:noFill/>
        </p:spPr>
      </p:pic>
      <p:sp>
        <p:nvSpPr>
          <p:cNvPr id="4" name="직사각형 3"/>
          <p:cNvSpPr/>
          <p:nvPr/>
        </p:nvSpPr>
        <p:spPr>
          <a:xfrm>
            <a:off x="4355976" y="472514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http://www.nlm.nih.gov/medlineplus/ency/imagepages/1395.htm</a:t>
            </a:r>
            <a:endParaRPr lang="ko-KR" altLang="en-US" sz="1000" dirty="0"/>
          </a:p>
        </p:txBody>
      </p:sp>
      <p:sp>
        <p:nvSpPr>
          <p:cNvPr id="6" name="직사각형 5"/>
          <p:cNvSpPr/>
          <p:nvPr/>
        </p:nvSpPr>
        <p:spPr>
          <a:xfrm>
            <a:off x="1691680" y="515719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Cryptosporidium is a protozoan parasite found in contaminated water. It has been increasingly recognized as the cause of outbreaks of diarrhea when water supplies become contaminated. In normal individuals, it is a self-limited disease. Among </a:t>
            </a:r>
            <a:r>
              <a:rPr lang="en-US" altLang="ko-KR" sz="1000" dirty="0" err="1" smtClean="0"/>
              <a:t>immunocompromised</a:t>
            </a:r>
            <a:r>
              <a:rPr lang="en-US" altLang="ko-KR" sz="1000" dirty="0" smtClean="0"/>
              <a:t> individuals with AIDS, cryptosporidium can cause severe diarrheal disease, gallbladder disease (</a:t>
            </a:r>
            <a:r>
              <a:rPr lang="en-US" altLang="ko-KR" sz="1000" dirty="0" err="1" smtClean="0"/>
              <a:t>cholecystitis</a:t>
            </a:r>
            <a:r>
              <a:rPr lang="en-US" altLang="ko-KR" sz="1000" dirty="0" smtClean="0"/>
              <a:t>), and inflammation of the pancreas (pancreatitis).</a:t>
            </a:r>
            <a:endParaRPr lang="en-US" altLang="ko-KR" sz="1000" dirty="0"/>
          </a:p>
        </p:txBody>
      </p:sp>
      <p:pic>
        <p:nvPicPr>
          <p:cNvPr id="25604" name="Picture 4" descr="http://www.waterfilterreview.com/images/contaminants/h20_contaminants_200/crypto3_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276872"/>
            <a:ext cx="1905000" cy="19050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/>
        </p:nvSpPr>
        <p:spPr>
          <a:xfrm>
            <a:off x="107504" y="4365104"/>
            <a:ext cx="4932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://www.waterfilterreview.com/info_h2o/contaminants/cryptosporidium_water.html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4608512"/>
          </a:xfrm>
        </p:spPr>
        <p:txBody>
          <a:bodyPr>
            <a:normAutofit/>
          </a:bodyPr>
          <a:lstStyle/>
          <a:p>
            <a:pPr lvl="2"/>
            <a:r>
              <a:rPr lang="en-US" altLang="ko-KR" i="1" dirty="0" err="1" smtClean="0"/>
              <a:t>Giardia</a:t>
            </a:r>
            <a:r>
              <a:rPr lang="en-US" altLang="ko-KR" i="1" dirty="0" smtClean="0"/>
              <a:t> </a:t>
            </a:r>
            <a:r>
              <a:rPr lang="en-US" altLang="ko-KR" i="1" dirty="0" err="1" smtClean="0"/>
              <a:t>lamblia</a:t>
            </a:r>
            <a:r>
              <a:rPr lang="en-US" altLang="ko-KR" dirty="0" smtClean="0"/>
              <a:t>: </a:t>
            </a:r>
            <a:r>
              <a:rPr lang="en-US" altLang="ko-KR" dirty="0" smtClean="0"/>
              <a:t>Gastrointestinal illness (e.g., diarrhea, vomiting, cramps). Human and animal fecal waste</a:t>
            </a:r>
          </a:p>
          <a:p>
            <a:pPr lvl="2">
              <a:buNone/>
            </a:pP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>
              <a:buNone/>
            </a:pP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4"/>
            <a:endParaRPr lang="en-US" altLang="ko-KR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619672" y="4941168"/>
            <a:ext cx="56166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http://www.biotech-weblog.com/50226711/giardia_lamblia_genome_sequenced.php</a:t>
            </a:r>
            <a:endParaRPr lang="ko-KR" altLang="en-US" sz="1000" dirty="0"/>
          </a:p>
        </p:txBody>
      </p:sp>
      <p:sp>
        <p:nvSpPr>
          <p:cNvPr id="6" name="직사각형 5"/>
          <p:cNvSpPr/>
          <p:nvPr/>
        </p:nvSpPr>
        <p:spPr>
          <a:xfrm>
            <a:off x="1691680" y="530120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i="1" dirty="0" err="1" smtClean="0"/>
              <a:t>Giardia</a:t>
            </a:r>
            <a:r>
              <a:rPr lang="en-US" altLang="ko-KR" sz="1000" i="1" dirty="0" smtClean="0"/>
              <a:t> </a:t>
            </a:r>
            <a:r>
              <a:rPr lang="en-US" altLang="ko-KR" sz="1000" i="1" dirty="0" err="1" smtClean="0"/>
              <a:t>lamblia</a:t>
            </a:r>
            <a:r>
              <a:rPr lang="en-US" altLang="ko-KR" sz="1000" dirty="0" smtClean="0"/>
              <a:t>, a common protozoan parasite causing </a:t>
            </a:r>
            <a:r>
              <a:rPr lang="en-US" altLang="ko-KR" sz="1000" dirty="0" err="1" smtClean="0">
                <a:hlinkClick r:id="rId2"/>
              </a:rPr>
              <a:t>gardiasis</a:t>
            </a:r>
            <a:r>
              <a:rPr lang="en-US" altLang="ko-KR" sz="1000" dirty="0" smtClean="0"/>
              <a:t>, an intestinal infection considered to be one of the most common causes of waterborne (drinking and recreational) disease. The genome, reported in the recent issue of </a:t>
            </a:r>
            <a:r>
              <a:rPr lang="en-US" altLang="ko-KR" sz="1000" i="1" dirty="0" smtClean="0"/>
              <a:t>Science</a:t>
            </a:r>
            <a:r>
              <a:rPr lang="en-US" altLang="ko-KR" sz="1000" dirty="0" smtClean="0"/>
              <a:t>, is expected to lead to the development of new drugs against the infection.</a:t>
            </a:r>
            <a:br>
              <a:rPr lang="en-US" altLang="ko-KR" sz="1000" dirty="0" smtClean="0"/>
            </a:br>
            <a:endParaRPr lang="en-US" altLang="ko-KR" sz="1000" dirty="0"/>
          </a:p>
        </p:txBody>
      </p:sp>
      <p:pic>
        <p:nvPicPr>
          <p:cNvPr id="29698" name="Picture 2" descr="Giardia lamblia Genome Sequenc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700808"/>
            <a:ext cx="2943225" cy="3190876"/>
          </a:xfrm>
          <a:prstGeom prst="rect">
            <a:avLst/>
          </a:prstGeom>
          <a:noFill/>
        </p:spPr>
      </p:pic>
      <p:pic>
        <p:nvPicPr>
          <p:cNvPr id="29700" name="Picture 4" descr="http://microbiology.mtsinai.on.ca/pig/images/protozoa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700808"/>
            <a:ext cx="3333750" cy="2505076"/>
          </a:xfrm>
          <a:prstGeom prst="rect">
            <a:avLst/>
          </a:prstGeom>
          <a:noFill/>
        </p:spPr>
      </p:pic>
      <p:sp>
        <p:nvSpPr>
          <p:cNvPr id="8" name="직사각형 7"/>
          <p:cNvSpPr/>
          <p:nvPr/>
        </p:nvSpPr>
        <p:spPr>
          <a:xfrm>
            <a:off x="4716016" y="4365104"/>
            <a:ext cx="38164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://microbiology.mtsinai.on.ca/pig/protozoa4.shtml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4608512"/>
          </a:xfrm>
        </p:spPr>
        <p:txBody>
          <a:bodyPr>
            <a:normAutofit/>
          </a:bodyPr>
          <a:lstStyle/>
          <a:p>
            <a:pPr lvl="2"/>
            <a:r>
              <a:rPr lang="en-US" altLang="ko-KR" i="1" dirty="0" err="1" smtClean="0"/>
              <a:t>Legionella</a:t>
            </a:r>
            <a:r>
              <a:rPr lang="en-US" altLang="ko-KR" dirty="0" smtClean="0"/>
              <a:t>: </a:t>
            </a:r>
            <a:r>
              <a:rPr lang="en-US" altLang="ko-KR" dirty="0" smtClean="0"/>
              <a:t>Legionnaire's Disease, a type of pneumonia. Found naturally in water; multiplies in heating systems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>
              <a:buNone/>
            </a:pP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>
              <a:buNone/>
            </a:pP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4"/>
            <a:endParaRPr lang="en-US" altLang="ko-KR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251520" y="4293096"/>
            <a:ext cx="39604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http://www.rpsgroup.com/Britain/Capabilities/Legionella.aspx</a:t>
            </a:r>
            <a:endParaRPr lang="ko-KR" altLang="en-US" sz="1000" dirty="0"/>
          </a:p>
        </p:txBody>
      </p:sp>
      <p:sp>
        <p:nvSpPr>
          <p:cNvPr id="6" name="직사각형 5"/>
          <p:cNvSpPr/>
          <p:nvPr/>
        </p:nvSpPr>
        <p:spPr>
          <a:xfrm>
            <a:off x="1259632" y="5661248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i="1" dirty="0" err="1" smtClean="0"/>
              <a:t>Legionella</a:t>
            </a:r>
            <a:r>
              <a:rPr lang="en-US" altLang="ko-KR" sz="1000" i="1" dirty="0" smtClean="0"/>
              <a:t> </a:t>
            </a:r>
            <a:r>
              <a:rPr lang="en-US" altLang="ko-KR" sz="1000" i="1" dirty="0" err="1" smtClean="0"/>
              <a:t>pneumophila</a:t>
            </a:r>
            <a:r>
              <a:rPr lang="en-US" altLang="ko-KR" sz="1000" dirty="0" smtClean="0"/>
              <a:t> is a thin, </a:t>
            </a:r>
            <a:r>
              <a:rPr lang="en-US" altLang="ko-KR" sz="1000" dirty="0" err="1" smtClean="0"/>
              <a:t>pleomorphic</a:t>
            </a:r>
            <a:r>
              <a:rPr lang="en-US" altLang="ko-KR" sz="1000" dirty="0" smtClean="0"/>
              <a:t>, flagellated Gram-negative bacterium of the genus </a:t>
            </a:r>
            <a:r>
              <a:rPr lang="en-US" altLang="ko-KR" sz="1000" i="1" dirty="0" err="1" smtClean="0"/>
              <a:t>Legionella</a:t>
            </a:r>
            <a:r>
              <a:rPr lang="en-US" altLang="ko-KR" sz="1000" dirty="0" smtClean="0"/>
              <a:t>. </a:t>
            </a:r>
            <a:r>
              <a:rPr lang="en-US" altLang="ko-KR" sz="1000" i="1" dirty="0" smtClean="0"/>
              <a:t>L. </a:t>
            </a:r>
            <a:r>
              <a:rPr lang="en-US" altLang="ko-KR" sz="1000" i="1" dirty="0" err="1" smtClean="0"/>
              <a:t>pneumophilia</a:t>
            </a:r>
            <a:r>
              <a:rPr lang="en-US" altLang="ko-KR" sz="1000" dirty="0" smtClean="0"/>
              <a:t> is non-acid-fast, non-</a:t>
            </a:r>
            <a:r>
              <a:rPr lang="en-US" altLang="ko-KR" sz="1000" dirty="0" err="1" smtClean="0"/>
              <a:t>sporulating</a:t>
            </a:r>
            <a:r>
              <a:rPr lang="en-US" altLang="ko-KR" sz="1000" dirty="0" smtClean="0"/>
              <a:t>, and morphologically a non-capsulated rod-like bacteria. Aerobic and unable to </a:t>
            </a:r>
            <a:r>
              <a:rPr lang="en-US" altLang="ko-KR" sz="1000" dirty="0" err="1" smtClean="0"/>
              <a:t>hydrolyse</a:t>
            </a:r>
            <a:r>
              <a:rPr lang="en-US" altLang="ko-KR" sz="1000" dirty="0" smtClean="0"/>
              <a:t> gelatin or produce </a:t>
            </a:r>
            <a:r>
              <a:rPr lang="en-US" altLang="ko-KR" sz="1000" dirty="0" err="1" smtClean="0"/>
              <a:t>urease</a:t>
            </a:r>
            <a:r>
              <a:rPr lang="en-US" altLang="ko-KR" sz="1000" dirty="0" smtClean="0"/>
              <a:t>, they are also non-fermentative. </a:t>
            </a:r>
            <a:r>
              <a:rPr lang="en-US" altLang="ko-KR" sz="1000" i="1" dirty="0" smtClean="0"/>
              <a:t>L. </a:t>
            </a:r>
            <a:r>
              <a:rPr lang="en-US" altLang="ko-KR" sz="1000" i="1" dirty="0" err="1" smtClean="0"/>
              <a:t>pneumophila</a:t>
            </a:r>
            <a:r>
              <a:rPr lang="en-US" altLang="ko-KR" sz="1000" dirty="0" smtClean="0"/>
              <a:t> is neither pigmented nor does it </a:t>
            </a:r>
            <a:r>
              <a:rPr lang="en-US" altLang="ko-KR" sz="1000" dirty="0" err="1" smtClean="0"/>
              <a:t>autofluoresce</a:t>
            </a:r>
            <a:r>
              <a:rPr lang="en-US" altLang="ko-KR" sz="1000" dirty="0" smtClean="0"/>
              <a:t>. It is </a:t>
            </a:r>
            <a:r>
              <a:rPr lang="en-US" altLang="ko-KR" sz="1000" dirty="0" err="1" smtClean="0"/>
              <a:t>oxidase</a:t>
            </a:r>
            <a:r>
              <a:rPr lang="en-US" altLang="ko-KR" sz="1000" dirty="0" smtClean="0"/>
              <a:t>- and </a:t>
            </a:r>
            <a:r>
              <a:rPr lang="en-US" altLang="ko-KR" sz="1000" dirty="0" err="1" smtClean="0"/>
              <a:t>catalase</a:t>
            </a:r>
            <a:r>
              <a:rPr lang="en-US" altLang="ko-KR" sz="1000" dirty="0" smtClean="0"/>
              <a:t>-positive, and produces beta-</a:t>
            </a:r>
            <a:r>
              <a:rPr lang="en-US" altLang="ko-KR" sz="1000" dirty="0" err="1" smtClean="0"/>
              <a:t>lactamase</a:t>
            </a:r>
            <a:r>
              <a:rPr lang="en-US" altLang="ko-KR" sz="1000" dirty="0" smtClean="0"/>
              <a:t> </a:t>
            </a:r>
            <a:r>
              <a:rPr lang="en-US" altLang="ko-KR" sz="1000" dirty="0" smtClean="0"/>
              <a:t>. </a:t>
            </a:r>
            <a:r>
              <a:rPr lang="en-US" altLang="ko-KR" sz="1000" i="1" dirty="0" smtClean="0"/>
              <a:t>L. </a:t>
            </a:r>
            <a:r>
              <a:rPr lang="en-US" altLang="ko-KR" sz="1000" i="1" dirty="0" err="1" smtClean="0"/>
              <a:t>pneumophilia</a:t>
            </a:r>
            <a:r>
              <a:rPr lang="en-US" altLang="ko-KR" sz="1000" i="1" dirty="0" smtClean="0"/>
              <a:t> </a:t>
            </a:r>
            <a:r>
              <a:rPr lang="en-US" altLang="ko-KR" sz="1000" dirty="0" smtClean="0"/>
              <a:t>is the primary human pathogen in this group and is responsible for </a:t>
            </a:r>
            <a:r>
              <a:rPr lang="en-US" altLang="ko-KR" sz="1000" dirty="0" err="1" smtClean="0"/>
              <a:t>legionellosis</a:t>
            </a:r>
            <a:r>
              <a:rPr lang="en-US" altLang="ko-KR" sz="1000" dirty="0" smtClean="0"/>
              <a:t> or Legionnaires' disease. </a:t>
            </a:r>
            <a:br>
              <a:rPr lang="en-US" altLang="ko-KR" sz="1000" dirty="0" smtClean="0"/>
            </a:br>
            <a:endParaRPr lang="en-US" altLang="ko-KR" sz="1000" dirty="0"/>
          </a:p>
        </p:txBody>
      </p:sp>
      <p:sp>
        <p:nvSpPr>
          <p:cNvPr id="8" name="직사각형 7"/>
          <p:cNvSpPr/>
          <p:nvPr/>
        </p:nvSpPr>
        <p:spPr>
          <a:xfrm>
            <a:off x="4499992" y="5301208"/>
            <a:ext cx="38164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://microbiology.mtsinai.on.ca/pig/protozoa4.shtml</a:t>
            </a:r>
            <a:endParaRPr lang="ko-KR" altLang="en-US" sz="1000" dirty="0"/>
          </a:p>
        </p:txBody>
      </p:sp>
      <p:pic>
        <p:nvPicPr>
          <p:cNvPr id="30722" name="Picture 2" descr="http://www.rpsgroup.com/getfile/e2436615-427f-46cf-868f-ef82eeed174f/legionella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2400300" cy="2400301"/>
          </a:xfrm>
          <a:prstGeom prst="rect">
            <a:avLst/>
          </a:prstGeom>
          <a:noFill/>
        </p:spPr>
      </p:pic>
      <p:pic>
        <p:nvPicPr>
          <p:cNvPr id="30724" name="Picture 4" descr="http://microblog.me.uk/wp-content/uploads/legionell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844824"/>
            <a:ext cx="4176464" cy="3346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4608512"/>
          </a:xfrm>
        </p:spPr>
        <p:txBody>
          <a:bodyPr>
            <a:normAutofit/>
          </a:bodyPr>
          <a:lstStyle/>
          <a:p>
            <a:pPr lvl="2"/>
            <a:r>
              <a:rPr lang="en-US" altLang="ko-KR" dirty="0" smtClean="0"/>
              <a:t>Total </a:t>
            </a:r>
            <a:r>
              <a:rPr lang="en-US" altLang="ko-KR" dirty="0" err="1" smtClean="0"/>
              <a:t>Coliforms</a:t>
            </a:r>
            <a:r>
              <a:rPr lang="en-US" altLang="ko-KR" dirty="0" smtClean="0"/>
              <a:t> (including fecal </a:t>
            </a:r>
            <a:r>
              <a:rPr lang="en-US" altLang="ko-KR" dirty="0" err="1" smtClean="0"/>
              <a:t>coliform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E. Coli</a:t>
            </a:r>
            <a:r>
              <a:rPr lang="en-US" altLang="ko-KR" dirty="0" smtClean="0"/>
              <a:t>)</a:t>
            </a:r>
            <a:r>
              <a:rPr lang="en-US" altLang="ko-KR" dirty="0" smtClean="0"/>
              <a:t>: </a:t>
            </a:r>
            <a:r>
              <a:rPr lang="en-US" altLang="ko-KR" dirty="0" smtClean="0"/>
              <a:t>Not a health threat in itself; it is used to indicate whether other potentially harmful bacteria may be present. </a:t>
            </a:r>
            <a:r>
              <a:rPr lang="en-US" altLang="ko-KR" dirty="0" err="1" smtClean="0"/>
              <a:t>Coliforms</a:t>
            </a:r>
            <a:r>
              <a:rPr lang="en-US" altLang="ko-KR" dirty="0" smtClean="0"/>
              <a:t> are naturally present in the environment; as well as feces; fecal </a:t>
            </a:r>
            <a:r>
              <a:rPr lang="en-US" altLang="ko-KR" dirty="0" err="1" smtClean="0"/>
              <a:t>coliforms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E. coli</a:t>
            </a:r>
            <a:r>
              <a:rPr lang="en-US" altLang="ko-KR" dirty="0" smtClean="0"/>
              <a:t> only come from human and animal fecal waste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  <p:pic>
        <p:nvPicPr>
          <p:cNvPr id="31746" name="Picture 2" descr="http://www.freedrinkingwater.com/Images-Test/E-Coli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84984"/>
            <a:ext cx="2857500" cy="2809876"/>
          </a:xfrm>
          <a:prstGeom prst="rect">
            <a:avLst/>
          </a:prstGeom>
          <a:noFill/>
        </p:spPr>
      </p:pic>
      <p:sp>
        <p:nvSpPr>
          <p:cNvPr id="9" name="직사각형 8"/>
          <p:cNvSpPr/>
          <p:nvPr/>
        </p:nvSpPr>
        <p:spPr>
          <a:xfrm>
            <a:off x="683568" y="6304002"/>
            <a:ext cx="82809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E. coli is a type of fecal </a:t>
            </a:r>
            <a:r>
              <a:rPr lang="en-US" altLang="ko-KR" sz="1000" dirty="0" err="1" smtClean="0">
                <a:hlinkClick r:id="rId3" action="ppaction://hlinkfile"/>
              </a:rPr>
              <a:t>coliform</a:t>
            </a:r>
            <a:r>
              <a:rPr lang="en-US" altLang="ko-KR" sz="1000" dirty="0" smtClean="0">
                <a:hlinkClick r:id="rId3" action="ppaction://hlinkfile"/>
              </a:rPr>
              <a:t> bacteria</a:t>
            </a:r>
            <a:r>
              <a:rPr lang="en-US" altLang="ko-KR" sz="1000" dirty="0" smtClean="0"/>
              <a:t> commonly found in the intestines of animals and humans. E. coli is short for Escherichia coli. The presence of E. coli in water is a strong indication of recent </a:t>
            </a:r>
            <a:r>
              <a:rPr lang="en-US" altLang="ko-KR" sz="1000" dirty="0" smtClean="0">
                <a:hlinkClick r:id="rId4" action="ppaction://hlinkfile"/>
              </a:rPr>
              <a:t>sewage or animal waste contamination</a:t>
            </a:r>
            <a:r>
              <a:rPr lang="en-US" altLang="ko-KR" sz="1000" dirty="0" smtClean="0"/>
              <a:t>. Sewage may contain many types of disease-causing organisms.</a:t>
            </a:r>
            <a:endParaRPr lang="en-US" altLang="ko-KR" sz="1000" dirty="0"/>
          </a:p>
        </p:txBody>
      </p:sp>
      <p:sp>
        <p:nvSpPr>
          <p:cNvPr id="10" name="직사각형 9"/>
          <p:cNvSpPr/>
          <p:nvPr/>
        </p:nvSpPr>
        <p:spPr>
          <a:xfrm>
            <a:off x="611560" y="6093296"/>
            <a:ext cx="61024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://www.freedrinkingwater.com/water-contamination/ecoli-bacteria-removal-water.htm</a:t>
            </a:r>
            <a:endParaRPr lang="ko-KR" altLang="en-US" sz="1000" dirty="0"/>
          </a:p>
        </p:txBody>
      </p:sp>
      <p:pic>
        <p:nvPicPr>
          <p:cNvPr id="31748" name="Picture 4" descr="http://ginoraidy.files.wordpress.com/2011/06/e_coli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3284984"/>
            <a:ext cx="2540546" cy="2535961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3851920" y="580526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://ginosblog.com/2011/06/11/5-reasons-why-e-coli-are-our-friend/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테크닉">
  <a:themeElements>
    <a:clrScheme name="테크닉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테크닉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테크닉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804</TotalTime>
  <Words>517</Words>
  <Application>Microsoft Office PowerPoint</Application>
  <PresentationFormat>화면 슬라이드 쇼(4:3)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테크닉</vt:lpstr>
      <vt:lpstr>Ch.3. 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Ch.1. Introduction</dc:title>
  <dc:creator>my</dc:creator>
  <cp:lastModifiedBy>user</cp:lastModifiedBy>
  <cp:revision>88</cp:revision>
  <dcterms:created xsi:type="dcterms:W3CDTF">2012-02-18T07:01:10Z</dcterms:created>
  <dcterms:modified xsi:type="dcterms:W3CDTF">2012-03-04T09:22:36Z</dcterms:modified>
</cp:coreProperties>
</file>