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3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1FFE7-9A63-46A6-A5C9-20BA7DD26D3D}" type="datetimeFigureOut">
              <a:rPr lang="ko-KR" altLang="en-US" smtClean="0"/>
              <a:t>2013-12-10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C81C5-D5B5-4F89-B382-33DEC752FA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325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 bwMode="gray">
          <a:xfrm>
            <a:off x="0" y="1929384"/>
            <a:ext cx="9144000" cy="492861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46" descr="2.pn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65" b="15496"/>
          <a:stretch>
            <a:fillRect/>
          </a:stretch>
        </p:blipFill>
        <p:spPr bwMode="gray">
          <a:xfrm>
            <a:off x="5072066" y="3571876"/>
            <a:ext cx="3717091" cy="328612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758952" y="786384"/>
            <a:ext cx="6400800" cy="841248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2013-12-10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grpSp>
        <p:nvGrpSpPr>
          <p:cNvPr id="7" name="Group 20"/>
          <p:cNvGrpSpPr/>
          <p:nvPr/>
        </p:nvGrpSpPr>
        <p:grpSpPr bwMode="gray">
          <a:xfrm>
            <a:off x="7342632" y="740664"/>
            <a:ext cx="738052" cy="1640146"/>
            <a:chOff x="6869341" y="609600"/>
            <a:chExt cx="738052" cy="1640146"/>
          </a:xfrm>
        </p:grpSpPr>
        <p:sp>
          <p:nvSpPr>
            <p:cNvPr id="20" name="Rectangle 19"/>
            <p:cNvSpPr/>
            <p:nvPr userDrawn="1"/>
          </p:nvSpPr>
          <p:spPr bwMode="gray">
            <a:xfrm rot="360000">
              <a:off x="7397081" y="748488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8"/>
            <p:cNvGrpSpPr/>
            <p:nvPr userDrawn="1"/>
          </p:nvGrpSpPr>
          <p:grpSpPr bwMode="gray">
            <a:xfrm>
              <a:off x="6869341" y="609600"/>
              <a:ext cx="586829" cy="1640146"/>
              <a:chOff x="6850291" y="609600"/>
              <a:chExt cx="586829" cy="1640146"/>
            </a:xfrm>
          </p:grpSpPr>
          <p:sp>
            <p:nvSpPr>
              <p:cNvPr id="17" name="Rectangle 16"/>
              <p:cNvSpPr/>
              <p:nvPr userDrawn="1"/>
            </p:nvSpPr>
            <p:spPr bwMode="gray">
              <a:xfrm rot="360000">
                <a:off x="6934200" y="609600"/>
                <a:ext cx="502920" cy="57607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 userDrawn="1"/>
            </p:nvSpPr>
            <p:spPr bwMode="gray">
              <a:xfrm rot="360000">
                <a:off x="6850291" y="1179898"/>
                <a:ext cx="502920" cy="106984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" name="Group 26"/>
          <p:cNvGrpSpPr/>
          <p:nvPr/>
        </p:nvGrpSpPr>
        <p:grpSpPr bwMode="gray">
          <a:xfrm>
            <a:off x="7946136" y="1106424"/>
            <a:ext cx="753801" cy="1637570"/>
            <a:chOff x="7946136" y="1106424"/>
            <a:chExt cx="753801" cy="1637570"/>
          </a:xfrm>
        </p:grpSpPr>
        <p:sp>
          <p:nvSpPr>
            <p:cNvPr id="23" name="Rectangle 22"/>
            <p:cNvSpPr/>
            <p:nvPr userDrawn="1"/>
          </p:nvSpPr>
          <p:spPr bwMode="gray">
            <a:xfrm rot="600000">
              <a:off x="8489625" y="1245312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 bwMode="gray">
            <a:xfrm rot="600000">
              <a:off x="8083296" y="1106424"/>
              <a:ext cx="502920" cy="5760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 userDrawn="1"/>
          </p:nvSpPr>
          <p:spPr bwMode="gray">
            <a:xfrm rot="600000">
              <a:off x="7946136" y="1674146"/>
              <a:ext cx="502920" cy="106984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41"/>
          <p:cNvGrpSpPr/>
          <p:nvPr/>
        </p:nvGrpSpPr>
        <p:grpSpPr bwMode="gray">
          <a:xfrm>
            <a:off x="0" y="1810512"/>
            <a:ext cx="9144000" cy="120460"/>
            <a:chOff x="0" y="1810512"/>
            <a:chExt cx="9144000" cy="120460"/>
          </a:xfrm>
        </p:grpSpPr>
        <p:cxnSp>
          <p:nvCxnSpPr>
            <p:cNvPr id="32" name="Straight Connector 31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77"/>
          <p:cNvGrpSpPr>
            <a:grpSpLocks/>
          </p:cNvGrpSpPr>
          <p:nvPr/>
        </p:nvGrpSpPr>
        <p:grpSpPr bwMode="gray">
          <a:xfrm rot="5400000">
            <a:off x="396513" y="2337123"/>
            <a:ext cx="1500199" cy="1416985"/>
            <a:chOff x="42" y="4085"/>
            <a:chExt cx="224" cy="224"/>
          </a:xfrm>
          <a:solidFill>
            <a:srgbClr val="F8F7F3">
              <a:alpha val="30196"/>
            </a:srgbClr>
          </a:solidFill>
        </p:grpSpPr>
        <p:sp>
          <p:nvSpPr>
            <p:cNvPr id="40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73552"/>
            <a:ext cx="7772400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1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0"/>
            <a:ext cx="9144000" cy="13898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7"/>
          <p:cNvGrpSpPr/>
          <p:nvPr/>
        </p:nvGrpSpPr>
        <p:grpSpPr bwMode="gray">
          <a:xfrm>
            <a:off x="0" y="1380744"/>
            <a:ext cx="9144000" cy="120460"/>
            <a:chOff x="0" y="1810512"/>
            <a:chExt cx="9144000" cy="120460"/>
          </a:xfrm>
        </p:grpSpPr>
        <p:cxnSp>
          <p:nvCxnSpPr>
            <p:cNvPr id="9" name="Straight Connector 8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2013-12-10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5" name="Vertical Text Placeholder 14"/>
          <p:cNvSpPr>
            <a:spLocks noGrp="1"/>
          </p:cNvSpPr>
          <p:nvPr>
            <p:ph type="body" orient="vert" sz="quarter" idx="13"/>
          </p:nvPr>
        </p:nvSpPr>
        <p:spPr>
          <a:xfrm>
            <a:off x="457200" y="1719072"/>
            <a:ext cx="8229600" cy="452628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세로 제목 및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8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0" name="Freeform 9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gray">
          <a:xfrm>
            <a:off x="7004304" y="429768"/>
            <a:ext cx="1499616" cy="582472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2013-12-10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4" name="Vertical Text Placeholder 13"/>
          <p:cNvSpPr>
            <a:spLocks noGrp="1"/>
          </p:cNvSpPr>
          <p:nvPr>
            <p:ph type="body" orient="vert" sz="quarter" idx="13"/>
          </p:nvPr>
        </p:nvSpPr>
        <p:spPr bwMode="gray">
          <a:xfrm>
            <a:off x="457200" y="429768"/>
            <a:ext cx="6400800" cy="582472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2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2013-12-10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cxnSp>
        <p:nvCxnSpPr>
          <p:cNvPr id="7" name="Straight Connector 6"/>
          <p:cNvCxnSpPr/>
          <p:nvPr/>
        </p:nvCxnSpPr>
        <p:spPr bwMode="gray">
          <a:xfrm>
            <a:off x="0" y="1316736"/>
            <a:ext cx="8577072" cy="1588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  <a:effectLst>
            <a:outerShdw dist="25400" dir="5400000" algn="ctr" rotWithShape="0">
              <a:srgbClr val="000000">
                <a:alpha val="2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77"/>
          <p:cNvGrpSpPr>
            <a:grpSpLocks/>
          </p:cNvGrpSpPr>
          <p:nvPr/>
        </p:nvGrpSpPr>
        <p:grpSpPr bwMode="gray">
          <a:xfrm rot="5400000">
            <a:off x="301752" y="228600"/>
            <a:ext cx="996696" cy="969264"/>
            <a:chOff x="42" y="4085"/>
            <a:chExt cx="224" cy="224"/>
          </a:xfrm>
          <a:solidFill>
            <a:schemeClr val="bg2">
              <a:lumMod val="75000"/>
              <a:alpha val="30196"/>
            </a:schemeClr>
          </a:solidFill>
        </p:grpSpPr>
        <p:sp>
          <p:nvSpPr>
            <p:cNvPr id="10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Rectangle 11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8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5" name="Freeform 14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09857" cy="45259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gray">
          <a:xfrm>
            <a:off x="0" y="4718304"/>
            <a:ext cx="9144000" cy="172821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99232"/>
            <a:ext cx="6291072" cy="149961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2013-12-10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grpSp>
        <p:nvGrpSpPr>
          <p:cNvPr id="7" name="Group 6"/>
          <p:cNvGrpSpPr/>
          <p:nvPr/>
        </p:nvGrpSpPr>
        <p:grpSpPr bwMode="gray">
          <a:xfrm>
            <a:off x="7086600" y="3465576"/>
            <a:ext cx="738052" cy="1640146"/>
            <a:chOff x="6869341" y="609600"/>
            <a:chExt cx="738052" cy="1640146"/>
          </a:xfrm>
        </p:grpSpPr>
        <p:sp>
          <p:nvSpPr>
            <p:cNvPr id="8" name="Rectangle 7"/>
            <p:cNvSpPr/>
            <p:nvPr userDrawn="1"/>
          </p:nvSpPr>
          <p:spPr bwMode="gray">
            <a:xfrm rot="360000">
              <a:off x="7397081" y="748488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18"/>
            <p:cNvGrpSpPr/>
            <p:nvPr userDrawn="1"/>
          </p:nvGrpSpPr>
          <p:grpSpPr bwMode="gray">
            <a:xfrm>
              <a:off x="6869341" y="609600"/>
              <a:ext cx="586829" cy="1640146"/>
              <a:chOff x="6850291" y="609600"/>
              <a:chExt cx="586829" cy="1640146"/>
            </a:xfrm>
          </p:grpSpPr>
          <p:sp>
            <p:nvSpPr>
              <p:cNvPr id="10" name="Rectangle 9"/>
              <p:cNvSpPr/>
              <p:nvPr userDrawn="1"/>
            </p:nvSpPr>
            <p:spPr bwMode="gray">
              <a:xfrm rot="360000">
                <a:off x="6934200" y="609600"/>
                <a:ext cx="502920" cy="57607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 userDrawn="1"/>
            </p:nvSpPr>
            <p:spPr bwMode="gray">
              <a:xfrm rot="360000">
                <a:off x="6850291" y="1179898"/>
                <a:ext cx="502920" cy="106984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" name="Group 11"/>
          <p:cNvGrpSpPr/>
          <p:nvPr/>
        </p:nvGrpSpPr>
        <p:grpSpPr bwMode="gray">
          <a:xfrm>
            <a:off x="7708392" y="3831336"/>
            <a:ext cx="753801" cy="1637570"/>
            <a:chOff x="7946136" y="1106424"/>
            <a:chExt cx="753801" cy="1637570"/>
          </a:xfrm>
        </p:grpSpPr>
        <p:sp>
          <p:nvSpPr>
            <p:cNvPr id="13" name="Rectangle 12"/>
            <p:cNvSpPr/>
            <p:nvPr userDrawn="1"/>
          </p:nvSpPr>
          <p:spPr bwMode="gray">
            <a:xfrm rot="600000">
              <a:off x="8489625" y="1245312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 bwMode="gray">
            <a:xfrm rot="600000">
              <a:off x="8083296" y="1106424"/>
              <a:ext cx="502920" cy="5760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 bwMode="gray">
            <a:xfrm rot="600000">
              <a:off x="7946136" y="1674146"/>
              <a:ext cx="502920" cy="106984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 bwMode="gray">
          <a:xfrm>
            <a:off x="0" y="4575048"/>
            <a:ext cx="9144000" cy="120460"/>
            <a:chOff x="0" y="1810512"/>
            <a:chExt cx="9144000" cy="120460"/>
          </a:xfrm>
        </p:grpSpPr>
        <p:cxnSp>
          <p:nvCxnSpPr>
            <p:cNvPr id="16" name="Straight Connector 15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77"/>
          <p:cNvGrpSpPr>
            <a:grpSpLocks/>
          </p:cNvGrpSpPr>
          <p:nvPr/>
        </p:nvGrpSpPr>
        <p:grpSpPr bwMode="gray">
          <a:xfrm rot="5400000">
            <a:off x="320040" y="5038344"/>
            <a:ext cx="1069848" cy="996696"/>
            <a:chOff x="42" y="4085"/>
            <a:chExt cx="224" cy="224"/>
          </a:xfrm>
          <a:solidFill>
            <a:schemeClr val="bg2">
              <a:alpha val="70000"/>
            </a:schemeClr>
          </a:solidFill>
        </p:grpSpPr>
        <p:sp>
          <p:nvSpPr>
            <p:cNvPr id="22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9616" y="4855464"/>
            <a:ext cx="6986016" cy="1362075"/>
          </a:xfrm>
        </p:spPr>
        <p:txBody>
          <a:bodyPr anchor="ctr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0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600199"/>
            <a:ext cx="3858768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8848" y="1600199"/>
            <a:ext cx="3858768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2013-12-10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8" name="Rectangle 7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9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1" name="Freeform 10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" name="Straight Connector 13"/>
          <p:cNvCxnSpPr/>
          <p:nvPr/>
        </p:nvCxnSpPr>
        <p:spPr bwMode="gray">
          <a:xfrm>
            <a:off x="0" y="1316736"/>
            <a:ext cx="8577072" cy="1588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  <a:effectLst>
            <a:outerShdw dist="25400" dir="5400000" algn="ctr" rotWithShape="0">
              <a:srgbClr val="000000">
                <a:alpha val="2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0" y="0"/>
            <a:ext cx="9144000" cy="1143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9768" y="1535113"/>
            <a:ext cx="3931920" cy="639762"/>
          </a:xfrm>
          <a:solidFill>
            <a:srgbClr val="77933C">
              <a:alpha val="20000"/>
            </a:srgb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9768" y="2267712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2312" y="1535113"/>
            <a:ext cx="3931920" cy="639762"/>
          </a:xfrm>
          <a:solidFill>
            <a:srgbClr val="E46C0A">
              <a:alpha val="20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2312" y="2267712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2013-12-10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grpSp>
        <p:nvGrpSpPr>
          <p:cNvPr id="2" name="Group 10"/>
          <p:cNvGrpSpPr/>
          <p:nvPr/>
        </p:nvGrpSpPr>
        <p:grpSpPr bwMode="gray">
          <a:xfrm>
            <a:off x="0" y="1143000"/>
            <a:ext cx="9144000" cy="120460"/>
            <a:chOff x="0" y="1810512"/>
            <a:chExt cx="9144000" cy="120460"/>
          </a:xfrm>
        </p:grpSpPr>
        <p:cxnSp>
          <p:nvCxnSpPr>
            <p:cNvPr id="12" name="Straight Connector 11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77"/>
          <p:cNvGrpSpPr>
            <a:grpSpLocks/>
          </p:cNvGrpSpPr>
          <p:nvPr/>
        </p:nvGrpSpPr>
        <p:grpSpPr bwMode="gray">
          <a:xfrm rot="5400000">
            <a:off x="246888" y="182880"/>
            <a:ext cx="932688" cy="859536"/>
            <a:chOff x="42" y="4085"/>
            <a:chExt cx="224" cy="224"/>
          </a:xfrm>
          <a:solidFill>
            <a:schemeClr val="bg2">
              <a:alpha val="70000"/>
            </a:schemeClr>
          </a:solidFill>
        </p:grpSpPr>
        <p:sp>
          <p:nvSpPr>
            <p:cNvPr id="16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069848" y="146304"/>
            <a:ext cx="6931152" cy="996696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30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2013-12-10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18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2013-12-10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0365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64" y="356616"/>
            <a:ext cx="8147304" cy="71323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1568" y="1216152"/>
            <a:ext cx="5029200" cy="50749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3464" y="1216152"/>
            <a:ext cx="3008313" cy="50749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2013-12-10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Rectangle 7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1" name="Freeform 10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5989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307592" y="1143000"/>
            <a:ext cx="6163056" cy="5029200"/>
          </a:xfrm>
          <a:solidFill>
            <a:srgbClr val="FFFFFF"/>
          </a:solidFill>
          <a:ln w="92075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anchor="b">
            <a:normAutofit/>
          </a:bodyPr>
          <a:lstStyle>
            <a:lvl1pPr marL="0" indent="0">
              <a:buFont typeface="Arial" pitchFamily="34" charset="0"/>
              <a:buChar char="•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 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1216152" y="384048"/>
            <a:ext cx="6300216" cy="566738"/>
          </a:xfrm>
        </p:spPr>
        <p:txBody>
          <a:bodyPr anchor="b"/>
          <a:lstStyle>
            <a:lvl1pPr algn="l">
              <a:defRPr sz="2000" b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316736" y="1143000"/>
            <a:ext cx="6108192" cy="3867912"/>
          </a:xfrm>
          <a:solidFill>
            <a:srgbClr val="F8F8F8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2013-12-10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9" name="Rectangle 8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0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2" name="Freeform 11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657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3952"/>
            <a:ext cx="21336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03123-E138-4A55-B8A0-015B8266EFB6}" type="datetimeFigureOut">
              <a:rPr lang="ko-KR" altLang="en-US" smtClean="0"/>
              <a:pPr/>
              <a:t>2013-12-10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3952"/>
            <a:ext cx="28956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73952" y="6473952"/>
            <a:ext cx="21336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4145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accent2"/>
        </a:buClr>
        <a:buSzPct val="75000"/>
        <a:buFont typeface="Wingdings" pitchFamily="2" charset="2"/>
        <a:buChar char="q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3"/>
        </a:buClr>
        <a:buSzPct val="70000"/>
        <a:buFont typeface="Wingdings 2" pitchFamily="18" charset="2"/>
        <a:buChar char="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4"/>
        </a:buClr>
        <a:buSzPct val="70000"/>
        <a:buFont typeface="Wingdings 2" pitchFamily="18" charset="2"/>
        <a:buChar char="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5"/>
        </a:buClr>
        <a:buSzPct val="100000"/>
        <a:buFont typeface="Wingdings 2" pitchFamily="18" charset="2"/>
        <a:buChar char="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6"/>
        </a:buClr>
        <a:buSzPct val="100000"/>
        <a:buFont typeface="Wingdings 2" pitchFamily="18" charset="2"/>
        <a:buChar char="¡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rearth.net/" TargetMode="External"/><Relationship Id="rId2" Type="http://schemas.openxmlformats.org/officeDocument/2006/relationships/hyperlink" Target="mailto:jyu@kangwon.ac.k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geochemistry.korearth.net/index.php/Advanced_Geochemistry_N_La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5373216"/>
            <a:ext cx="6858000" cy="1112862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en-US" altLang="ko-KR" sz="2800" dirty="0" smtClean="0"/>
              <a:t>Jae-Young Yu</a:t>
            </a:r>
          </a:p>
          <a:p>
            <a:pPr algn="r"/>
            <a:r>
              <a:rPr lang="en-US" altLang="ko-KR" sz="2800" dirty="0" smtClean="0">
                <a:solidFill>
                  <a:schemeClr val="tx1"/>
                </a:solidFill>
              </a:rPr>
              <a:t>Dept.  Geol.</a:t>
            </a:r>
          </a:p>
          <a:p>
            <a:pPr algn="r"/>
            <a:r>
              <a:rPr lang="en-US" altLang="ko-KR" sz="2800" dirty="0" smtClean="0">
                <a:solidFill>
                  <a:schemeClr val="tx1"/>
                </a:solidFill>
              </a:rPr>
              <a:t>KNU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99592" y="1268760"/>
            <a:ext cx="6858000" cy="990600"/>
          </a:xfrm>
        </p:spPr>
        <p:txBody>
          <a:bodyPr>
            <a:noAutofit/>
          </a:bodyPr>
          <a:lstStyle/>
          <a:p>
            <a:r>
              <a:rPr lang="en-US" altLang="ko-KR" sz="2400" dirty="0" smtClean="0"/>
              <a:t>330023</a:t>
            </a:r>
            <a:r>
              <a:rPr lang="en-US" altLang="ko-KR" sz="4400" dirty="0" smtClean="0"/>
              <a:t/>
            </a:r>
            <a:br>
              <a:rPr lang="en-US" altLang="ko-KR" sz="4400" dirty="0" smtClean="0"/>
            </a:br>
            <a:r>
              <a:rPr lang="en-US" altLang="ko-KR" sz="4400" dirty="0" smtClean="0"/>
              <a:t>Applied Geochemistry &amp; Lab</a:t>
            </a:r>
            <a:endParaRPr lang="ko-KR" alt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ko-KR" dirty="0" smtClean="0"/>
              <a:t>Instructor:</a:t>
            </a:r>
          </a:p>
          <a:p>
            <a:pPr>
              <a:buNone/>
            </a:pPr>
            <a:r>
              <a:rPr lang="en-US" altLang="ko-KR" sz="2800" dirty="0" smtClean="0"/>
              <a:t>	</a:t>
            </a:r>
            <a:r>
              <a:rPr lang="en-US" altLang="ko-KR" sz="2400" dirty="0" smtClean="0"/>
              <a:t>Prof. Jae-Young Yu</a:t>
            </a:r>
          </a:p>
          <a:p>
            <a:pPr>
              <a:buNone/>
            </a:pPr>
            <a:r>
              <a:rPr lang="en-US" altLang="ko-KR" sz="2400" dirty="0" smtClean="0"/>
              <a:t>	RM 213, Natural Sci. Bld. 3</a:t>
            </a:r>
          </a:p>
          <a:p>
            <a:pPr>
              <a:buNone/>
            </a:pPr>
            <a:r>
              <a:rPr lang="en-US" altLang="ko-KR" sz="2400" dirty="0" smtClean="0"/>
              <a:t>	TEL: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(250) 8557</a:t>
            </a:r>
          </a:p>
          <a:p>
            <a:pPr>
              <a:buNone/>
            </a:pPr>
            <a:r>
              <a:rPr lang="en-US" altLang="ko-KR" sz="2400" dirty="0" smtClean="0"/>
              <a:t>	E-mail: </a:t>
            </a:r>
            <a:r>
              <a:rPr lang="en-US" altLang="ko-KR" sz="2400" dirty="0" smtClean="0">
                <a:hlinkClick r:id="rId2"/>
              </a:rPr>
              <a:t>jyu@kangwon.ac.kr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	Web: </a:t>
            </a:r>
            <a:r>
              <a:rPr lang="en-US" altLang="ko-KR" sz="2400" dirty="0" smtClean="0">
                <a:hlinkClick r:id="rId3"/>
              </a:rPr>
              <a:t>www.korearth.net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	Office hours: anytime available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General Information(1/4)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 w="3175">
            <a:noFill/>
          </a:ln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TEXT: None </a:t>
            </a:r>
          </a:p>
          <a:p>
            <a:r>
              <a:rPr lang="en-US" altLang="ko-KR" dirty="0" smtClean="0"/>
              <a:t>Supplementary: </a:t>
            </a:r>
            <a:r>
              <a:rPr lang="en-US" altLang="ko-KR" dirty="0"/>
              <a:t>Geochemical Thermodynamics (Nordstrom &amp; Munoz, 1985, Benjamin Cummings), Principles and Application of Inorganic Geochemistry (Faure, 1991, McMillan), and others (which will be introduced whenever needed</a:t>
            </a:r>
            <a:r>
              <a:rPr lang="en-US" altLang="ko-KR" dirty="0" smtClean="0"/>
              <a:t>). And Others (Will be recommended whenever necessary)</a:t>
            </a:r>
          </a:p>
          <a:p>
            <a:r>
              <a:rPr lang="en-US" altLang="ko-KR" dirty="0" smtClean="0"/>
              <a:t>Lecture Home</a:t>
            </a:r>
            <a:r>
              <a:rPr lang="en-US" altLang="ko-KR" dirty="0"/>
              <a:t>: </a:t>
            </a:r>
            <a:r>
              <a:rPr lang="en-US" altLang="ko-KR" dirty="0">
                <a:hlinkClick r:id="rId2"/>
              </a:rPr>
              <a:t>http://geochemistry.korearth.net/index.php/Advanced_Geochemistry_N_Lab</a:t>
            </a:r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General Information(2/4)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 w="3175">
            <a:noFill/>
          </a:ln>
        </p:spPr>
        <p:txBody>
          <a:bodyPr>
            <a:normAutofit/>
          </a:bodyPr>
          <a:lstStyle/>
          <a:p>
            <a:r>
              <a:rPr lang="en-US" altLang="ko-KR" dirty="0" smtClean="0"/>
              <a:t>Outlines: </a:t>
            </a:r>
            <a:r>
              <a:rPr lang="en-US" altLang="ko-KR" sz="2800" dirty="0"/>
              <a:t>This course is for those students who already took (Introduction to) Geochemistry, dealing with more advanced contents of Geochemistry, including phase </a:t>
            </a:r>
            <a:r>
              <a:rPr lang="en-US" altLang="ko-KR" sz="2800" dirty="0" err="1"/>
              <a:t>equilibria</a:t>
            </a:r>
            <a:r>
              <a:rPr lang="en-US" altLang="ko-KR" sz="2800" dirty="0"/>
              <a:t>, thermodynamics of the solutions, </a:t>
            </a:r>
            <a:r>
              <a:rPr lang="en-US" altLang="ko-KR" sz="2800" dirty="0" err="1"/>
              <a:t>softwares</a:t>
            </a:r>
            <a:r>
              <a:rPr lang="en-US" altLang="ko-KR" sz="2800" dirty="0"/>
              <a:t> in geochemistry, redox reactions, and much more</a:t>
            </a:r>
            <a:r>
              <a:rPr lang="en-US" altLang="ko-KR" sz="2800" dirty="0" smtClean="0"/>
              <a:t>..</a:t>
            </a:r>
          </a:p>
          <a:p>
            <a:endParaRPr lang="en-US" altLang="ko-KR" sz="2800" dirty="0" smtClean="0"/>
          </a:p>
          <a:p>
            <a:r>
              <a:rPr lang="en-US" altLang="ko-KR" dirty="0" smtClean="0"/>
              <a:t>Type of Class:</a:t>
            </a:r>
            <a:r>
              <a:rPr lang="en-US" altLang="ko-KR" dirty="0"/>
              <a:t> </a:t>
            </a:r>
            <a:r>
              <a:rPr lang="en-US" altLang="ko-KR" sz="2800" dirty="0"/>
              <a:t>Lecture + Discussion + Lab work (probably solving the problems)</a:t>
            </a:r>
            <a:endParaRPr lang="ko-KR" altLang="en-US" sz="28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General Information(3/4)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Grading</a:t>
            </a:r>
          </a:p>
          <a:p>
            <a:pPr lvl="1"/>
            <a:r>
              <a:rPr lang="en-US" altLang="ko-KR" dirty="0" smtClean="0"/>
              <a:t>Midterm(30%)+Final(30%)+Lab(30%)+</a:t>
            </a:r>
            <a:r>
              <a:rPr lang="en-US" altLang="ko-KR" dirty="0" err="1" smtClean="0"/>
              <a:t>Attd</a:t>
            </a:r>
            <a:r>
              <a:rPr lang="en-US" altLang="ko-KR" dirty="0" smtClean="0"/>
              <a:t>(10%)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General Information(4/4)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내용 개체 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537012"/>
              </p:ext>
            </p:extLst>
          </p:nvPr>
        </p:nvGraphicFramePr>
        <p:xfrm>
          <a:off x="395536" y="935803"/>
          <a:ext cx="8229600" cy="5112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/>
                <a:gridCol w="6779096"/>
              </a:tblGrid>
              <a:tr h="3774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Week #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Contents</a:t>
                      </a:r>
                      <a:endParaRPr lang="ko-KR" altLang="en-US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Introduction. Phase </a:t>
                      </a:r>
                      <a:r>
                        <a:rPr lang="en-US" altLang="ko-KR" sz="1400" dirty="0" err="1" smtClean="0">
                          <a:effectLst/>
                        </a:rPr>
                        <a:t>equilibria</a:t>
                      </a:r>
                      <a:r>
                        <a:rPr lang="en-US" altLang="ko-KR" sz="1400" dirty="0" smtClean="0">
                          <a:effectLst/>
                        </a:rPr>
                        <a:t> of a simple system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Thermodynamics of the solutions: Basics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Solid solution vs. </a:t>
                      </a:r>
                      <a:r>
                        <a:rPr lang="en-US" altLang="ko-KR" sz="1400" dirty="0" err="1" smtClean="0">
                          <a:effectLst/>
                        </a:rPr>
                        <a:t>Exsolution</a:t>
                      </a:r>
                      <a:r>
                        <a:rPr lang="en-US" altLang="ko-KR" sz="1400" dirty="0" smtClean="0">
                          <a:effectLst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err="1" smtClean="0">
                          <a:effectLst/>
                        </a:rPr>
                        <a:t>Geothermometer</a:t>
                      </a:r>
                      <a:r>
                        <a:rPr lang="en-US" altLang="ko-KR" sz="1400" dirty="0" smtClean="0">
                          <a:effectLst/>
                        </a:rPr>
                        <a:t> and </a:t>
                      </a:r>
                      <a:r>
                        <a:rPr lang="en-US" altLang="ko-KR" sz="1400" dirty="0" err="1" smtClean="0">
                          <a:effectLst/>
                        </a:rPr>
                        <a:t>geobarometer</a:t>
                      </a:r>
                      <a:r>
                        <a:rPr lang="en-US" altLang="ko-KR" sz="1400" dirty="0" smtClean="0">
                          <a:effectLst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T-X diagram: Formation of </a:t>
                      </a:r>
                      <a:r>
                        <a:rPr lang="en-US" altLang="ko-KR" sz="1400" dirty="0" err="1" smtClean="0">
                          <a:effectLst/>
                        </a:rPr>
                        <a:t>calcsilicate</a:t>
                      </a:r>
                      <a:r>
                        <a:rPr lang="en-US" altLang="ko-KR" sz="1400" dirty="0" smtClean="0">
                          <a:effectLst/>
                        </a:rPr>
                        <a:t> minerals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Usage of </a:t>
                      </a:r>
                      <a:r>
                        <a:rPr lang="en-US" altLang="ko-KR" sz="1400" dirty="0" err="1" smtClean="0">
                          <a:effectLst/>
                        </a:rPr>
                        <a:t>softwares</a:t>
                      </a:r>
                      <a:r>
                        <a:rPr lang="en-US" altLang="ko-KR" sz="1400" dirty="0" smtClean="0">
                          <a:effectLst/>
                        </a:rPr>
                        <a:t>: GE0CALC, SUPCRT, </a:t>
                      </a:r>
                      <a:r>
                        <a:rPr lang="en-US" altLang="ko-KR" sz="1400" dirty="0" err="1" smtClean="0">
                          <a:effectLst/>
                        </a:rPr>
                        <a:t>etc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Weathering 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Midterm Exam. 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Solubility diagram: Fe, Al, and trace element system 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Eh-pH diagram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Equilibrium modeling of natural water 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Adsorption/desorption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13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Introduction to Organic geochemistry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Introduction to Biogeochemistry &amp; </a:t>
                      </a:r>
                      <a:r>
                        <a:rPr lang="en-US" altLang="ko-KR" sz="1400" dirty="0" err="1" smtClean="0">
                          <a:effectLst/>
                        </a:rPr>
                        <a:t>Geomicrobiology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Final examination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554960" cy="756002"/>
          </a:xfrm>
        </p:spPr>
        <p:txBody>
          <a:bodyPr/>
          <a:lstStyle/>
          <a:p>
            <a:r>
              <a:rPr lang="en-US" altLang="ko-KR" dirty="0" smtClean="0"/>
              <a:t>Schedule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w_Education03">
  <a:themeElements>
    <a:clrScheme name="Education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ducation03">
      <a:majorFont>
        <a:latin typeface="Corbel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Education03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hade val="100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sx="102000" sy="102000" algn="ct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3500" dist="25400" dir="5400000" sx="102000" sy="102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6600000"/>
            </a:lightRig>
          </a:scene3d>
          <a:sp3d contourW="12700" prstMaterial="dkEdge">
            <a:bevelT w="31750" h="19050" prst="softRound"/>
            <a:contourClr>
              <a:schemeClr val="phClr"/>
            </a:contourClr>
          </a:sp3d>
        </a:effectStyle>
        <a:effectStyle>
          <a:effectLst>
            <a:outerShdw blurRad="635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6600000"/>
            </a:lightRig>
          </a:scene3d>
          <a:sp3d contourW="12700" prstMaterial="dkEdge">
            <a:bevelT w="69850" h="5715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50000"/>
              </a:schemeClr>
            </a:gs>
            <a:gs pos="64000">
              <a:schemeClr val="phClr">
                <a:tint val="100000"/>
                <a:shade val="85000"/>
                <a:satMod val="130000"/>
              </a:schemeClr>
            </a:gs>
            <a:gs pos="72000">
              <a:schemeClr val="phClr">
                <a:shade val="85000"/>
                <a:satMod val="13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90000"/>
                <a:satMod val="200000"/>
              </a:schemeClr>
            </a:gs>
            <a:gs pos="100000">
              <a:schemeClr val="phClr">
                <a:shade val="70000"/>
                <a:satMod val="150000"/>
              </a:schemeClr>
            </a:gs>
          </a:gsLst>
          <a:path path="circle">
            <a:fillToRect l="50000" t="10000" r="50000" b="9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TC010237560[[fn=메모 테마]]</Template>
  <TotalTime>152</TotalTime>
  <Words>239</Words>
  <Application>Microsoft Office PowerPoint</Application>
  <PresentationFormat>화면 슬라이드 쇼(4:3)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New_Education03</vt:lpstr>
      <vt:lpstr>330023 Applied Geochemistry &amp; Lab</vt:lpstr>
      <vt:lpstr>General Information(1/4)</vt:lpstr>
      <vt:lpstr>General Information(2/4)</vt:lpstr>
      <vt:lpstr>General Information(3/4)</vt:lpstr>
      <vt:lpstr>General Information(4/4)</vt:lpstr>
      <vt:lpstr>Schedule</vt:lpstr>
    </vt:vector>
  </TitlesOfParts>
  <Company>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330053 Geochemical Analysis</dc:title>
  <dc:creator>user</dc:creator>
  <cp:lastModifiedBy>jyy</cp:lastModifiedBy>
  <cp:revision>20</cp:revision>
  <cp:lastPrinted>2013-12-10T02:12:35Z</cp:lastPrinted>
  <dcterms:created xsi:type="dcterms:W3CDTF">2011-08-29T07:49:50Z</dcterms:created>
  <dcterms:modified xsi:type="dcterms:W3CDTF">2013-12-10T02:13:42Z</dcterms:modified>
</cp:coreProperties>
</file>