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 bwMode="gray">
          <a:xfrm>
            <a:off x="0" y="1929384"/>
            <a:ext cx="9144000" cy="49286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46" descr="2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>
            <a:off x="5072066" y="3571876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58952" y="786384"/>
            <a:ext cx="6400800" cy="841248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20"/>
          <p:cNvGrpSpPr/>
          <p:nvPr/>
        </p:nvGrpSpPr>
        <p:grpSpPr bwMode="gray">
          <a:xfrm>
            <a:off x="7342632" y="740664"/>
            <a:ext cx="738052" cy="1640146"/>
            <a:chOff x="6869341" y="609600"/>
            <a:chExt cx="738052" cy="1640146"/>
          </a:xfrm>
        </p:grpSpPr>
        <p:sp>
          <p:nvSpPr>
            <p:cNvPr id="20" name="Rectangle 19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7" name="Rectangle 16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26"/>
          <p:cNvGrpSpPr/>
          <p:nvPr/>
        </p:nvGrpSpPr>
        <p:grpSpPr bwMode="gray">
          <a:xfrm>
            <a:off x="7946136" y="1106424"/>
            <a:ext cx="753801" cy="1637570"/>
            <a:chOff x="7946136" y="1106424"/>
            <a:chExt cx="753801" cy="1637570"/>
          </a:xfrm>
        </p:grpSpPr>
        <p:sp>
          <p:nvSpPr>
            <p:cNvPr id="23" name="Rectangle 2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41"/>
          <p:cNvGrpSpPr/>
          <p:nvPr/>
        </p:nvGrpSpPr>
        <p:grpSpPr bwMode="gray">
          <a:xfrm>
            <a:off x="0" y="1810512"/>
            <a:ext cx="9144000" cy="120460"/>
            <a:chOff x="0" y="1810512"/>
            <a:chExt cx="9144000" cy="120460"/>
          </a:xfrm>
        </p:grpSpPr>
        <p:cxnSp>
          <p:nvCxnSpPr>
            <p:cNvPr id="32" name="Straight Connector 3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396513" y="2337123"/>
            <a:ext cx="1500199" cy="1416985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4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3552"/>
            <a:ext cx="77724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1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13898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 bwMode="gray">
          <a:xfrm>
            <a:off x="0" y="1380744"/>
            <a:ext cx="9144000" cy="120460"/>
            <a:chOff x="0" y="1810512"/>
            <a:chExt cx="9144000" cy="120460"/>
          </a:xfrm>
        </p:grpSpPr>
        <p:cxnSp>
          <p:nvCxnSpPr>
            <p:cNvPr id="9" name="Straight Connector 8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Vertical Text Placeholder 14"/>
          <p:cNvSpPr>
            <a:spLocks noGrp="1"/>
          </p:cNvSpPr>
          <p:nvPr>
            <p:ph type="body" orient="vert" sz="quarter" idx="13"/>
          </p:nvPr>
        </p:nvSpPr>
        <p:spPr>
          <a:xfrm>
            <a:off x="457200" y="1719072"/>
            <a:ext cx="8229600" cy="452628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0" name="Freeform 9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7004304" y="429768"/>
            <a:ext cx="1499616" cy="58247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4" name="Vertical Text Placeholder 13"/>
          <p:cNvSpPr>
            <a:spLocks noGrp="1"/>
          </p:cNvSpPr>
          <p:nvPr>
            <p:ph type="body" orient="vert" sz="quarter" idx="13"/>
          </p:nvPr>
        </p:nvSpPr>
        <p:spPr bwMode="gray">
          <a:xfrm>
            <a:off x="457200" y="429768"/>
            <a:ext cx="6400800" cy="58247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2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cxnSp>
        <p:nvCxnSpPr>
          <p:cNvPr id="7" name="Straight Connector 6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77"/>
          <p:cNvGrpSpPr>
            <a:grpSpLocks/>
          </p:cNvGrpSpPr>
          <p:nvPr/>
        </p:nvGrpSpPr>
        <p:grpSpPr bwMode="gray">
          <a:xfrm rot="5400000">
            <a:off x="301752" y="228600"/>
            <a:ext cx="996696" cy="969264"/>
            <a:chOff x="42" y="4085"/>
            <a:chExt cx="224" cy="224"/>
          </a:xfrm>
          <a:solidFill>
            <a:schemeClr val="bg2">
              <a:lumMod val="75000"/>
              <a:alpha val="30196"/>
            </a:schemeClr>
          </a:solidFill>
        </p:grpSpPr>
        <p:sp>
          <p:nvSpPr>
            <p:cNvPr id="1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Rectangle 11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5" name="Freeform 14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09857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gray">
          <a:xfrm>
            <a:off x="0" y="4718304"/>
            <a:ext cx="9144000" cy="17282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99232"/>
            <a:ext cx="6291072" cy="14996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7086600" y="3465576"/>
            <a:ext cx="738052" cy="1640146"/>
            <a:chOff x="6869341" y="609600"/>
            <a:chExt cx="738052" cy="1640146"/>
          </a:xfrm>
        </p:grpSpPr>
        <p:sp>
          <p:nvSpPr>
            <p:cNvPr id="8" name="Rectangle 7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0" name="Rectangle 9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/>
          <p:cNvGrpSpPr/>
          <p:nvPr/>
        </p:nvGrpSpPr>
        <p:grpSpPr bwMode="gray">
          <a:xfrm>
            <a:off x="7708392" y="3831336"/>
            <a:ext cx="753801" cy="1637570"/>
            <a:chOff x="7946136" y="1106424"/>
            <a:chExt cx="753801" cy="1637570"/>
          </a:xfrm>
        </p:grpSpPr>
        <p:sp>
          <p:nvSpPr>
            <p:cNvPr id="13" name="Rectangle 1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 bwMode="gray">
          <a:xfrm>
            <a:off x="0" y="4575048"/>
            <a:ext cx="9144000" cy="120460"/>
            <a:chOff x="0" y="1810512"/>
            <a:chExt cx="9144000" cy="120460"/>
          </a:xfrm>
        </p:grpSpPr>
        <p:cxnSp>
          <p:nvCxnSpPr>
            <p:cNvPr id="16" name="Straight Connector 15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77"/>
          <p:cNvGrpSpPr>
            <a:grpSpLocks/>
          </p:cNvGrpSpPr>
          <p:nvPr/>
        </p:nvGrpSpPr>
        <p:grpSpPr bwMode="gray">
          <a:xfrm rot="5400000">
            <a:off x="320040" y="5038344"/>
            <a:ext cx="1069848" cy="99669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22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4855464"/>
            <a:ext cx="6986016" cy="1362075"/>
          </a:xfrm>
        </p:spPr>
        <p:txBody>
          <a:bodyPr anchor="ctr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0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848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0" y="0"/>
            <a:ext cx="91440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768" y="1535113"/>
            <a:ext cx="3931920" cy="639762"/>
          </a:xfrm>
          <a:solidFill>
            <a:srgbClr val="77933C">
              <a:alpha val="20000"/>
            </a:srgb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768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2312" y="1535113"/>
            <a:ext cx="3931920" cy="639762"/>
          </a:xfrm>
          <a:solidFill>
            <a:srgbClr val="E46C0A">
              <a:alpha val="20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2312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2" name="Group 10"/>
          <p:cNvGrpSpPr/>
          <p:nvPr/>
        </p:nvGrpSpPr>
        <p:grpSpPr bwMode="gray">
          <a:xfrm>
            <a:off x="0" y="1143000"/>
            <a:ext cx="9144000" cy="120460"/>
            <a:chOff x="0" y="1810512"/>
            <a:chExt cx="9144000" cy="120460"/>
          </a:xfrm>
        </p:grpSpPr>
        <p:cxnSp>
          <p:nvCxnSpPr>
            <p:cNvPr id="12" name="Straight Connector 1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246888" y="182880"/>
            <a:ext cx="932688" cy="85953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16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9848" y="146304"/>
            <a:ext cx="6931152" cy="99669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3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1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36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" y="356616"/>
            <a:ext cx="8147304" cy="7132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1568" y="1216152"/>
            <a:ext cx="5029200" cy="50749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64" y="1216152"/>
            <a:ext cx="3008313" cy="5074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989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307592" y="1143000"/>
            <a:ext cx="6163056" cy="5029200"/>
          </a:xfrm>
          <a:solidFill>
            <a:srgbClr val="FFFFFF"/>
          </a:solidFill>
          <a:ln w="920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anchor="b">
            <a:normAutofit/>
          </a:bodyPr>
          <a:lstStyle>
            <a:lvl1pPr marL="0" indent="0">
              <a:buFont typeface="Arial" pitchFamily="34" charset="0"/>
              <a:buChar char="•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 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216152" y="384048"/>
            <a:ext cx="6300216" cy="566738"/>
          </a:xfrm>
        </p:spPr>
        <p:txBody>
          <a:bodyPr anchor="b"/>
          <a:lstStyle>
            <a:lvl1pPr algn="l">
              <a:defRPr sz="2000" b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316736" y="1143000"/>
            <a:ext cx="6108192" cy="3867912"/>
          </a:xfrm>
          <a:solidFill>
            <a:srgbClr val="F8F8F8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0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2" name="Freeform 11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57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3123-E138-4A55-B8A0-015B8266EFB6}" type="datetimeFigureOut">
              <a:rPr lang="ko-KR" altLang="en-US" smtClean="0"/>
              <a:pPr/>
              <a:t>2013-09-03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952"/>
            <a:ext cx="2895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3952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414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3"/>
        </a:buClr>
        <a:buSzPct val="70000"/>
        <a:buFont typeface="Wingdings 2" pitchFamily="18" charset="2"/>
        <a:buChar char="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4"/>
        </a:buClr>
        <a:buSzPct val="70000"/>
        <a:buFont typeface="Wingdings 2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5"/>
        </a:buClr>
        <a:buSzPct val="100000"/>
        <a:buFont typeface="Wingdings 2" pitchFamily="18" charset="2"/>
        <a:buChar char="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100000"/>
        <a:buFont typeface="Wingdings 2" pitchFamily="18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earth.net/" TargetMode="External"/><Relationship Id="rId2" Type="http://schemas.openxmlformats.org/officeDocument/2006/relationships/hyperlink" Target="mailto:jyu@kangwon.ac.k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eochemistry.korearth.net/index.php/Advanced_Geochemistry_N_La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5373216"/>
            <a:ext cx="6858000" cy="111286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altLang="ko-KR" sz="2800" dirty="0" smtClean="0"/>
              <a:t>Jae-Young Yu</a:t>
            </a:r>
          </a:p>
          <a:p>
            <a:pPr algn="r"/>
            <a:r>
              <a:rPr lang="en-US" altLang="ko-KR" sz="2800" dirty="0" smtClean="0">
                <a:solidFill>
                  <a:schemeClr val="tx1"/>
                </a:solidFill>
              </a:rPr>
              <a:t>Dept.  Geol.</a:t>
            </a:r>
          </a:p>
          <a:p>
            <a:pPr algn="r"/>
            <a:r>
              <a:rPr lang="en-US" altLang="ko-KR" sz="2800" dirty="0" smtClean="0">
                <a:solidFill>
                  <a:schemeClr val="tx1"/>
                </a:solidFill>
              </a:rPr>
              <a:t>KNU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99592" y="1268760"/>
            <a:ext cx="6858000" cy="990600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330023</a:t>
            </a:r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r>
              <a:rPr lang="en-US" altLang="ko-KR" sz="4400" dirty="0" smtClean="0"/>
              <a:t>Applied Geochemistry &amp; Lab</a:t>
            </a:r>
            <a:endParaRPr lang="ko-KR" alt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ko-KR" dirty="0" smtClean="0"/>
              <a:t>Instructor:</a:t>
            </a:r>
            <a:endParaRPr lang="en-US" altLang="ko-KR" dirty="0" smtClean="0"/>
          </a:p>
          <a:p>
            <a:pPr>
              <a:buNone/>
            </a:pPr>
            <a:r>
              <a:rPr lang="en-US" altLang="ko-KR" sz="2800" dirty="0" smtClean="0"/>
              <a:t>	</a:t>
            </a:r>
            <a:r>
              <a:rPr lang="en-US" altLang="ko-KR" sz="2400" dirty="0" smtClean="0"/>
              <a:t>Prof. Jae-Young Yu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	</a:t>
            </a:r>
            <a:r>
              <a:rPr lang="en-US" altLang="ko-KR" sz="2400" dirty="0" smtClean="0"/>
              <a:t>RM 213, Natural Sci. Bld. 3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	</a:t>
            </a:r>
            <a:r>
              <a:rPr lang="en-US" altLang="ko-KR" sz="2400" dirty="0" smtClean="0"/>
              <a:t>TEL: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(250) 8557</a:t>
            </a:r>
          </a:p>
          <a:p>
            <a:pPr>
              <a:buNone/>
            </a:pPr>
            <a:r>
              <a:rPr lang="en-US" altLang="ko-KR" sz="2400" dirty="0" smtClean="0"/>
              <a:t>	</a:t>
            </a:r>
            <a:r>
              <a:rPr lang="en-US" altLang="ko-KR" sz="2400" dirty="0" smtClean="0"/>
              <a:t>E-mail: </a:t>
            </a:r>
            <a:r>
              <a:rPr lang="en-US" altLang="ko-KR" sz="2400" dirty="0" smtClean="0">
                <a:hlinkClick r:id="rId2"/>
              </a:rPr>
              <a:t>jyu@kangwon.ac.kr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	</a:t>
            </a:r>
            <a:r>
              <a:rPr lang="en-US" altLang="ko-KR" sz="2400" dirty="0" smtClean="0"/>
              <a:t>Web</a:t>
            </a:r>
            <a:r>
              <a:rPr lang="en-US" altLang="ko-KR" sz="2400" dirty="0" smtClean="0"/>
              <a:t>: </a:t>
            </a:r>
            <a:r>
              <a:rPr lang="en-US" altLang="ko-KR" sz="2400" dirty="0" smtClean="0">
                <a:hlinkClick r:id="rId3"/>
              </a:rPr>
              <a:t>www.korearth.net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	</a:t>
            </a:r>
            <a:r>
              <a:rPr lang="en-US" altLang="ko-KR" sz="2400" dirty="0" smtClean="0"/>
              <a:t>Office hours: anytime available</a:t>
            </a:r>
            <a:endParaRPr lang="en-US" altLang="ko-KR" sz="2400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 Information(1/4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3175"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TEXT: None </a:t>
            </a:r>
          </a:p>
          <a:p>
            <a:r>
              <a:rPr lang="en-US" altLang="ko-KR" dirty="0" smtClean="0"/>
              <a:t>Supplementary: </a:t>
            </a:r>
            <a:r>
              <a:rPr lang="en-US" altLang="ko-KR" dirty="0"/>
              <a:t>Geochemical Thermodynamics (Nordstrom &amp; Munoz, 1985, Benjamin Cummings), Principles and Application of Inorganic Geochemistry (Faure, 1991, McMillan), and others (which will be introduced whenever needed</a:t>
            </a:r>
            <a:r>
              <a:rPr lang="en-US" altLang="ko-KR" dirty="0" smtClean="0"/>
              <a:t>). And Others (Will be recommended whenever necessary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r>
              <a:rPr lang="en-US" altLang="ko-KR" dirty="0" smtClean="0"/>
              <a:t>Lecture Home</a:t>
            </a:r>
            <a:r>
              <a:rPr lang="en-US" altLang="ko-KR" dirty="0"/>
              <a:t>: </a:t>
            </a:r>
            <a:r>
              <a:rPr lang="en-US" altLang="ko-KR" dirty="0">
                <a:hlinkClick r:id="rId2"/>
              </a:rPr>
              <a:t>http://geochemistry.korearth.net/index.php/Advanced_Geochemistry_N_Lab</a:t>
            </a: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 Information(2/4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3175">
            <a:noFill/>
          </a:ln>
        </p:spPr>
        <p:txBody>
          <a:bodyPr>
            <a:normAutofit/>
          </a:bodyPr>
          <a:lstStyle/>
          <a:p>
            <a:r>
              <a:rPr lang="en-US" altLang="ko-KR" dirty="0" smtClean="0"/>
              <a:t>Outlines: </a:t>
            </a:r>
            <a:r>
              <a:rPr lang="en-US" altLang="ko-KR" sz="2800" dirty="0"/>
              <a:t>This course is for those students who already took (Introduction to) Geochemistry, dealing with more advanced contents of Geochemistry, including phase </a:t>
            </a:r>
            <a:r>
              <a:rPr lang="en-US" altLang="ko-KR" sz="2800" dirty="0" err="1"/>
              <a:t>equilibria</a:t>
            </a:r>
            <a:r>
              <a:rPr lang="en-US" altLang="ko-KR" sz="2800" dirty="0"/>
              <a:t>, thermodynamics of the solutions, </a:t>
            </a:r>
            <a:r>
              <a:rPr lang="en-US" altLang="ko-KR" sz="2800" dirty="0" err="1"/>
              <a:t>softwares</a:t>
            </a:r>
            <a:r>
              <a:rPr lang="en-US" altLang="ko-KR" sz="2800" dirty="0"/>
              <a:t> in geochemistry, redox reactions, and much more</a:t>
            </a:r>
            <a:r>
              <a:rPr lang="en-US" altLang="ko-KR" sz="2800" dirty="0" smtClean="0"/>
              <a:t>..</a:t>
            </a:r>
          </a:p>
          <a:p>
            <a:endParaRPr lang="en-US" altLang="ko-KR" sz="2800" dirty="0" smtClean="0"/>
          </a:p>
          <a:p>
            <a:r>
              <a:rPr lang="en-US" altLang="ko-KR" dirty="0" smtClean="0"/>
              <a:t>Type of Class:</a:t>
            </a:r>
            <a:r>
              <a:rPr lang="en-US" altLang="ko-KR" dirty="0"/>
              <a:t> </a:t>
            </a:r>
            <a:r>
              <a:rPr lang="en-US" altLang="ko-KR" sz="2800" dirty="0"/>
              <a:t>Lecture + Discussion + Lab work (probably solving the problems)</a:t>
            </a:r>
            <a:endParaRPr lang="ko-KR" altLang="en-US" sz="2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 Information(3/4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Grading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Midterm(30%)+Final(30%)+Lab(30%)+</a:t>
            </a:r>
            <a:r>
              <a:rPr lang="en-US" altLang="ko-KR" dirty="0" err="1" smtClean="0"/>
              <a:t>Attd</a:t>
            </a:r>
            <a:r>
              <a:rPr lang="en-US" altLang="ko-KR" dirty="0" smtClean="0"/>
              <a:t>(10</a:t>
            </a:r>
            <a:r>
              <a:rPr lang="en-US" altLang="ko-KR" dirty="0" smtClean="0"/>
              <a:t>%)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General Information(4/4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537012"/>
              </p:ext>
            </p:extLst>
          </p:nvPr>
        </p:nvGraphicFramePr>
        <p:xfrm>
          <a:off x="395536" y="935803"/>
          <a:ext cx="8229600" cy="5112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6779096"/>
              </a:tblGrid>
              <a:tr h="3774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Week #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</a:t>
                      </a:r>
                      <a:r>
                        <a:rPr lang="en-US" altLang="ko-KR" dirty="0" smtClean="0"/>
                        <a:t>Contents</a:t>
                      </a:r>
                      <a:endParaRPr lang="ko-KR" altLang="en-US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Introduction. Phase </a:t>
                      </a:r>
                      <a:r>
                        <a:rPr lang="en-US" altLang="ko-KR" sz="1400" dirty="0" err="1" smtClean="0">
                          <a:effectLst/>
                        </a:rPr>
                        <a:t>equilibria</a:t>
                      </a:r>
                      <a:r>
                        <a:rPr lang="en-US" altLang="ko-KR" sz="1400" dirty="0" smtClean="0">
                          <a:effectLst/>
                        </a:rPr>
                        <a:t> of a simple system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Thermodynamics of the solutions: Basics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Solid solution vs. </a:t>
                      </a:r>
                      <a:r>
                        <a:rPr lang="en-US" altLang="ko-KR" sz="1400" dirty="0" err="1" smtClean="0">
                          <a:effectLst/>
                        </a:rPr>
                        <a:t>Exsolution</a:t>
                      </a:r>
                      <a:r>
                        <a:rPr lang="en-US" altLang="ko-KR" sz="1400" dirty="0" smtClean="0">
                          <a:effectLst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err="1" smtClean="0">
                          <a:effectLst/>
                        </a:rPr>
                        <a:t>Geothermometer</a:t>
                      </a:r>
                      <a:r>
                        <a:rPr lang="en-US" altLang="ko-KR" sz="1400" dirty="0" smtClean="0">
                          <a:effectLst/>
                        </a:rPr>
                        <a:t> and </a:t>
                      </a:r>
                      <a:r>
                        <a:rPr lang="en-US" altLang="ko-KR" sz="1400" dirty="0" err="1" smtClean="0">
                          <a:effectLst/>
                        </a:rPr>
                        <a:t>geobarometer</a:t>
                      </a:r>
                      <a:r>
                        <a:rPr lang="en-US" altLang="ko-KR" sz="1400" dirty="0" smtClean="0">
                          <a:effectLst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T-X diagram: Formation of </a:t>
                      </a:r>
                      <a:r>
                        <a:rPr lang="en-US" altLang="ko-KR" sz="1400" dirty="0" err="1" smtClean="0">
                          <a:effectLst/>
                        </a:rPr>
                        <a:t>calcsilicate</a:t>
                      </a:r>
                      <a:r>
                        <a:rPr lang="en-US" altLang="ko-KR" sz="1400" dirty="0" smtClean="0">
                          <a:effectLst/>
                        </a:rPr>
                        <a:t> minerals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Usage of </a:t>
                      </a:r>
                      <a:r>
                        <a:rPr lang="en-US" altLang="ko-KR" sz="1400" dirty="0" err="1" smtClean="0">
                          <a:effectLst/>
                        </a:rPr>
                        <a:t>softwares</a:t>
                      </a:r>
                      <a:r>
                        <a:rPr lang="en-US" altLang="ko-KR" sz="1400" dirty="0" smtClean="0">
                          <a:effectLst/>
                        </a:rPr>
                        <a:t>: GE0CALC, SUPCRT, </a:t>
                      </a:r>
                      <a:r>
                        <a:rPr lang="en-US" altLang="ko-KR" sz="1400" dirty="0" err="1" smtClean="0">
                          <a:effectLst/>
                        </a:rPr>
                        <a:t>etc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Weathering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Midterm Exam.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Solubility diagram: Fe, Al, and trace element system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Eh-pH diagram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Equilibrium modeling of natural water 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Adsorption/desorption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Introduction to Organic geochemistry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Introduction to Biogeochemistry &amp; </a:t>
                      </a:r>
                      <a:r>
                        <a:rPr lang="en-US" altLang="ko-KR" sz="1400" dirty="0" err="1" smtClean="0">
                          <a:effectLst/>
                        </a:rPr>
                        <a:t>Geomicrobiology</a:t>
                      </a:r>
                      <a:endParaRPr lang="ko-KR" altLang="en-US" sz="1400" dirty="0"/>
                    </a:p>
                  </a:txBody>
                  <a:tcPr/>
                </a:tc>
              </a:tr>
              <a:tr h="315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effectLst/>
                        </a:rPr>
                        <a:t>Final examination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554960" cy="756002"/>
          </a:xfrm>
        </p:spPr>
        <p:txBody>
          <a:bodyPr/>
          <a:lstStyle/>
          <a:p>
            <a:r>
              <a:rPr lang="en-US" altLang="ko-KR" dirty="0" smtClean="0"/>
              <a:t>Schedule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_Education03">
  <a:themeElements>
    <a:clrScheme name="Education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ucation03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ducation03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hade val="100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25400" dir="5400000" sx="102000" sy="102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31750" h="19050" prst="softRound"/>
            <a:contourClr>
              <a:schemeClr val="phClr"/>
            </a:contourClr>
          </a:sp3d>
        </a:effectStyle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69850" h="5715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64000">
              <a:schemeClr val="phClr">
                <a:tint val="100000"/>
                <a:shade val="85000"/>
                <a:satMod val="130000"/>
              </a:schemeClr>
            </a:gs>
            <a:gs pos="72000">
              <a:schemeClr val="phClr">
                <a:shade val="85000"/>
                <a:satMod val="13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90000"/>
                <a:satMod val="20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l="50000" t="10000" r="50000" b="9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TC010237560[[fn=메모 테마]]</Template>
  <TotalTime>151</TotalTime>
  <Words>239</Words>
  <Application>Microsoft Office PowerPoint</Application>
  <PresentationFormat>화면 슬라이드 쇼(4:3)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Corbel</vt:lpstr>
      <vt:lpstr>Wingdings</vt:lpstr>
      <vt:lpstr>Wingdings 2</vt:lpstr>
      <vt:lpstr>New_Education03</vt:lpstr>
      <vt:lpstr>330023 Applied Geochemistry &amp; Lab</vt:lpstr>
      <vt:lpstr>General Information(1/4)</vt:lpstr>
      <vt:lpstr>General Information(2/4)</vt:lpstr>
      <vt:lpstr>General Information(3/4)</vt:lpstr>
      <vt:lpstr>General Information(4/4)</vt:lpstr>
      <vt:lpstr>Schedule</vt:lpstr>
    </vt:vector>
  </TitlesOfParts>
  <Company>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330053 Geochemical Analysis</dc:title>
  <dc:creator>user</dc:creator>
  <cp:lastModifiedBy>jyuhome</cp:lastModifiedBy>
  <cp:revision>19</cp:revision>
  <dcterms:created xsi:type="dcterms:W3CDTF">2011-08-29T07:49:50Z</dcterms:created>
  <dcterms:modified xsi:type="dcterms:W3CDTF">2013-09-03T15:14:32Z</dcterms:modified>
</cp:coreProperties>
</file>