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gray">
          <a:xfrm>
            <a:off x="0" y="1929384"/>
            <a:ext cx="9144000" cy="49286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46" descr="2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>
            <a:off x="5072066" y="3571876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58952" y="786384"/>
            <a:ext cx="6400800" cy="841248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20"/>
          <p:cNvGrpSpPr/>
          <p:nvPr/>
        </p:nvGrpSpPr>
        <p:grpSpPr bwMode="gray">
          <a:xfrm>
            <a:off x="7342632" y="740664"/>
            <a:ext cx="738052" cy="1640146"/>
            <a:chOff x="6869341" y="609600"/>
            <a:chExt cx="738052" cy="1640146"/>
          </a:xfrm>
        </p:grpSpPr>
        <p:sp>
          <p:nvSpPr>
            <p:cNvPr id="20" name="Rectangle 19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7" name="Rectangle 16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26"/>
          <p:cNvGrpSpPr/>
          <p:nvPr/>
        </p:nvGrpSpPr>
        <p:grpSpPr bwMode="gray">
          <a:xfrm>
            <a:off x="7946136" y="1106424"/>
            <a:ext cx="753801" cy="1637570"/>
            <a:chOff x="7946136" y="1106424"/>
            <a:chExt cx="753801" cy="1637570"/>
          </a:xfrm>
        </p:grpSpPr>
        <p:sp>
          <p:nvSpPr>
            <p:cNvPr id="23" name="Rectangle 2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1"/>
          <p:cNvGrpSpPr/>
          <p:nvPr/>
        </p:nvGrpSpPr>
        <p:grpSpPr bwMode="gray">
          <a:xfrm>
            <a:off x="0" y="1810512"/>
            <a:ext cx="9144000" cy="120460"/>
            <a:chOff x="0" y="1810512"/>
            <a:chExt cx="9144000" cy="120460"/>
          </a:xfrm>
        </p:grpSpPr>
        <p:cxnSp>
          <p:nvCxnSpPr>
            <p:cNvPr id="32" name="Straight Connector 3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396513" y="2337123"/>
            <a:ext cx="1500199" cy="1416985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4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3552"/>
            <a:ext cx="77724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1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13898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 bwMode="gray">
          <a:xfrm>
            <a:off x="0" y="1380744"/>
            <a:ext cx="9144000" cy="120460"/>
            <a:chOff x="0" y="1810512"/>
            <a:chExt cx="9144000" cy="120460"/>
          </a:xfrm>
        </p:grpSpPr>
        <p:cxnSp>
          <p:nvCxnSpPr>
            <p:cNvPr id="9" name="Straight Connector 8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Vertical Text Placeholder 14"/>
          <p:cNvSpPr>
            <a:spLocks noGrp="1"/>
          </p:cNvSpPr>
          <p:nvPr>
            <p:ph type="body" orient="vert" sz="quarter" idx="13"/>
          </p:nvPr>
        </p:nvSpPr>
        <p:spPr>
          <a:xfrm>
            <a:off x="457200" y="1719072"/>
            <a:ext cx="8229600" cy="452628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세로 제목 및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0" name="Freeform 9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7004304" y="429768"/>
            <a:ext cx="1499616" cy="58247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4" name="Vertical Text Placeholder 13"/>
          <p:cNvSpPr>
            <a:spLocks noGrp="1"/>
          </p:cNvSpPr>
          <p:nvPr>
            <p:ph type="body" orient="vert" sz="quarter" idx="13"/>
          </p:nvPr>
        </p:nvSpPr>
        <p:spPr bwMode="gray">
          <a:xfrm>
            <a:off x="457200" y="429768"/>
            <a:ext cx="6400800" cy="58247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2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cxnSp>
        <p:nvCxnSpPr>
          <p:cNvPr id="7" name="Straight Connector 6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77"/>
          <p:cNvGrpSpPr>
            <a:grpSpLocks/>
          </p:cNvGrpSpPr>
          <p:nvPr/>
        </p:nvGrpSpPr>
        <p:grpSpPr bwMode="gray">
          <a:xfrm rot="5400000">
            <a:off x="301752" y="228600"/>
            <a:ext cx="996696" cy="969264"/>
            <a:chOff x="42" y="4085"/>
            <a:chExt cx="224" cy="224"/>
          </a:xfrm>
          <a:solidFill>
            <a:schemeClr val="bg2">
              <a:lumMod val="75000"/>
              <a:alpha val="30196"/>
            </a:schemeClr>
          </a:solidFill>
        </p:grpSpPr>
        <p:sp>
          <p:nvSpPr>
            <p:cNvPr id="10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8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5" name="Freeform 14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09857" cy="45259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gray">
          <a:xfrm>
            <a:off x="0" y="4718304"/>
            <a:ext cx="9144000" cy="17282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99232"/>
            <a:ext cx="6291072" cy="14996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7" name="Group 6"/>
          <p:cNvGrpSpPr/>
          <p:nvPr/>
        </p:nvGrpSpPr>
        <p:grpSpPr bwMode="gray">
          <a:xfrm>
            <a:off x="7086600" y="3465576"/>
            <a:ext cx="738052" cy="1640146"/>
            <a:chOff x="6869341" y="609600"/>
            <a:chExt cx="738052" cy="1640146"/>
          </a:xfrm>
        </p:grpSpPr>
        <p:sp>
          <p:nvSpPr>
            <p:cNvPr id="8" name="Rectangle 7"/>
            <p:cNvSpPr/>
            <p:nvPr userDrawn="1"/>
          </p:nvSpPr>
          <p:spPr bwMode="gray">
            <a:xfrm rot="360000">
              <a:off x="7397081" y="748488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8"/>
            <p:cNvGrpSpPr/>
            <p:nvPr userDrawn="1"/>
          </p:nvGrpSpPr>
          <p:grpSpPr bwMode="gray">
            <a:xfrm>
              <a:off x="6869341" y="609600"/>
              <a:ext cx="586829" cy="1640146"/>
              <a:chOff x="6850291" y="609600"/>
              <a:chExt cx="586829" cy="1640146"/>
            </a:xfrm>
          </p:grpSpPr>
          <p:sp>
            <p:nvSpPr>
              <p:cNvPr id="10" name="Rectangle 9"/>
              <p:cNvSpPr/>
              <p:nvPr userDrawn="1"/>
            </p:nvSpPr>
            <p:spPr bwMode="gray">
              <a:xfrm rot="360000">
                <a:off x="6934200" y="609600"/>
                <a:ext cx="502920" cy="576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 userDrawn="1"/>
            </p:nvSpPr>
            <p:spPr bwMode="gray">
              <a:xfrm rot="360000">
                <a:off x="6850291" y="1179898"/>
                <a:ext cx="502920" cy="106984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/>
          <p:cNvGrpSpPr/>
          <p:nvPr/>
        </p:nvGrpSpPr>
        <p:grpSpPr bwMode="gray">
          <a:xfrm>
            <a:off x="7708392" y="3831336"/>
            <a:ext cx="753801" cy="1637570"/>
            <a:chOff x="7946136" y="1106424"/>
            <a:chExt cx="753801" cy="1637570"/>
          </a:xfrm>
        </p:grpSpPr>
        <p:sp>
          <p:nvSpPr>
            <p:cNvPr id="13" name="Rectangle 12"/>
            <p:cNvSpPr/>
            <p:nvPr userDrawn="1"/>
          </p:nvSpPr>
          <p:spPr bwMode="gray">
            <a:xfrm rot="600000">
              <a:off x="8489625" y="1245312"/>
              <a:ext cx="210312" cy="144475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35000">
                  <a:schemeClr val="bg1">
                    <a:lumMod val="50000"/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600000">
              <a:off x="8083296" y="1106424"/>
              <a:ext cx="502920" cy="576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 rot="600000">
              <a:off x="7946136" y="1674146"/>
              <a:ext cx="502920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 bwMode="gray">
          <a:xfrm>
            <a:off x="0" y="4575048"/>
            <a:ext cx="9144000" cy="120460"/>
            <a:chOff x="0" y="1810512"/>
            <a:chExt cx="9144000" cy="120460"/>
          </a:xfrm>
        </p:grpSpPr>
        <p:cxnSp>
          <p:nvCxnSpPr>
            <p:cNvPr id="16" name="Straight Connector 15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77"/>
          <p:cNvGrpSpPr>
            <a:grpSpLocks/>
          </p:cNvGrpSpPr>
          <p:nvPr/>
        </p:nvGrpSpPr>
        <p:grpSpPr bwMode="gray">
          <a:xfrm rot="5400000">
            <a:off x="320040" y="5038344"/>
            <a:ext cx="1069848" cy="99669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22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616" y="4855464"/>
            <a:ext cx="6986016" cy="1362075"/>
          </a:xfrm>
        </p:spPr>
        <p:txBody>
          <a:bodyPr anchor="ctr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0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8848" y="1600199"/>
            <a:ext cx="3858768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Straight Connector 13"/>
          <p:cNvCxnSpPr/>
          <p:nvPr/>
        </p:nvCxnSpPr>
        <p:spPr bwMode="gray">
          <a:xfrm>
            <a:off x="0" y="1316736"/>
            <a:ext cx="8577072" cy="1588"/>
          </a:xfrm>
          <a:prstGeom prst="line">
            <a:avLst/>
          </a:prstGeom>
          <a:ln w="9525">
            <a:solidFill>
              <a:schemeClr val="bg2">
                <a:lumMod val="75000"/>
              </a:schemeClr>
            </a:solidFill>
          </a:ln>
          <a:effectLst>
            <a:outerShdw dist="25400" dir="5400000" algn="ctr" rotWithShape="0">
              <a:srgbClr val="000000">
                <a:alpha val="22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gray">
          <a:xfrm>
            <a:off x="0" y="0"/>
            <a:ext cx="91440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768" y="1535113"/>
            <a:ext cx="3931920" cy="639762"/>
          </a:xfrm>
          <a:solidFill>
            <a:srgbClr val="77933C">
              <a:alpha val="20000"/>
            </a:srgb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768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2312" y="1535113"/>
            <a:ext cx="3931920" cy="639762"/>
          </a:xfrm>
          <a:solidFill>
            <a:srgbClr val="E46C0A">
              <a:alpha val="20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2312" y="2267712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grpSp>
        <p:nvGrpSpPr>
          <p:cNvPr id="2" name="Group 10"/>
          <p:cNvGrpSpPr/>
          <p:nvPr/>
        </p:nvGrpSpPr>
        <p:grpSpPr bwMode="gray">
          <a:xfrm>
            <a:off x="0" y="1143000"/>
            <a:ext cx="9144000" cy="120460"/>
            <a:chOff x="0" y="1810512"/>
            <a:chExt cx="9144000" cy="120460"/>
          </a:xfrm>
        </p:grpSpPr>
        <p:cxnSp>
          <p:nvCxnSpPr>
            <p:cNvPr id="12" name="Straight Connector 11"/>
            <p:cNvCxnSpPr/>
            <p:nvPr userDrawn="1"/>
          </p:nvCxnSpPr>
          <p:spPr bwMode="gray">
            <a:xfrm>
              <a:off x="0" y="1810512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gray">
            <a:xfrm>
              <a:off x="0" y="1865376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gray">
            <a:xfrm>
              <a:off x="0" y="1929384"/>
              <a:ext cx="9144000" cy="1588"/>
            </a:xfrm>
            <a:prstGeom prst="line">
              <a:avLst/>
            </a:prstGeom>
            <a:ln w="9525">
              <a:solidFill>
                <a:schemeClr val="bg2">
                  <a:lumMod val="75000"/>
                </a:schemeClr>
              </a:solidFill>
            </a:ln>
            <a:effectLst>
              <a:outerShdw dist="25400" dir="5400000" algn="ctr" rotWithShape="0">
                <a:srgbClr val="000000">
                  <a:alpha val="22000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7"/>
          <p:cNvGrpSpPr>
            <a:grpSpLocks/>
          </p:cNvGrpSpPr>
          <p:nvPr/>
        </p:nvGrpSpPr>
        <p:grpSpPr bwMode="gray">
          <a:xfrm rot="5400000">
            <a:off x="246888" y="182880"/>
            <a:ext cx="932688" cy="859536"/>
            <a:chOff x="42" y="4085"/>
            <a:chExt cx="224" cy="224"/>
          </a:xfrm>
          <a:solidFill>
            <a:schemeClr val="bg2">
              <a:alpha val="70000"/>
            </a:schemeClr>
          </a:solidFill>
        </p:grpSpPr>
        <p:sp>
          <p:nvSpPr>
            <p:cNvPr id="16" name="Freeform 278"/>
            <p:cNvSpPr>
              <a:spLocks/>
            </p:cNvSpPr>
            <p:nvPr userDrawn="1"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279"/>
            <p:cNvSpPr>
              <a:spLocks noChangeArrowheads="1"/>
            </p:cNvSpPr>
            <p:nvPr userDrawn="1"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69848" y="146304"/>
            <a:ext cx="6931152" cy="99669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3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36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64" y="356616"/>
            <a:ext cx="8147304" cy="7132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1568" y="1216152"/>
            <a:ext cx="5029200" cy="50749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64" y="1216152"/>
            <a:ext cx="3008313" cy="5074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1" name="Freeform 10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989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307592" y="1143000"/>
            <a:ext cx="6163056" cy="5029200"/>
          </a:xfrm>
          <a:solidFill>
            <a:srgbClr val="FFFFFF"/>
          </a:solidFill>
          <a:ln w="920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anchor="b">
            <a:normAutofit/>
          </a:bodyPr>
          <a:lstStyle>
            <a:lvl1pPr marL="0" indent="0">
              <a:buFont typeface="Arial" pitchFamily="34" charset="0"/>
              <a:buChar char="•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 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216152" y="384048"/>
            <a:ext cx="6300216" cy="566738"/>
          </a:xfrm>
        </p:spPr>
        <p:txBody>
          <a:bodyPr anchor="b"/>
          <a:lstStyle>
            <a:lvl1pPr algn="l">
              <a:defRPr sz="2000" b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316736" y="1143000"/>
            <a:ext cx="6108192" cy="3867912"/>
          </a:xfrm>
          <a:solidFill>
            <a:srgbClr val="F8F8F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8604504" y="0"/>
            <a:ext cx="539496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8595360" y="0"/>
            <a:ext cx="393192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0"/>
          <p:cNvGrpSpPr/>
          <p:nvPr/>
        </p:nvGrpSpPr>
        <p:grpSpPr bwMode="gray">
          <a:xfrm>
            <a:off x="8019288" y="246888"/>
            <a:ext cx="1069848" cy="490035"/>
            <a:chOff x="8019288" y="246888"/>
            <a:chExt cx="1069848" cy="490035"/>
          </a:xfrm>
        </p:grpSpPr>
        <p:sp>
          <p:nvSpPr>
            <p:cNvPr id="12" name="Freeform 11"/>
            <p:cNvSpPr/>
            <p:nvPr userDrawn="1"/>
          </p:nvSpPr>
          <p:spPr bwMode="gray">
            <a:xfrm rot="4680000">
              <a:off x="8513063" y="174567"/>
              <a:ext cx="137160" cy="987552"/>
            </a:xfrm>
            <a:custGeom>
              <a:avLst/>
              <a:gdLst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210312 w 210312"/>
                <a:gd name="connsiteY2" fmla="*/ 4233101 h 4233101"/>
                <a:gd name="connsiteX3" fmla="*/ 0 w 210312"/>
                <a:gd name="connsiteY3" fmla="*/ 4233101 h 4233101"/>
                <a:gd name="connsiteX4" fmla="*/ 0 w 210312"/>
                <a:gd name="connsiteY4" fmla="*/ 0 h 4233101"/>
                <a:gd name="connsiteX0" fmla="*/ 0 w 210312"/>
                <a:gd name="connsiteY0" fmla="*/ 0 h 4233101"/>
                <a:gd name="connsiteX1" fmla="*/ 210312 w 210312"/>
                <a:gd name="connsiteY1" fmla="*/ 0 h 4233101"/>
                <a:gd name="connsiteX2" fmla="*/ 0 w 210312"/>
                <a:gd name="connsiteY2" fmla="*/ 4233101 h 4233101"/>
                <a:gd name="connsiteX3" fmla="*/ 0 w 210312"/>
                <a:gd name="connsiteY3" fmla="*/ 0 h 4233101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0 w 91050"/>
                <a:gd name="connsiteY0" fmla="*/ 27578 h 4260679"/>
                <a:gd name="connsiteX1" fmla="*/ 91050 w 91050"/>
                <a:gd name="connsiteY1" fmla="*/ 0 h 4260679"/>
                <a:gd name="connsiteX2" fmla="*/ 0 w 91050"/>
                <a:gd name="connsiteY2" fmla="*/ 4260679 h 4260679"/>
                <a:gd name="connsiteX3" fmla="*/ 0 w 91050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6703 w 97753"/>
                <a:gd name="connsiteY0" fmla="*/ 27578 h 4260679"/>
                <a:gd name="connsiteX1" fmla="*/ 97753 w 97753"/>
                <a:gd name="connsiteY1" fmla="*/ 0 h 4260679"/>
                <a:gd name="connsiteX2" fmla="*/ 6703 w 97753"/>
                <a:gd name="connsiteY2" fmla="*/ 4260679 h 4260679"/>
                <a:gd name="connsiteX3" fmla="*/ 6703 w 97753"/>
                <a:gd name="connsiteY3" fmla="*/ 27578 h 4260679"/>
                <a:gd name="connsiteX0" fmla="*/ 25745 w 97753"/>
                <a:gd name="connsiteY0" fmla="*/ 1 h 4233102"/>
                <a:gd name="connsiteX1" fmla="*/ 97753 w 97753"/>
                <a:gd name="connsiteY1" fmla="*/ 61420 h 4233102"/>
                <a:gd name="connsiteX2" fmla="*/ 25745 w 97753"/>
                <a:gd name="connsiteY2" fmla="*/ 4233102 h 4233102"/>
                <a:gd name="connsiteX3" fmla="*/ 25745 w 97753"/>
                <a:gd name="connsiteY3" fmla="*/ 1 h 42331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24478 w 97753"/>
                <a:gd name="connsiteY0" fmla="*/ 8201 h 4241302"/>
                <a:gd name="connsiteX1" fmla="*/ 97753 w 97753"/>
                <a:gd name="connsiteY1" fmla="*/ 0 h 4241302"/>
                <a:gd name="connsiteX2" fmla="*/ 24478 w 97753"/>
                <a:gd name="connsiteY2" fmla="*/ 4241302 h 4241302"/>
                <a:gd name="connsiteX3" fmla="*/ 24478 w 97753"/>
                <a:gd name="connsiteY3" fmla="*/ 8201 h 4241302"/>
                <a:gd name="connsiteX0" fmla="*/ 14176 w 87451"/>
                <a:gd name="connsiteY0" fmla="*/ 8201 h 4241302"/>
                <a:gd name="connsiteX1" fmla="*/ 87451 w 87451"/>
                <a:gd name="connsiteY1" fmla="*/ 0 h 4241302"/>
                <a:gd name="connsiteX2" fmla="*/ 14176 w 87451"/>
                <a:gd name="connsiteY2" fmla="*/ 4241302 h 4241302"/>
                <a:gd name="connsiteX3" fmla="*/ 14176 w 87451"/>
                <a:gd name="connsiteY3" fmla="*/ 8201 h 4241302"/>
                <a:gd name="connsiteX0" fmla="*/ 14176 w 87451"/>
                <a:gd name="connsiteY0" fmla="*/ 8201 h 4001504"/>
                <a:gd name="connsiteX1" fmla="*/ 87451 w 87451"/>
                <a:gd name="connsiteY1" fmla="*/ 0 h 4001504"/>
                <a:gd name="connsiteX2" fmla="*/ 18941 w 87451"/>
                <a:gd name="connsiteY2" fmla="*/ 4001504 h 4001504"/>
                <a:gd name="connsiteX3" fmla="*/ 14176 w 87451"/>
                <a:gd name="connsiteY3" fmla="*/ 8201 h 4001504"/>
                <a:gd name="connsiteX0" fmla="*/ 14176 w 87451"/>
                <a:gd name="connsiteY0" fmla="*/ 8201 h 3875955"/>
                <a:gd name="connsiteX1" fmla="*/ 87451 w 87451"/>
                <a:gd name="connsiteY1" fmla="*/ 0 h 3875955"/>
                <a:gd name="connsiteX2" fmla="*/ 7278 w 87451"/>
                <a:gd name="connsiteY2" fmla="*/ 3875955 h 3875955"/>
                <a:gd name="connsiteX3" fmla="*/ 14176 w 87451"/>
                <a:gd name="connsiteY3" fmla="*/ 8201 h 3875955"/>
                <a:gd name="connsiteX0" fmla="*/ 14176 w 87451"/>
                <a:gd name="connsiteY0" fmla="*/ 8201 h 3961135"/>
                <a:gd name="connsiteX1" fmla="*/ 87451 w 87451"/>
                <a:gd name="connsiteY1" fmla="*/ 0 h 3961135"/>
                <a:gd name="connsiteX2" fmla="*/ 16239 w 87451"/>
                <a:gd name="connsiteY2" fmla="*/ 3961135 h 3961135"/>
                <a:gd name="connsiteX3" fmla="*/ 14176 w 87451"/>
                <a:gd name="connsiteY3" fmla="*/ 8201 h 396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51" h="3961135">
                  <a:moveTo>
                    <a:pt x="14176" y="8201"/>
                  </a:moveTo>
                  <a:lnTo>
                    <a:pt x="87451" y="0"/>
                  </a:lnTo>
                  <a:cubicBezTo>
                    <a:pt x="0" y="2301293"/>
                    <a:pt x="31791" y="2848354"/>
                    <a:pt x="16239" y="3961135"/>
                  </a:cubicBezTo>
                  <a:cubicBezTo>
                    <a:pt x="14651" y="2630034"/>
                    <a:pt x="15764" y="1339302"/>
                    <a:pt x="14176" y="820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  <a:alpha val="56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4680000">
              <a:off x="8750808" y="210312"/>
              <a:ext cx="301752" cy="37490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4680000">
              <a:off x="8220456" y="155448"/>
              <a:ext cx="301752" cy="704088"/>
            </a:xfrm>
            <a:prstGeom prst="rect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5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3123-E138-4A55-B8A0-015B8266EFB6}" type="datetimeFigureOut">
              <a:rPr lang="ko-KR" altLang="en-US" smtClean="0"/>
              <a:pPr/>
              <a:t>2013-09-29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3952"/>
            <a:ext cx="2895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3952" y="6473952"/>
            <a:ext cx="2133600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5581-1AC2-4C7E-A2AC-B5A4B8DD711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414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/>
        </a:buClr>
        <a:buSzPct val="70000"/>
        <a:buFont typeface="Wingdings 2" pitchFamily="18" charset="2"/>
        <a:buChar char="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/>
        </a:buClr>
        <a:buSzPct val="100000"/>
        <a:buFont typeface="Wingdings 2" pitchFamily="18" charset="2"/>
        <a:buChar char="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/>
        </a:buClr>
        <a:buSzPct val="100000"/>
        <a:buFont typeface="Wingdings 2" pitchFamily="18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5373216"/>
            <a:ext cx="6858000" cy="1112862"/>
          </a:xfrm>
        </p:spPr>
        <p:txBody>
          <a:bodyPr>
            <a:normAutofit/>
          </a:bodyPr>
          <a:lstStyle/>
          <a:p>
            <a:pPr algn="r"/>
            <a:r>
              <a:rPr lang="en-US" altLang="ko-KR" sz="2800" dirty="0" smtClean="0"/>
              <a:t>JYU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59632" y="2780928"/>
            <a:ext cx="6858000" cy="990600"/>
          </a:xfrm>
        </p:spPr>
        <p:txBody>
          <a:bodyPr>
            <a:noAutofit/>
          </a:bodyPr>
          <a:lstStyle/>
          <a:p>
            <a:r>
              <a:rPr lang="en-US" altLang="ko-KR" sz="2400" dirty="0" smtClean="0"/>
              <a:t>Applied Geochemistry &amp; Lab</a:t>
            </a:r>
            <a:br>
              <a:rPr lang="en-US" altLang="ko-KR" sz="2400" dirty="0" smtClean="0"/>
            </a:br>
            <a:r>
              <a:rPr lang="en-US" altLang="ko-KR" sz="4400" dirty="0" smtClean="0"/>
              <a:t>Ch.2 </a:t>
            </a:r>
            <a:r>
              <a:rPr lang="en-US" altLang="ko-KR" dirty="0" smtClean="0"/>
              <a:t>Thermodynamics of</a:t>
            </a:r>
            <a:br>
              <a:rPr lang="en-US" altLang="ko-KR" dirty="0" smtClean="0"/>
            </a:br>
            <a:r>
              <a:rPr lang="en-US" altLang="ko-KR" dirty="0" smtClean="0"/>
              <a:t>Solutions</a:t>
            </a:r>
            <a:endParaRPr lang="ko-KR" alt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ln w="3175">
            <a:noFill/>
          </a:ln>
        </p:spPr>
        <p:txBody>
          <a:bodyPr>
            <a:normAutofit/>
          </a:bodyPr>
          <a:lstStyle/>
          <a:p>
            <a:r>
              <a:rPr lang="en-US" altLang="ko-KR" b="1" dirty="0" smtClean="0"/>
              <a:t>Solution</a:t>
            </a:r>
            <a:r>
              <a:rPr lang="en-US" altLang="ko-KR" dirty="0" smtClean="0"/>
              <a:t>: A single homogeneous phase resulted from the dissolution of two or more compositionally different phases (end members) .</a:t>
            </a:r>
          </a:p>
          <a:p>
            <a:r>
              <a:rPr lang="en-US" altLang="ko-KR" b="1" dirty="0" smtClean="0"/>
              <a:t>End members</a:t>
            </a:r>
            <a:r>
              <a:rPr lang="en-US" altLang="ko-KR" dirty="0" smtClean="0"/>
              <a:t>: The (real or imaginary) component phases to form a solution</a:t>
            </a:r>
          </a:p>
          <a:p>
            <a:r>
              <a:rPr lang="en-US" altLang="ko-KR" b="1" dirty="0" err="1" smtClean="0">
                <a:sym typeface="Wingdings" pitchFamily="2" charset="2"/>
              </a:rPr>
              <a:t>Exsolution</a:t>
            </a:r>
            <a:r>
              <a:rPr lang="en-US" altLang="ko-KR" dirty="0" smtClean="0">
                <a:sym typeface="Wingdings" pitchFamily="2" charset="2"/>
              </a:rPr>
              <a:t>: Separation (phenomenon) into two or more different phases from a solution</a:t>
            </a: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DEFINITIONS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_Education03">
  <a:themeElements>
    <a:clrScheme name="Education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ducation03">
      <a:maj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ducation03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hade val="100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3500" dist="25400" dir="5400000" sx="102000" sy="102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31750" h="19050" prst="softRound"/>
            <a:contourClr>
              <a:schemeClr val="phClr"/>
            </a:contourClr>
          </a:sp3d>
        </a:effectStyle>
        <a:effectStyle>
          <a:effectLst>
            <a:outerShdw blurRad="635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6600000"/>
            </a:lightRig>
          </a:scene3d>
          <a:sp3d contourW="12700" prstMaterial="dkEdge">
            <a:bevelT w="69850" h="5715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64000">
              <a:schemeClr val="phClr">
                <a:tint val="100000"/>
                <a:shade val="85000"/>
                <a:satMod val="130000"/>
              </a:schemeClr>
            </a:gs>
            <a:gs pos="72000">
              <a:schemeClr val="phClr">
                <a:shade val="85000"/>
                <a:satMod val="13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90000"/>
                <a:satMod val="20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l="50000" t="10000" r="50000" b="9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60</Words>
  <Application>Microsoft Office PowerPoint</Application>
  <PresentationFormat>화면 슬라이드 쇼(4:3)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맑은 고딕</vt:lpstr>
      <vt:lpstr>Arial</vt:lpstr>
      <vt:lpstr>Corbel</vt:lpstr>
      <vt:lpstr>Wingdings</vt:lpstr>
      <vt:lpstr>Wingdings 2</vt:lpstr>
      <vt:lpstr>New_Education03</vt:lpstr>
      <vt:lpstr>Applied Geochemistry &amp; Lab Ch.2 Thermodynamics of Solutions</vt:lpstr>
      <vt:lpstr>1. DEFINITIONS</vt:lpstr>
    </vt:vector>
  </TitlesOfParts>
  <Company>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330053 Geochemical Analysis</dc:title>
  <dc:creator>user</dc:creator>
  <cp:lastModifiedBy>jyuhome</cp:lastModifiedBy>
  <cp:revision>28</cp:revision>
  <dcterms:created xsi:type="dcterms:W3CDTF">2011-08-29T07:49:50Z</dcterms:created>
  <dcterms:modified xsi:type="dcterms:W3CDTF">2013-09-29T03:49:41Z</dcterms:modified>
</cp:coreProperties>
</file>