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2012-04-17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Ch.3. </a:t>
            </a:r>
            <a:r>
              <a:rPr lang="en-US" altLang="ko-KR" dirty="0" smtClean="0"/>
              <a:t>Thermodynamics for Geochemistry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err="1" smtClean="0"/>
              <a:t>Thernodynamics</a:t>
            </a:r>
            <a:r>
              <a:rPr lang="en-US" altLang="ko-KR" dirty="0" smtClean="0"/>
              <a:t>?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Therma</a:t>
            </a:r>
            <a:r>
              <a:rPr lang="en-US" altLang="ko-KR" dirty="0" smtClean="0"/>
              <a:t> (heat) + Dynamics (study of the causes of motion and changes in motion)</a:t>
            </a:r>
          </a:p>
          <a:p>
            <a:pPr lvl="1"/>
            <a:r>
              <a:rPr lang="en-US" altLang="ko-KR" dirty="0" smtClean="0"/>
              <a:t>Heat = energy (1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law?)</a:t>
            </a:r>
          </a:p>
          <a:p>
            <a:pPr lvl="1"/>
            <a:r>
              <a:rPr lang="en-US" altLang="ko-KR" dirty="0" smtClean="0"/>
              <a:t>Wiki: the branch of physical science concerned with heat and its relation to other forms of energy and </a:t>
            </a:r>
            <a:r>
              <a:rPr lang="en-US" altLang="ko-KR" dirty="0" smtClean="0"/>
              <a:t>work</a:t>
            </a:r>
          </a:p>
          <a:p>
            <a:pPr lvl="1"/>
            <a:r>
              <a:rPr lang="en-US" altLang="ko-KR" dirty="0" smtClean="0"/>
              <a:t>Definition: a field of study describing (predicting)  the system having ultimately the most stable state in terms of energy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Kinetics?</a:t>
            </a:r>
          </a:p>
          <a:p>
            <a:pPr lvl="1"/>
            <a:r>
              <a:rPr lang="en-US" altLang="ko-KR" dirty="0" smtClean="0"/>
              <a:t>Wiki: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study of rates of chemical </a:t>
            </a:r>
            <a:r>
              <a:rPr lang="en-US" altLang="ko-KR" dirty="0" smtClean="0"/>
              <a:t>processes</a:t>
            </a:r>
          </a:p>
          <a:p>
            <a:pPr lvl="1"/>
            <a:r>
              <a:rPr lang="en-US" altLang="ko-KR" dirty="0" smtClean="0"/>
              <a:t>Definition: A field of study dealing with reaction pathways and progresses as a function of time.</a:t>
            </a:r>
          </a:p>
          <a:p>
            <a:pPr lvl="1"/>
            <a:r>
              <a:rPr lang="en-US" altLang="ko-KR" dirty="0" smtClean="0"/>
              <a:t>For a infinite time given, the prediction by kinetics would ne identical with that by thermodynamics.</a:t>
            </a:r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Thermodynamics vs. Kinetics</a:t>
            </a:r>
          </a:p>
          <a:p>
            <a:pPr lvl="1"/>
            <a:r>
              <a:rPr lang="en-US" altLang="ko-KR" dirty="0" smtClean="0"/>
              <a:t>Advantages</a:t>
            </a:r>
          </a:p>
          <a:p>
            <a:pPr lvl="2"/>
            <a:r>
              <a:rPr lang="en-US" altLang="ko-KR" dirty="0" smtClean="0"/>
              <a:t>Thermodynamics: Simple, excellent data base – large amount of data accumulated</a:t>
            </a:r>
          </a:p>
          <a:p>
            <a:pPr lvl="2"/>
            <a:r>
              <a:rPr lang="en-US" altLang="ko-KR" dirty="0" smtClean="0"/>
              <a:t>Kinetics: showing the details of the processes, including steps and pathways as well as rates</a:t>
            </a:r>
          </a:p>
          <a:p>
            <a:pPr lvl="1"/>
            <a:r>
              <a:rPr lang="en-US" altLang="ko-KR" dirty="0" smtClean="0"/>
              <a:t>Disadvantages</a:t>
            </a:r>
          </a:p>
          <a:p>
            <a:pPr lvl="2"/>
            <a:r>
              <a:rPr lang="en-US" altLang="ko-KR" dirty="0" smtClean="0"/>
              <a:t>Thermodynamics: no information on the pathways (mechanisms), inability of finding </a:t>
            </a:r>
            <a:r>
              <a:rPr lang="en-US" altLang="ko-KR" dirty="0" err="1" smtClean="0"/>
              <a:t>metastability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Kinetics: Complicated, lack of data (parameters)</a:t>
            </a:r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Definition of the terms</a:t>
            </a:r>
          </a:p>
          <a:p>
            <a:pPr lvl="1"/>
            <a:r>
              <a:rPr lang="en-US" altLang="ko-KR" dirty="0" smtClean="0"/>
              <a:t>System: A part of universe of your interest.</a:t>
            </a:r>
          </a:p>
          <a:p>
            <a:pPr lvl="2"/>
            <a:r>
              <a:rPr lang="en-US" altLang="ko-KR" dirty="0" smtClean="0"/>
              <a:t>Open: Both matter and energy flow in &amp; out </a:t>
            </a:r>
          </a:p>
          <a:p>
            <a:pPr lvl="2"/>
            <a:r>
              <a:rPr lang="en-US" altLang="ko-KR" dirty="0" smtClean="0"/>
              <a:t>Closed: Only energy in &amp; out</a:t>
            </a:r>
          </a:p>
          <a:p>
            <a:pPr lvl="2"/>
            <a:r>
              <a:rPr lang="en-US" altLang="ko-KR" dirty="0" smtClean="0"/>
              <a:t>Isolated: No exchange w/ surroundings</a:t>
            </a:r>
          </a:p>
          <a:p>
            <a:pPr lvl="1"/>
            <a:r>
              <a:rPr lang="en-US" altLang="ko-KR" dirty="0" smtClean="0"/>
              <a:t>Parameter: Variable determining the state of the system</a:t>
            </a:r>
          </a:p>
          <a:p>
            <a:pPr lvl="2"/>
            <a:r>
              <a:rPr lang="en-US" altLang="ko-KR" dirty="0" smtClean="0"/>
              <a:t>Extensive: Variable along with system size </a:t>
            </a:r>
          </a:p>
          <a:p>
            <a:pPr lvl="2"/>
            <a:r>
              <a:rPr lang="en-US" altLang="ko-KR" dirty="0" smtClean="0"/>
              <a:t>Intensive: not variable</a:t>
            </a:r>
          </a:p>
          <a:p>
            <a:pPr lvl="1"/>
            <a:r>
              <a:rPr lang="en-US" altLang="ko-KR" dirty="0" smtClean="0"/>
              <a:t>Function:</a:t>
            </a:r>
          </a:p>
          <a:p>
            <a:pPr lvl="2"/>
            <a:r>
              <a:rPr lang="en-US" altLang="ko-KR" dirty="0" smtClean="0"/>
              <a:t>Path dependent: Having different values for different path</a:t>
            </a:r>
          </a:p>
          <a:p>
            <a:pPr lvl="2"/>
            <a:r>
              <a:rPr lang="en-US" altLang="ko-KR" dirty="0" smtClean="0"/>
              <a:t>Path independent (State): Independent on the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orearth.net/lecture/geochem/gchem_intro/ch03/sys_typ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92896"/>
            <a:ext cx="8496944" cy="187220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1484784"/>
            <a:ext cx="3283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Types of thermodynamic system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ko-KR" dirty="0" smtClean="0"/>
              <a:t>Time dependency of system state.</a:t>
            </a:r>
          </a:p>
          <a:p>
            <a:pPr lvl="2"/>
            <a:r>
              <a:rPr lang="en-US" altLang="ko-KR" dirty="0" smtClean="0"/>
              <a:t>T</a:t>
            </a:r>
            <a:r>
              <a:rPr lang="en-US" altLang="ko-KR" dirty="0" smtClean="0"/>
              <a:t>ransient: Evolving (changing) along with time</a:t>
            </a:r>
          </a:p>
          <a:p>
            <a:pPr lvl="2"/>
            <a:r>
              <a:rPr lang="en-US" altLang="ko-KR" dirty="0" smtClean="0"/>
              <a:t>Steady: Maintaining it’s state against time, but </a:t>
            </a:r>
            <a:r>
              <a:rPr lang="en-US" altLang="ko-KR" dirty="0" err="1" smtClean="0"/>
              <a:t>unsatble</a:t>
            </a:r>
            <a:r>
              <a:rPr lang="en-US" altLang="ko-KR" dirty="0" smtClean="0"/>
              <a:t> (under disequilibrium), temporary</a:t>
            </a:r>
          </a:p>
          <a:p>
            <a:pPr lvl="2"/>
            <a:r>
              <a:rPr lang="en-US" altLang="ko-KR" dirty="0" smtClean="0"/>
              <a:t>Equilibrium: no further change, stable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980728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States of the system</a:t>
            </a:r>
            <a:endParaRPr lang="ko-KR" altLang="en-US" dirty="0"/>
          </a:p>
        </p:txBody>
      </p:sp>
      <p:pic>
        <p:nvPicPr>
          <p:cNvPr id="35842" name="Picture 2" descr="http://www.korearth.net/lecture/geochem/gchem_intro/ch03/sys_sta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5645" y="1700808"/>
            <a:ext cx="6752536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ko-KR" dirty="0" smtClean="0"/>
              <a:t>Phases, components, and phase rule</a:t>
            </a:r>
          </a:p>
          <a:p>
            <a:pPr lvl="2"/>
            <a:r>
              <a:rPr lang="en-US" altLang="ko-KR" dirty="0" smtClean="0"/>
              <a:t>Phase (P): Part of the system, having </a:t>
            </a:r>
            <a:r>
              <a:rPr lang="en-US" altLang="ko-KR" dirty="0" err="1" smtClean="0"/>
              <a:t>homogesous</a:t>
            </a:r>
            <a:r>
              <a:rPr lang="en-US" altLang="ko-KR" dirty="0" smtClean="0"/>
              <a:t> physicochemical properties, mechanically separable</a:t>
            </a:r>
          </a:p>
          <a:p>
            <a:pPr lvl="2"/>
            <a:r>
              <a:rPr lang="en-US" altLang="ko-KR" dirty="0" smtClean="0"/>
              <a:t>Components (C): The operators (chemical formulae) of minimum possible, representing the compositions of all the phases in the system with their combinations.</a:t>
            </a:r>
          </a:p>
          <a:p>
            <a:pPr lvl="2"/>
            <a:r>
              <a:rPr lang="en-US" altLang="ko-KR" dirty="0" smtClean="0"/>
              <a:t>Degree of freedom (F): The number of variables to be determined to define the state of the system exactly</a:t>
            </a:r>
          </a:p>
          <a:p>
            <a:pPr lvl="2"/>
            <a:r>
              <a:rPr lang="en-US" altLang="ko-KR" dirty="0" smtClean="0"/>
              <a:t>Gibbs phase rule: P + F = C + 2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http://math.nyu.edu/~gladish/teaching/eao/water-phase-dia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08719"/>
            <a:ext cx="5688632" cy="531647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87624" y="404664"/>
            <a:ext cx="24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Phase diagram of water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2843808" y="623731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</a:t>
            </a:r>
            <a:r>
              <a:rPr lang="en-US" altLang="ko-KR" sz="1000" dirty="0" smtClean="0"/>
              <a:t>://math.nyu.edu/~gladish/teaching/eao/week2.html</a:t>
            </a:r>
            <a:endParaRPr lang="ko-KR" alt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2987824" y="1772816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Divariant</a:t>
            </a:r>
            <a:r>
              <a:rPr lang="en-US" altLang="ko-KR" dirty="0" smtClean="0"/>
              <a:t> field, F=2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20272" y="2780928"/>
            <a:ext cx="21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Univariant</a:t>
            </a:r>
            <a:r>
              <a:rPr lang="en-US" altLang="ko-KR" dirty="0" smtClean="0"/>
              <a:t> curve, F=1</a:t>
            </a:r>
            <a:endParaRPr lang="ko-KR" altLang="en-US" dirty="0"/>
          </a:p>
        </p:txBody>
      </p:sp>
      <p:cxnSp>
        <p:nvCxnSpPr>
          <p:cNvPr id="11" name="직선 화살표 연결선 10"/>
          <p:cNvCxnSpPr>
            <a:stCxn id="7" idx="1"/>
          </p:cNvCxnSpPr>
          <p:nvPr/>
        </p:nvCxnSpPr>
        <p:spPr>
          <a:xfrm flipH="1">
            <a:off x="6444208" y="2965594"/>
            <a:ext cx="576064" cy="108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11760" y="4149080"/>
            <a:ext cx="203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Invariant point, F=0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>
          <a:xfrm flipV="1">
            <a:off x="4499992" y="4293096"/>
            <a:ext cx="504056" cy="7200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모듈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759</TotalTime>
  <Words>409</Words>
  <Application>Microsoft Office PowerPoint</Application>
  <PresentationFormat>화면 슬라이드 쇼(4:3)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모듈</vt:lpstr>
      <vt:lpstr>Ch.3. Thermodynamics for Geochemistry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my</cp:lastModifiedBy>
  <cp:revision>80</cp:revision>
  <dcterms:created xsi:type="dcterms:W3CDTF">2012-03-04T11:34:30Z</dcterms:created>
  <dcterms:modified xsi:type="dcterms:W3CDTF">2012-04-17T10:39:18Z</dcterms:modified>
</cp:coreProperties>
</file>