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60" r:id="rId2"/>
    <p:sldId id="261" r:id="rId3"/>
    <p:sldId id="262" r:id="rId4"/>
    <p:sldId id="263" r:id="rId5"/>
    <p:sldId id="264" r:id="rId6"/>
    <p:sldId id="257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212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Sheet1!$A$3:$A$11</c:f>
              <c:strCache>
                <c:ptCount val="9"/>
                <c:pt idx="0">
                  <c:v>강원</c:v>
                </c:pt>
                <c:pt idx="1">
                  <c:v>경남 </c:v>
                </c:pt>
                <c:pt idx="2">
                  <c:v>경북</c:v>
                </c:pt>
                <c:pt idx="3">
                  <c:v>전남</c:v>
                </c:pt>
                <c:pt idx="4">
                  <c:v>전북</c:v>
                </c:pt>
                <c:pt idx="5">
                  <c:v>충남 </c:v>
                </c:pt>
                <c:pt idx="6">
                  <c:v>충북</c:v>
                </c:pt>
                <c:pt idx="7">
                  <c:v>경기 </c:v>
                </c:pt>
                <c:pt idx="8">
                  <c:v>기타</c:v>
                </c:pt>
              </c:strCache>
            </c:strRef>
          </c:cat>
          <c:val>
            <c:numRef>
              <c:f>Sheet1!$B$3:$B$11</c:f>
              <c:numCache>
                <c:formatCode>General</c:formatCode>
                <c:ptCount val="9"/>
                <c:pt idx="0">
                  <c:v>25</c:v>
                </c:pt>
                <c:pt idx="1">
                  <c:v>11</c:v>
                </c:pt>
                <c:pt idx="2">
                  <c:v>25</c:v>
                </c:pt>
                <c:pt idx="3">
                  <c:v>7</c:v>
                </c:pt>
                <c:pt idx="4">
                  <c:v>4</c:v>
                </c:pt>
                <c:pt idx="5">
                  <c:v>9</c:v>
                </c:pt>
                <c:pt idx="6">
                  <c:v>16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956D9-B2D1-40FA-8FF0-345515842C1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963A9-9E96-4F28-9BE9-4F8D8D74D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23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B8C2-D591-48B1-AB04-E633F72FA0E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018C-7A2E-4926-9E2E-D683A17E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1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CEF2018-4212-4B75-A328-D666677A978A}" type="datetimeFigureOut">
              <a:rPr lang="ko-KR" altLang="en-US" smtClean="0"/>
              <a:t>2015-09-03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rct=j&amp;q=&amp;esrc=s&amp;frm=1&amp;source=images&amp;cd=&amp;cad=rja&amp;uact=8&amp;ved=0CAcQjRxqFQoTCNPBrfv52ccCFYqNlAodAEgH_g&amp;url=http%3A%2F%2Fbranch.motie.go.kr%2Fappeal%2Fappeal01_8.jsp&amp;psig=AFQjCNEt6y7w0wP_DcBdaqBbsFe9zZmwLA&amp;ust=1441338335664245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/url?sa=i&amp;rct=j&amp;q=&amp;esrc=s&amp;frm=1&amp;source=images&amp;cd=&amp;cad=rja&amp;uact=8&amp;ved=0CAcQjRxqFQoTCNPYtL762ccCFQYVlAodQPwH4A&amp;url=http%3A%2F%2Fbranch.motie.go.kr%2Fappeal%2Fappeal01_1.jsp&amp;bvm=bv.101800829,d.dGo&amp;psig=AFQjCNGTH7v9inDE1g2Gbh4MHsgcFQCHYg&amp;ust=144133846236289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1 </a:t>
            </a:r>
            <a:r>
              <a:rPr lang="ko-KR" altLang="en-US" dirty="0" smtClean="0"/>
              <a:t>자원 개발 개요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472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광업권 설정 출원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근거법령</a:t>
            </a:r>
            <a:r>
              <a:rPr lang="en-US" altLang="ko-KR" dirty="0" smtClean="0"/>
              <a:t>: </a:t>
            </a:r>
            <a:r>
              <a:rPr lang="ko-KR" altLang="en-US" dirty="0"/>
              <a:t>광업법 제</a:t>
            </a:r>
            <a:r>
              <a:rPr lang="en-US" altLang="ko-KR" dirty="0"/>
              <a:t>15</a:t>
            </a:r>
            <a:r>
              <a:rPr lang="ko-KR" altLang="en-US" dirty="0"/>
              <a:t>조 제</a:t>
            </a:r>
            <a:r>
              <a:rPr lang="en-US" altLang="ko-KR" dirty="0"/>
              <a:t>1</a:t>
            </a:r>
            <a:r>
              <a:rPr lang="ko-KR" altLang="en-US" dirty="0"/>
              <a:t>항</a:t>
            </a:r>
            <a:r>
              <a:rPr lang="en-US" altLang="ko-KR" dirty="0"/>
              <a:t>, </a:t>
            </a:r>
            <a:r>
              <a:rPr lang="ko-KR" altLang="en-US" dirty="0"/>
              <a:t>동법시행령 제</a:t>
            </a:r>
            <a:r>
              <a:rPr lang="en-US" altLang="ko-KR" dirty="0"/>
              <a:t>9</a:t>
            </a:r>
            <a:r>
              <a:rPr lang="ko-KR" altLang="en-US" dirty="0"/>
              <a:t>조 제</a:t>
            </a:r>
            <a:r>
              <a:rPr lang="en-US" altLang="ko-KR" dirty="0"/>
              <a:t>1</a:t>
            </a:r>
            <a:r>
              <a:rPr lang="ko-KR" altLang="en-US" dirty="0"/>
              <a:t>항</a:t>
            </a:r>
            <a:r>
              <a:rPr lang="en-US" altLang="ko-KR" dirty="0"/>
              <a:t>, </a:t>
            </a:r>
            <a:r>
              <a:rPr lang="ko-KR" altLang="en-US" dirty="0"/>
              <a:t>동법시행규칙 제</a:t>
            </a:r>
            <a:r>
              <a:rPr lang="en-US" altLang="ko-KR" dirty="0"/>
              <a:t>8</a:t>
            </a:r>
            <a:r>
              <a:rPr lang="ko-KR" altLang="en-US" dirty="0"/>
              <a:t>조 제</a:t>
            </a:r>
            <a:r>
              <a:rPr lang="en-US" altLang="ko-KR" dirty="0"/>
              <a:t>1</a:t>
            </a:r>
            <a:r>
              <a:rPr lang="ko-KR" altLang="en-US" dirty="0" smtClean="0"/>
              <a:t>항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민원인이 </a:t>
            </a:r>
            <a:r>
              <a:rPr lang="ko-KR" altLang="en-US" dirty="0" err="1" smtClean="0"/>
              <a:t>해야할</a:t>
            </a:r>
            <a:r>
              <a:rPr lang="ko-KR" altLang="en-US" dirty="0" smtClean="0"/>
              <a:t> 사항</a:t>
            </a:r>
            <a:endParaRPr lang="en-US" altLang="ko-KR" dirty="0" smtClean="0"/>
          </a:p>
          <a:p>
            <a:pPr lvl="2"/>
            <a:r>
              <a:rPr lang="en-US" dirty="0" smtClean="0"/>
              <a:t>1</a:t>
            </a:r>
            <a:r>
              <a:rPr lang="ko-KR" altLang="en-US" dirty="0" smtClean="0"/>
              <a:t>차 제출서류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구역도</a:t>
            </a:r>
            <a:r>
              <a:rPr lang="en-US" altLang="ko-KR" dirty="0" smtClean="0"/>
              <a:t>(50,000:1, 25,000:1)</a:t>
            </a:r>
          </a:p>
          <a:p>
            <a:pPr lvl="3"/>
            <a:r>
              <a:rPr lang="ko-KR" altLang="en-US" dirty="0" err="1" smtClean="0"/>
              <a:t>광상에</a:t>
            </a:r>
            <a:r>
              <a:rPr lang="ko-KR" altLang="en-US" dirty="0" smtClean="0"/>
              <a:t> 관한 설명서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매장량보고서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채굴권 설정 </a:t>
            </a:r>
            <a:r>
              <a:rPr lang="ko-KR" altLang="en-US" dirty="0" err="1" smtClean="0"/>
              <a:t>출원시</a:t>
            </a:r>
            <a:r>
              <a:rPr lang="en-US" altLang="ko-KR" dirty="0" smtClean="0"/>
              <a:t>)</a:t>
            </a:r>
          </a:p>
          <a:p>
            <a:pPr lvl="3"/>
            <a:r>
              <a:rPr lang="ko-KR" altLang="en-US" dirty="0" smtClean="0"/>
              <a:t>광구도 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채굴권 설정 </a:t>
            </a:r>
            <a:r>
              <a:rPr lang="ko-KR" altLang="en-US" dirty="0" err="1" smtClean="0"/>
              <a:t>출원시</a:t>
            </a:r>
            <a:r>
              <a:rPr lang="en-US" altLang="ko-KR" dirty="0" smtClean="0"/>
              <a:t>)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01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2</a:t>
            </a:r>
            <a:r>
              <a:rPr lang="ko-KR" altLang="en-US" dirty="0" smtClean="0"/>
              <a:t>차 제출서류</a:t>
            </a:r>
            <a:endParaRPr lang="en-US" altLang="ko-KR" dirty="0" smtClean="0"/>
          </a:p>
          <a:p>
            <a:pPr lvl="3"/>
            <a:r>
              <a:rPr lang="ko-KR" altLang="en-US" dirty="0" err="1" smtClean="0"/>
              <a:t>광상설명서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출원일로부터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개월 이내</a:t>
            </a:r>
            <a:r>
              <a:rPr lang="en-US" altLang="ko-KR" dirty="0" smtClean="0"/>
              <a:t>)</a:t>
            </a:r>
          </a:p>
          <a:p>
            <a:pPr lvl="3"/>
            <a:r>
              <a:rPr lang="ko-KR" altLang="en-US" dirty="0" smtClean="0"/>
              <a:t>광물채굴지점을 명시한 구역도 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r>
              <a:rPr lang="en-US" altLang="ko-KR" dirty="0" smtClean="0"/>
              <a:t>(50,000:1 </a:t>
            </a:r>
            <a:r>
              <a:rPr lang="ko-KR" altLang="en-US" dirty="0" smtClean="0"/>
              <a:t>또는 </a:t>
            </a:r>
            <a:r>
              <a:rPr lang="en-US" altLang="ko-KR" dirty="0" smtClean="0"/>
              <a:t>25,000:1)</a:t>
            </a:r>
          </a:p>
          <a:p>
            <a:pPr lvl="2"/>
            <a:r>
              <a:rPr lang="ko-KR" altLang="en-US" dirty="0" smtClean="0"/>
              <a:t>수수료 납부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19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광상설명서</a:t>
            </a:r>
            <a:endParaRPr lang="en-US" altLang="ko-KR" dirty="0" smtClean="0"/>
          </a:p>
          <a:p>
            <a:pPr lvl="1"/>
            <a:r>
              <a:rPr lang="ko-KR" altLang="en-US" dirty="0"/>
              <a:t>광업권을 설정하고자 하는 지역에 분포되어 있는 광물의 생성과정이나 지질상태 및 부존상태 등을 </a:t>
            </a:r>
            <a:r>
              <a:rPr lang="ko-KR" altLang="en-US" dirty="0" smtClean="0"/>
              <a:t>상세히 </a:t>
            </a:r>
            <a:r>
              <a:rPr lang="ko-KR" altLang="en-US" dirty="0"/>
              <a:t>기록한 </a:t>
            </a:r>
            <a:r>
              <a:rPr lang="ko-KR" altLang="en-US" dirty="0" smtClean="0"/>
              <a:t>문서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작성자 자격 기준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국가 지방자치단체의 기관 또는 </a:t>
            </a:r>
            <a:r>
              <a:rPr lang="ko-KR" altLang="en-US" dirty="0" err="1" smtClean="0"/>
              <a:t>산업통산자원부장관이이정하는</a:t>
            </a:r>
            <a:r>
              <a:rPr lang="ko-KR" altLang="en-US" dirty="0" smtClean="0"/>
              <a:t> 기관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한국지질자원연구원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한국광물자원공사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대한석탄공</a:t>
            </a:r>
            <a:r>
              <a:rPr lang="ko-KR" altLang="en-US" dirty="0"/>
              <a:t>사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54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ko-KR" altLang="en-US" dirty="0" err="1" smtClean="0"/>
              <a:t>국가자격기술법에</a:t>
            </a:r>
            <a:r>
              <a:rPr lang="ko-KR" altLang="en-US" dirty="0" smtClean="0"/>
              <a:t> 따른 광업 자원 분야 기술사 또는 국토 개발 분야 지반 및 지질 기술사</a:t>
            </a:r>
            <a:endParaRPr lang="en-US" altLang="ko-KR" dirty="0" smtClean="0"/>
          </a:p>
          <a:p>
            <a:pPr lvl="2"/>
            <a:r>
              <a:rPr lang="ko-KR" altLang="en-US" dirty="0" err="1"/>
              <a:t>국가자격기술법에</a:t>
            </a:r>
            <a:r>
              <a:rPr lang="ko-KR" altLang="en-US" dirty="0"/>
              <a:t> </a:t>
            </a:r>
            <a:r>
              <a:rPr lang="ko-KR" altLang="en-US" dirty="0" smtClean="0"/>
              <a:t>따른 광산 보안 기사 또는  응용지질기사 자격을 소지한 자로 제 </a:t>
            </a:r>
            <a:r>
              <a:rPr lang="en-US" altLang="ko-KR" dirty="0" smtClean="0"/>
              <a:t>1</a:t>
            </a:r>
            <a:r>
              <a:rPr lang="ko-KR" altLang="en-US" dirty="0" smtClean="0"/>
              <a:t>호의 기관에서 </a:t>
            </a:r>
            <a:r>
              <a:rPr lang="ko-KR" altLang="en-US" dirty="0" err="1" smtClean="0"/>
              <a:t>광상</a:t>
            </a:r>
            <a:r>
              <a:rPr lang="ko-KR" altLang="en-US" dirty="0" smtClean="0"/>
              <a:t> 조사 업무에 </a:t>
            </a:r>
            <a:r>
              <a:rPr lang="en-US" altLang="ko-KR" dirty="0" smtClean="0"/>
              <a:t>2</a:t>
            </a:r>
            <a:r>
              <a:rPr lang="ko-KR" altLang="en-US" dirty="0" smtClean="0"/>
              <a:t>년 이상 종사한자</a:t>
            </a:r>
            <a:endParaRPr lang="en-US" altLang="ko-KR" dirty="0" smtClean="0"/>
          </a:p>
          <a:p>
            <a:pPr lvl="2"/>
            <a:r>
              <a:rPr lang="ko-KR" altLang="en-US" dirty="0" err="1"/>
              <a:t>국가자격기술법에</a:t>
            </a:r>
            <a:r>
              <a:rPr lang="ko-KR" altLang="en-US" dirty="0"/>
              <a:t> </a:t>
            </a:r>
            <a:r>
              <a:rPr lang="ko-KR" altLang="en-US" dirty="0" smtClean="0"/>
              <a:t>따른 광산보안산업기사 자격을 소지한 사람으로서 제 </a:t>
            </a:r>
            <a:r>
              <a:rPr lang="en-US" altLang="ko-KR" dirty="0" smtClean="0"/>
              <a:t>1</a:t>
            </a:r>
            <a:r>
              <a:rPr lang="ko-KR" altLang="en-US" dirty="0" smtClean="0"/>
              <a:t>호의 기관에서 </a:t>
            </a:r>
            <a:r>
              <a:rPr lang="ko-KR" altLang="en-US" dirty="0" err="1" smtClean="0"/>
              <a:t>광상</a:t>
            </a:r>
            <a:r>
              <a:rPr lang="ko-KR" altLang="en-US" dirty="0" smtClean="0"/>
              <a:t> 조사 업무에 </a:t>
            </a:r>
            <a:r>
              <a:rPr lang="en-US" altLang="ko-KR" dirty="0" smtClean="0"/>
              <a:t>5</a:t>
            </a:r>
            <a:r>
              <a:rPr lang="ko-KR" altLang="en-US" dirty="0" smtClean="0"/>
              <a:t>년 이상 근무한 자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공업직</a:t>
            </a:r>
            <a:r>
              <a:rPr lang="en-US" altLang="ko-KR" dirty="0" smtClean="0"/>
              <a:t>(</a:t>
            </a:r>
            <a:r>
              <a:rPr lang="ko-KR" altLang="en-US" dirty="0" smtClean="0"/>
              <a:t>자원직류만</a:t>
            </a:r>
            <a:r>
              <a:rPr lang="en-US" altLang="ko-KR" dirty="0" smtClean="0"/>
              <a:t>) </a:t>
            </a:r>
            <a:r>
              <a:rPr lang="ko-KR" altLang="en-US" dirty="0" smtClean="0"/>
              <a:t>공무원으로 광업행정 업무에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년 이상 종사하였던 사람으로서 </a:t>
            </a:r>
            <a:r>
              <a:rPr lang="ko-KR" altLang="en-US" dirty="0" err="1" smtClean="0"/>
              <a:t>광상</a:t>
            </a:r>
            <a:r>
              <a:rPr lang="ko-KR" altLang="en-US" dirty="0" smtClean="0"/>
              <a:t> 조사 업무에 전문 지식과 능력이 있다고 산업통상자원부 장관이 인정한 사람</a:t>
            </a:r>
            <a:r>
              <a:rPr lang="en-US" altLang="ko-KR" dirty="0" smtClean="0"/>
              <a:t>.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6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광업 행정 체계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branch.motie.go.kr/images/appeal/gui_img02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7388021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123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광물 생산 절차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http://branch.motie.go.kr/images/appeal/gui_img0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793791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970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476672"/>
            <a:ext cx="5488809" cy="5955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635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법정광물</a:t>
            </a:r>
            <a:r>
              <a:rPr lang="en-US" altLang="ko-KR" dirty="0" smtClean="0"/>
              <a:t>(</a:t>
            </a:r>
            <a:r>
              <a:rPr lang="ko-KR" altLang="en-US" dirty="0" smtClean="0"/>
              <a:t>광업법 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/>
              <a:t>"</a:t>
            </a:r>
            <a:r>
              <a:rPr lang="ko-KR" altLang="en-US" dirty="0"/>
              <a:t>광물</a:t>
            </a:r>
            <a:r>
              <a:rPr lang="en-US" altLang="ko-KR" dirty="0"/>
              <a:t>"</a:t>
            </a:r>
            <a:r>
              <a:rPr lang="ko-KR" altLang="en-US" dirty="0"/>
              <a:t>이란 금광</a:t>
            </a:r>
            <a:r>
              <a:rPr lang="en-US" altLang="ko-KR" dirty="0"/>
              <a:t>, </a:t>
            </a:r>
            <a:r>
              <a:rPr lang="ko-KR" altLang="en-US" dirty="0"/>
              <a:t>은광</a:t>
            </a:r>
            <a:r>
              <a:rPr lang="en-US" altLang="ko-KR" dirty="0"/>
              <a:t>, </a:t>
            </a:r>
            <a:r>
              <a:rPr lang="ko-KR" altLang="en-US" dirty="0" err="1"/>
              <a:t>백금광</a:t>
            </a:r>
            <a:r>
              <a:rPr lang="en-US" altLang="ko-KR" dirty="0"/>
              <a:t>, </a:t>
            </a:r>
            <a:r>
              <a:rPr lang="ko-KR" altLang="en-US" dirty="0"/>
              <a:t>동광</a:t>
            </a:r>
            <a:r>
              <a:rPr lang="en-US" altLang="ko-KR" dirty="0"/>
              <a:t>, </a:t>
            </a:r>
            <a:r>
              <a:rPr lang="ko-KR" altLang="en-US" dirty="0" err="1"/>
              <a:t>연광</a:t>
            </a:r>
            <a:r>
              <a:rPr lang="en-US" altLang="ko-KR" dirty="0"/>
              <a:t>(</a:t>
            </a:r>
            <a:r>
              <a:rPr lang="ko-KR" altLang="en-US" dirty="0" err="1"/>
              <a:t>鉛鑛</a:t>
            </a:r>
            <a:r>
              <a:rPr lang="en-US" altLang="ko-KR" dirty="0"/>
              <a:t>), </a:t>
            </a:r>
            <a:r>
              <a:rPr lang="ko-KR" altLang="en-US" dirty="0"/>
              <a:t>아연광</a:t>
            </a:r>
            <a:r>
              <a:rPr lang="en-US" altLang="ko-KR" dirty="0"/>
              <a:t>, </a:t>
            </a:r>
            <a:r>
              <a:rPr lang="ko-KR" altLang="en-US" dirty="0" err="1"/>
              <a:t>창연광</a:t>
            </a:r>
            <a:r>
              <a:rPr lang="en-US" altLang="ko-KR" dirty="0"/>
              <a:t>(</a:t>
            </a:r>
            <a:r>
              <a:rPr lang="ko-KR" altLang="en-US" dirty="0" err="1"/>
              <a:t>蒼鉛鑛</a:t>
            </a:r>
            <a:r>
              <a:rPr lang="en-US" altLang="ko-KR" dirty="0"/>
              <a:t>), </a:t>
            </a:r>
            <a:r>
              <a:rPr lang="ko-KR" altLang="en-US" dirty="0" err="1"/>
              <a:t>주석광</a:t>
            </a:r>
            <a:r>
              <a:rPr lang="en-US" altLang="ko-KR" dirty="0"/>
              <a:t>(</a:t>
            </a:r>
            <a:r>
              <a:rPr lang="ko-KR" altLang="en-US" dirty="0" err="1"/>
              <a:t>朱錫鑛</a:t>
            </a:r>
            <a:r>
              <a:rPr lang="en-US" altLang="ko-KR" dirty="0"/>
              <a:t>), </a:t>
            </a:r>
            <a:r>
              <a:rPr lang="ko-KR" altLang="en-US" dirty="0" err="1"/>
              <a:t>안티몬광</a:t>
            </a:r>
            <a:r>
              <a:rPr lang="en-US" altLang="ko-KR" dirty="0"/>
              <a:t>, </a:t>
            </a:r>
            <a:r>
              <a:rPr lang="ko-KR" altLang="en-US" dirty="0" err="1"/>
              <a:t>수은광</a:t>
            </a:r>
            <a:r>
              <a:rPr lang="en-US" altLang="ko-KR" dirty="0"/>
              <a:t>, </a:t>
            </a:r>
            <a:r>
              <a:rPr lang="ko-KR" altLang="en-US" dirty="0"/>
              <a:t>철광</a:t>
            </a:r>
            <a:r>
              <a:rPr lang="en-US" altLang="ko-KR" dirty="0"/>
              <a:t>, </a:t>
            </a:r>
            <a:r>
              <a:rPr lang="ko-KR" altLang="en-US" dirty="0"/>
              <a:t>크롬철광</a:t>
            </a:r>
            <a:r>
              <a:rPr lang="en-US" altLang="ko-KR" dirty="0"/>
              <a:t>, </a:t>
            </a:r>
            <a:r>
              <a:rPr lang="ko-KR" altLang="en-US" dirty="0"/>
              <a:t>티탄철광</a:t>
            </a:r>
            <a:r>
              <a:rPr lang="en-US" altLang="ko-KR" dirty="0"/>
              <a:t>, </a:t>
            </a:r>
            <a:r>
              <a:rPr lang="ko-KR" altLang="en-US" dirty="0"/>
              <a:t>유화철광</a:t>
            </a:r>
            <a:r>
              <a:rPr lang="en-US" altLang="ko-KR" dirty="0"/>
              <a:t>(</a:t>
            </a:r>
            <a:r>
              <a:rPr lang="ko-KR" altLang="en-US" dirty="0"/>
              <a:t>硫化鐵鑛</a:t>
            </a:r>
            <a:r>
              <a:rPr lang="en-US" altLang="ko-KR" dirty="0"/>
              <a:t>), </a:t>
            </a:r>
            <a:r>
              <a:rPr lang="ko-KR" altLang="en-US" dirty="0" err="1"/>
              <a:t>망간광</a:t>
            </a:r>
            <a:r>
              <a:rPr lang="en-US" altLang="ko-KR" dirty="0"/>
              <a:t>, </a:t>
            </a:r>
            <a:r>
              <a:rPr lang="ko-KR" altLang="en-US" dirty="0" err="1"/>
              <a:t>니켈광</a:t>
            </a:r>
            <a:r>
              <a:rPr lang="en-US" altLang="ko-KR" dirty="0"/>
              <a:t>, </a:t>
            </a:r>
            <a:r>
              <a:rPr lang="ko-KR" altLang="en-US" dirty="0" err="1"/>
              <a:t>코발트광</a:t>
            </a:r>
            <a:r>
              <a:rPr lang="en-US" altLang="ko-KR" dirty="0"/>
              <a:t>, </a:t>
            </a:r>
            <a:r>
              <a:rPr lang="ko-KR" altLang="en-US" dirty="0" err="1"/>
              <a:t>텅스텐광</a:t>
            </a:r>
            <a:r>
              <a:rPr lang="en-US" altLang="ko-KR" dirty="0"/>
              <a:t>, </a:t>
            </a:r>
            <a:r>
              <a:rPr lang="ko-KR" altLang="en-US" dirty="0" err="1"/>
              <a:t>몰리브덴광</a:t>
            </a:r>
            <a:r>
              <a:rPr lang="en-US" altLang="ko-KR" dirty="0"/>
              <a:t>, </a:t>
            </a:r>
            <a:r>
              <a:rPr lang="ko-KR" altLang="en-US" dirty="0" err="1"/>
              <a:t>비소광</a:t>
            </a:r>
            <a:r>
              <a:rPr lang="en-US" altLang="ko-KR" dirty="0"/>
              <a:t>(</a:t>
            </a:r>
            <a:r>
              <a:rPr lang="ko-KR" altLang="en-US" dirty="0" err="1"/>
              <a:t>砒素鑛</a:t>
            </a:r>
            <a:r>
              <a:rPr lang="en-US" altLang="ko-KR" dirty="0"/>
              <a:t>), </a:t>
            </a:r>
            <a:r>
              <a:rPr lang="ko-KR" altLang="en-US" dirty="0"/>
              <a:t>인광</a:t>
            </a:r>
            <a:r>
              <a:rPr lang="en-US" altLang="ko-KR" dirty="0"/>
              <a:t>(</a:t>
            </a:r>
            <a:r>
              <a:rPr lang="ko-KR" altLang="en-US"/>
              <a:t>燐鑛</a:t>
            </a:r>
            <a:r>
              <a:rPr lang="en-US" altLang="ko-KR" dirty="0"/>
              <a:t>), </a:t>
            </a:r>
            <a:r>
              <a:rPr lang="ko-KR" altLang="en-US" dirty="0" err="1"/>
              <a:t>붕소광</a:t>
            </a:r>
            <a:r>
              <a:rPr lang="en-US" altLang="ko-KR" dirty="0"/>
              <a:t>(</a:t>
            </a:r>
            <a:r>
              <a:rPr lang="ko-KR" altLang="en-US" dirty="0" err="1"/>
              <a:t>硼素鑛</a:t>
            </a:r>
            <a:r>
              <a:rPr lang="en-US" altLang="ko-KR" dirty="0"/>
              <a:t>), </a:t>
            </a:r>
            <a:r>
              <a:rPr lang="ko-KR" altLang="en-US" dirty="0"/>
              <a:t>보크사이트</a:t>
            </a:r>
            <a:r>
              <a:rPr lang="en-US" altLang="ko-KR" dirty="0"/>
              <a:t>, </a:t>
            </a:r>
            <a:r>
              <a:rPr lang="ko-KR" altLang="en-US" dirty="0" err="1"/>
              <a:t>마그네사이트</a:t>
            </a:r>
            <a:r>
              <a:rPr lang="en-US" altLang="ko-KR" dirty="0"/>
              <a:t>, </a:t>
            </a:r>
            <a:r>
              <a:rPr lang="ko-KR" altLang="en-US" dirty="0"/>
              <a:t>석탄</a:t>
            </a:r>
            <a:r>
              <a:rPr lang="en-US" altLang="ko-KR" dirty="0"/>
              <a:t>, </a:t>
            </a:r>
            <a:r>
              <a:rPr lang="ko-KR" altLang="en-US" dirty="0"/>
              <a:t>흑연</a:t>
            </a:r>
            <a:r>
              <a:rPr lang="en-US" altLang="ko-KR" dirty="0"/>
              <a:t>, </a:t>
            </a:r>
            <a:r>
              <a:rPr lang="ko-KR" altLang="en-US" dirty="0"/>
              <a:t>금강석</a:t>
            </a:r>
            <a:r>
              <a:rPr lang="en-US" altLang="ko-KR" dirty="0"/>
              <a:t>, </a:t>
            </a:r>
            <a:r>
              <a:rPr lang="ko-KR" altLang="en-US" dirty="0"/>
              <a:t>석유</a:t>
            </a:r>
            <a:r>
              <a:rPr lang="en-US" altLang="ko-KR" dirty="0"/>
              <a:t>(</a:t>
            </a:r>
            <a:r>
              <a:rPr lang="ko-KR" altLang="en-US" dirty="0"/>
              <a:t>천연피치 및 가연성 천연가스를 포함한다</a:t>
            </a:r>
            <a:r>
              <a:rPr lang="en-US" altLang="ko-KR" dirty="0"/>
              <a:t>), </a:t>
            </a:r>
            <a:r>
              <a:rPr lang="ko-KR" altLang="en-US" dirty="0"/>
              <a:t>운모</a:t>
            </a:r>
            <a:r>
              <a:rPr lang="en-US" altLang="ko-KR" dirty="0"/>
              <a:t>[</a:t>
            </a:r>
            <a:r>
              <a:rPr lang="ko-KR" altLang="en-US" dirty="0" err="1"/>
              <a:t>견운모</a:t>
            </a:r>
            <a:r>
              <a:rPr lang="en-US" altLang="ko-KR" dirty="0"/>
              <a:t>(</a:t>
            </a:r>
            <a:r>
              <a:rPr lang="ko-KR" altLang="en-US" dirty="0" err="1"/>
              <a:t>絹雲母</a:t>
            </a:r>
            <a:r>
              <a:rPr lang="en-US" altLang="ko-KR" dirty="0"/>
              <a:t>) </a:t>
            </a:r>
            <a:r>
              <a:rPr lang="ko-KR" altLang="en-US" dirty="0"/>
              <a:t>및 </a:t>
            </a:r>
            <a:r>
              <a:rPr lang="ko-KR" altLang="en-US" dirty="0" err="1"/>
              <a:t>질석</a:t>
            </a:r>
            <a:r>
              <a:rPr lang="en-US" altLang="ko-KR" dirty="0"/>
              <a:t>(</a:t>
            </a:r>
            <a:r>
              <a:rPr lang="ko-KR" altLang="en-US" dirty="0" err="1"/>
              <a:t>蛭石</a:t>
            </a:r>
            <a:r>
              <a:rPr lang="en-US" altLang="ko-KR" dirty="0"/>
              <a:t>)</a:t>
            </a:r>
            <a:r>
              <a:rPr lang="ko-KR" altLang="en-US" dirty="0"/>
              <a:t>을 포함한다</a:t>
            </a:r>
            <a:r>
              <a:rPr lang="en-US" altLang="ko-KR" dirty="0"/>
              <a:t>], </a:t>
            </a:r>
            <a:r>
              <a:rPr lang="ko-KR" altLang="en-US" dirty="0"/>
              <a:t>유황</a:t>
            </a:r>
            <a:r>
              <a:rPr lang="en-US" altLang="ko-KR" dirty="0"/>
              <a:t>, </a:t>
            </a:r>
            <a:r>
              <a:rPr lang="ko-KR" altLang="en-US" dirty="0"/>
              <a:t>석고</a:t>
            </a:r>
            <a:r>
              <a:rPr lang="en-US" altLang="ko-KR" dirty="0"/>
              <a:t>(</a:t>
            </a:r>
            <a:r>
              <a:rPr lang="ko-KR" altLang="en-US" dirty="0"/>
              <a:t>石膏</a:t>
            </a:r>
            <a:r>
              <a:rPr lang="en-US" altLang="ko-KR" dirty="0"/>
              <a:t>), </a:t>
            </a:r>
            <a:r>
              <a:rPr lang="ko-KR" altLang="en-US" dirty="0" err="1"/>
              <a:t>납석</a:t>
            </a:r>
            <a:r>
              <a:rPr lang="en-US" altLang="ko-KR" dirty="0"/>
              <a:t>(</a:t>
            </a:r>
            <a:r>
              <a:rPr lang="ko-KR" altLang="en-US" dirty="0" err="1"/>
              <a:t>蠟石</a:t>
            </a:r>
            <a:r>
              <a:rPr lang="en-US" altLang="ko-KR" dirty="0"/>
              <a:t>), </a:t>
            </a:r>
            <a:r>
              <a:rPr lang="ko-KR" altLang="en-US" dirty="0"/>
              <a:t>활석</a:t>
            </a:r>
            <a:r>
              <a:rPr lang="en-US" altLang="ko-KR" dirty="0"/>
              <a:t>(</a:t>
            </a:r>
            <a:r>
              <a:rPr lang="ko-KR" altLang="en-US" dirty="0"/>
              <a:t>滑石</a:t>
            </a:r>
            <a:r>
              <a:rPr lang="en-US" altLang="ko-KR" dirty="0"/>
              <a:t>), </a:t>
            </a:r>
            <a:r>
              <a:rPr lang="ko-KR" altLang="en-US" dirty="0"/>
              <a:t>홍주석</a:t>
            </a:r>
            <a:r>
              <a:rPr lang="en-US" altLang="ko-KR" dirty="0"/>
              <a:t>[</a:t>
            </a:r>
            <a:r>
              <a:rPr lang="ko-KR" altLang="en-US" dirty="0"/>
              <a:t>홍주석</a:t>
            </a:r>
            <a:r>
              <a:rPr lang="en-US" altLang="ko-KR" dirty="0"/>
              <a:t>. </a:t>
            </a:r>
            <a:r>
              <a:rPr lang="ko-KR" altLang="en-US" dirty="0" err="1"/>
              <a:t>규선석</a:t>
            </a:r>
            <a:r>
              <a:rPr lang="en-US" altLang="ko-KR" dirty="0"/>
              <a:t>(</a:t>
            </a:r>
            <a:r>
              <a:rPr lang="ko-KR" altLang="en-US" dirty="0" err="1"/>
              <a:t>硅線石</a:t>
            </a:r>
            <a:r>
              <a:rPr lang="en-US" altLang="ko-KR" dirty="0"/>
              <a:t>) </a:t>
            </a:r>
            <a:r>
              <a:rPr lang="ko-KR" altLang="en-US" dirty="0"/>
              <a:t>및 남정석</a:t>
            </a:r>
            <a:r>
              <a:rPr lang="en-US" altLang="ko-KR" dirty="0"/>
              <a:t>(</a:t>
            </a:r>
            <a:r>
              <a:rPr lang="ko-KR" altLang="en-US" dirty="0"/>
              <a:t>藍晶石</a:t>
            </a:r>
            <a:r>
              <a:rPr lang="en-US" altLang="ko-KR" dirty="0"/>
              <a:t>)</a:t>
            </a:r>
            <a:r>
              <a:rPr lang="ko-KR" altLang="en-US" dirty="0"/>
              <a:t>을 포함한다</a:t>
            </a:r>
            <a:r>
              <a:rPr lang="en-US" altLang="ko-KR" dirty="0"/>
              <a:t>], </a:t>
            </a:r>
            <a:r>
              <a:rPr lang="ko-KR" altLang="en-US" dirty="0"/>
              <a:t>형석</a:t>
            </a:r>
            <a:r>
              <a:rPr lang="en-US" altLang="ko-KR" dirty="0"/>
              <a:t>(</a:t>
            </a:r>
            <a:r>
              <a:rPr lang="ko-KR" altLang="en-US" dirty="0"/>
              <a:t>螢石</a:t>
            </a:r>
            <a:r>
              <a:rPr lang="en-US" altLang="ko-KR" dirty="0"/>
              <a:t>), </a:t>
            </a:r>
            <a:r>
              <a:rPr lang="ko-KR" altLang="en-US" dirty="0" err="1"/>
              <a:t>명반석</a:t>
            </a:r>
            <a:r>
              <a:rPr lang="en-US" altLang="ko-KR" dirty="0"/>
              <a:t>(</a:t>
            </a:r>
            <a:r>
              <a:rPr lang="ko-KR" altLang="en-US" dirty="0" err="1"/>
              <a:t>明礬石</a:t>
            </a:r>
            <a:r>
              <a:rPr lang="en-US" altLang="ko-KR" dirty="0"/>
              <a:t>), </a:t>
            </a:r>
            <a:r>
              <a:rPr lang="ko-KR" altLang="en-US" dirty="0" err="1"/>
              <a:t>중정석</a:t>
            </a:r>
            <a:r>
              <a:rPr lang="en-US" altLang="ko-KR" dirty="0"/>
              <a:t>(</a:t>
            </a:r>
            <a:r>
              <a:rPr lang="ko-KR" altLang="en-US" dirty="0" err="1"/>
              <a:t>重晶石</a:t>
            </a:r>
            <a:r>
              <a:rPr lang="en-US" altLang="ko-KR" dirty="0"/>
              <a:t>), </a:t>
            </a:r>
            <a:r>
              <a:rPr lang="ko-KR" altLang="en-US" dirty="0" err="1"/>
              <a:t>하석</a:t>
            </a:r>
            <a:r>
              <a:rPr lang="en-US" altLang="ko-KR" dirty="0"/>
              <a:t>(</a:t>
            </a:r>
            <a:r>
              <a:rPr lang="ko-KR" altLang="en-US" dirty="0" err="1"/>
              <a:t>霞石</a:t>
            </a:r>
            <a:r>
              <a:rPr lang="en-US" altLang="ko-KR" dirty="0"/>
              <a:t>), </a:t>
            </a:r>
            <a:r>
              <a:rPr lang="ko-KR" altLang="en-US" dirty="0" err="1"/>
              <a:t>규조토</a:t>
            </a:r>
            <a:r>
              <a:rPr lang="en-US" altLang="ko-KR" dirty="0"/>
              <a:t>(</a:t>
            </a:r>
            <a:r>
              <a:rPr lang="ko-KR" altLang="en-US" dirty="0" err="1"/>
              <a:t>硅藻土</a:t>
            </a:r>
            <a:r>
              <a:rPr lang="en-US" altLang="ko-KR" dirty="0"/>
              <a:t>), </a:t>
            </a:r>
            <a:r>
              <a:rPr lang="ko-KR" altLang="en-US" dirty="0"/>
              <a:t>장석</a:t>
            </a:r>
            <a:r>
              <a:rPr lang="en-US" altLang="ko-KR" dirty="0"/>
              <a:t>(</a:t>
            </a:r>
            <a:r>
              <a:rPr lang="ko-KR" altLang="en-US" dirty="0"/>
              <a:t>長石</a:t>
            </a:r>
            <a:r>
              <a:rPr lang="en-US" altLang="ko-KR" dirty="0"/>
              <a:t>), </a:t>
            </a:r>
            <a:r>
              <a:rPr lang="ko-KR" altLang="en-US" dirty="0" err="1"/>
              <a:t>불석</a:t>
            </a:r>
            <a:r>
              <a:rPr lang="en-US" altLang="ko-KR" dirty="0"/>
              <a:t>(</a:t>
            </a:r>
            <a:r>
              <a:rPr lang="ko-KR" altLang="en-US" dirty="0"/>
              <a:t>沸石</a:t>
            </a:r>
            <a:r>
              <a:rPr lang="en-US" altLang="ko-KR" dirty="0"/>
              <a:t>), </a:t>
            </a:r>
            <a:r>
              <a:rPr lang="ko-KR" altLang="en-US" dirty="0" err="1"/>
              <a:t>사문석</a:t>
            </a:r>
            <a:r>
              <a:rPr lang="en-US" altLang="ko-KR" dirty="0"/>
              <a:t>(</a:t>
            </a:r>
            <a:r>
              <a:rPr lang="ko-KR" altLang="en-US" dirty="0" err="1"/>
              <a:t>蛇紋石</a:t>
            </a:r>
            <a:r>
              <a:rPr lang="en-US" altLang="ko-KR" dirty="0"/>
              <a:t>), </a:t>
            </a:r>
            <a:r>
              <a:rPr lang="ko-KR" altLang="en-US" dirty="0"/>
              <a:t>수정</a:t>
            </a:r>
            <a:r>
              <a:rPr lang="en-US" altLang="ko-KR" dirty="0"/>
              <a:t>(</a:t>
            </a:r>
            <a:r>
              <a:rPr lang="ko-KR" altLang="en-US" dirty="0"/>
              <a:t>水晶</a:t>
            </a:r>
            <a:r>
              <a:rPr lang="en-US" altLang="ko-KR" dirty="0"/>
              <a:t>), </a:t>
            </a:r>
            <a:r>
              <a:rPr lang="ko-KR" altLang="en-US" dirty="0"/>
              <a:t>연옥</a:t>
            </a:r>
            <a:r>
              <a:rPr lang="en-US" altLang="ko-KR" dirty="0"/>
              <a:t>(</a:t>
            </a:r>
            <a:r>
              <a:rPr lang="ko-KR" altLang="en-US" dirty="0"/>
              <a:t>軟玉</a:t>
            </a:r>
            <a:r>
              <a:rPr lang="en-US" altLang="ko-KR" dirty="0"/>
              <a:t>), </a:t>
            </a:r>
            <a:r>
              <a:rPr lang="ko-KR" altLang="en-US" dirty="0"/>
              <a:t>고령토</a:t>
            </a:r>
            <a:r>
              <a:rPr lang="en-US" altLang="ko-KR" dirty="0"/>
              <a:t>[</a:t>
            </a:r>
            <a:r>
              <a:rPr lang="ko-KR" altLang="en-US" dirty="0"/>
              <a:t>도석</a:t>
            </a:r>
            <a:r>
              <a:rPr lang="en-US" altLang="ko-KR" dirty="0"/>
              <a:t>(</a:t>
            </a:r>
            <a:r>
              <a:rPr lang="ko-KR" altLang="en-US" dirty="0"/>
              <a:t>陶石</a:t>
            </a:r>
            <a:r>
              <a:rPr lang="en-US" altLang="ko-KR" dirty="0"/>
              <a:t>), </a:t>
            </a:r>
            <a:r>
              <a:rPr lang="ko-KR" altLang="en-US" dirty="0" err="1"/>
              <a:t>벤토나이트</a:t>
            </a:r>
            <a:r>
              <a:rPr lang="en-US" altLang="ko-KR" dirty="0"/>
              <a:t>, </a:t>
            </a:r>
            <a:r>
              <a:rPr lang="ko-KR" altLang="en-US" dirty="0"/>
              <a:t>산성백토</a:t>
            </a:r>
            <a:r>
              <a:rPr lang="en-US" altLang="ko-KR" dirty="0"/>
              <a:t>(</a:t>
            </a:r>
            <a:r>
              <a:rPr lang="ko-KR" altLang="en-US" dirty="0"/>
              <a:t>酸性白土</a:t>
            </a:r>
            <a:r>
              <a:rPr lang="en-US" altLang="ko-KR" dirty="0"/>
              <a:t>), </a:t>
            </a:r>
            <a:r>
              <a:rPr lang="ko-KR" altLang="en-US" dirty="0" err="1"/>
              <a:t>와목점토</a:t>
            </a:r>
            <a:r>
              <a:rPr lang="en-US" altLang="ko-KR" dirty="0"/>
              <a:t>(</a:t>
            </a:r>
            <a:r>
              <a:rPr lang="ko-KR" altLang="en-US" dirty="0" err="1"/>
              <a:t>蛙目粘土</a:t>
            </a:r>
            <a:r>
              <a:rPr lang="en-US" altLang="ko-KR" dirty="0"/>
              <a:t>), </a:t>
            </a:r>
            <a:r>
              <a:rPr lang="ko-KR" altLang="en-US" dirty="0" err="1"/>
              <a:t>목절점토</a:t>
            </a:r>
            <a:r>
              <a:rPr lang="en-US" altLang="ko-KR" dirty="0"/>
              <a:t>(</a:t>
            </a:r>
            <a:r>
              <a:rPr lang="ko-KR" altLang="en-US" dirty="0" err="1"/>
              <a:t>木節粘土</a:t>
            </a:r>
            <a:r>
              <a:rPr lang="en-US" altLang="ko-KR" dirty="0"/>
              <a:t>) </a:t>
            </a:r>
            <a:r>
              <a:rPr lang="ko-KR" altLang="en-US" dirty="0"/>
              <a:t>및 </a:t>
            </a:r>
            <a:r>
              <a:rPr lang="ko-KR" altLang="en-US" dirty="0" err="1"/>
              <a:t>반토혈암</a:t>
            </a:r>
            <a:r>
              <a:rPr lang="en-US" altLang="ko-KR" dirty="0"/>
              <a:t>(</a:t>
            </a:r>
            <a:r>
              <a:rPr lang="ko-KR" altLang="en-US" dirty="0" err="1"/>
              <a:t>礬土頁岩</a:t>
            </a:r>
            <a:r>
              <a:rPr lang="en-US" altLang="ko-KR" dirty="0"/>
              <a:t>)</a:t>
            </a:r>
            <a:r>
              <a:rPr lang="ko-KR" altLang="en-US" dirty="0"/>
              <a:t>을 포함한다</a:t>
            </a:r>
            <a:r>
              <a:rPr lang="en-US" altLang="ko-KR" dirty="0"/>
              <a:t>], </a:t>
            </a:r>
            <a:r>
              <a:rPr lang="ko-KR" altLang="en-US" dirty="0"/>
              <a:t>석회석</a:t>
            </a:r>
            <a:r>
              <a:rPr lang="en-US" altLang="ko-KR" dirty="0"/>
              <a:t>[</a:t>
            </a:r>
            <a:r>
              <a:rPr lang="ko-KR" altLang="en-US" dirty="0"/>
              <a:t>백운석</a:t>
            </a:r>
            <a:r>
              <a:rPr lang="en-US" altLang="ko-KR" dirty="0"/>
              <a:t>(</a:t>
            </a:r>
            <a:r>
              <a:rPr lang="ko-KR" altLang="en-US" dirty="0"/>
              <a:t>白雲石</a:t>
            </a:r>
            <a:r>
              <a:rPr lang="en-US" altLang="ko-KR" dirty="0"/>
              <a:t>) </a:t>
            </a:r>
            <a:r>
              <a:rPr lang="ko-KR" altLang="en-US" dirty="0"/>
              <a:t>및 </a:t>
            </a:r>
            <a:r>
              <a:rPr lang="ko-KR" altLang="en-US" dirty="0" err="1"/>
              <a:t>규회석</a:t>
            </a:r>
            <a:r>
              <a:rPr lang="en-US" altLang="ko-KR" dirty="0"/>
              <a:t>(</a:t>
            </a:r>
            <a:r>
              <a:rPr lang="ko-KR" altLang="en-US" dirty="0" err="1"/>
              <a:t>硅灰石</a:t>
            </a:r>
            <a:r>
              <a:rPr lang="en-US" altLang="ko-KR" dirty="0"/>
              <a:t>)</a:t>
            </a:r>
            <a:r>
              <a:rPr lang="ko-KR" altLang="en-US" dirty="0"/>
              <a:t>을 포함한다</a:t>
            </a:r>
            <a:r>
              <a:rPr lang="en-US" altLang="ko-KR" dirty="0"/>
              <a:t>], </a:t>
            </a:r>
            <a:r>
              <a:rPr lang="ko-KR" altLang="en-US" dirty="0"/>
              <a:t>사금</a:t>
            </a:r>
            <a:r>
              <a:rPr lang="en-US" altLang="ko-KR" dirty="0"/>
              <a:t>(</a:t>
            </a:r>
            <a:r>
              <a:rPr lang="ko-KR" altLang="en-US" dirty="0" err="1"/>
              <a:t>砂金</a:t>
            </a:r>
            <a:r>
              <a:rPr lang="en-US" altLang="ko-KR" dirty="0"/>
              <a:t>), </a:t>
            </a:r>
            <a:r>
              <a:rPr lang="ko-KR" altLang="en-US" dirty="0"/>
              <a:t>규석</a:t>
            </a:r>
            <a:r>
              <a:rPr lang="en-US" altLang="ko-KR" dirty="0"/>
              <a:t>, </a:t>
            </a:r>
            <a:r>
              <a:rPr lang="ko-KR" altLang="en-US" dirty="0"/>
              <a:t>규사</a:t>
            </a:r>
            <a:r>
              <a:rPr lang="en-US" altLang="ko-KR" dirty="0"/>
              <a:t>, </a:t>
            </a:r>
            <a:r>
              <a:rPr lang="ko-KR" altLang="en-US" dirty="0"/>
              <a:t>우라늄광</a:t>
            </a:r>
            <a:r>
              <a:rPr lang="en-US" altLang="ko-KR" dirty="0"/>
              <a:t>, </a:t>
            </a:r>
            <a:r>
              <a:rPr lang="ko-KR" altLang="en-US" dirty="0" err="1"/>
              <a:t>리튬광</a:t>
            </a:r>
            <a:r>
              <a:rPr lang="en-US" altLang="ko-KR" dirty="0"/>
              <a:t>, </a:t>
            </a:r>
            <a:r>
              <a:rPr lang="ko-KR" altLang="en-US" dirty="0" err="1"/>
              <a:t>카드뮴광</a:t>
            </a:r>
            <a:r>
              <a:rPr lang="en-US" altLang="ko-KR" dirty="0"/>
              <a:t>, </a:t>
            </a:r>
            <a:r>
              <a:rPr lang="ko-KR" altLang="en-US" dirty="0" err="1"/>
              <a:t>토륨광</a:t>
            </a:r>
            <a:r>
              <a:rPr lang="en-US" altLang="ko-KR" dirty="0"/>
              <a:t>, </a:t>
            </a:r>
            <a:r>
              <a:rPr lang="ko-KR" altLang="en-US" dirty="0" err="1"/>
              <a:t>베릴륨광</a:t>
            </a:r>
            <a:r>
              <a:rPr lang="en-US" altLang="ko-KR" dirty="0"/>
              <a:t>, </a:t>
            </a:r>
            <a:r>
              <a:rPr lang="ko-KR" altLang="en-US" dirty="0" err="1"/>
              <a:t>탄탈륨광</a:t>
            </a:r>
            <a:r>
              <a:rPr lang="en-US" altLang="ko-KR" dirty="0"/>
              <a:t>, </a:t>
            </a:r>
            <a:r>
              <a:rPr lang="ko-KR" altLang="en-US" dirty="0" err="1"/>
              <a:t>니오비움광</a:t>
            </a:r>
            <a:r>
              <a:rPr lang="en-US" altLang="ko-KR" dirty="0"/>
              <a:t>, </a:t>
            </a:r>
            <a:r>
              <a:rPr lang="ko-KR" altLang="en-US" dirty="0" err="1"/>
              <a:t>지르코늄광</a:t>
            </a:r>
            <a:r>
              <a:rPr lang="en-US" altLang="ko-KR" dirty="0"/>
              <a:t>, </a:t>
            </a:r>
            <a:r>
              <a:rPr lang="ko-KR" altLang="en-US" dirty="0" err="1"/>
              <a:t>바나듐광</a:t>
            </a:r>
            <a:r>
              <a:rPr lang="ko-KR" altLang="en-US" dirty="0"/>
              <a:t> 및 </a:t>
            </a:r>
            <a:r>
              <a:rPr lang="ko-KR" altLang="en-US" dirty="0" err="1"/>
              <a:t>희토류광</a:t>
            </a:r>
            <a:r>
              <a:rPr lang="en-US" altLang="ko-KR" dirty="0"/>
              <a:t>[</a:t>
            </a:r>
            <a:r>
              <a:rPr lang="ko-KR" altLang="en-US" dirty="0" err="1"/>
              <a:t>세륨</a:t>
            </a:r>
            <a:r>
              <a:rPr lang="en-US" altLang="ko-KR" dirty="0"/>
              <a:t>, </a:t>
            </a:r>
            <a:r>
              <a:rPr lang="ko-KR" altLang="en-US" dirty="0" err="1"/>
              <a:t>란타늄</a:t>
            </a:r>
            <a:r>
              <a:rPr lang="en-US" altLang="ko-KR" dirty="0"/>
              <a:t>, </a:t>
            </a:r>
            <a:r>
              <a:rPr lang="ko-KR" altLang="en-US" dirty="0"/>
              <a:t>이트륨을 함유하는 토석을 말한다</a:t>
            </a:r>
            <a:r>
              <a:rPr lang="en-US" altLang="ko-KR" dirty="0"/>
              <a:t>] </a:t>
            </a:r>
            <a:r>
              <a:rPr lang="ko-KR" altLang="en-US" dirty="0"/>
              <a:t>중 어느 하나에 해당하는 물질을 말하며</a:t>
            </a:r>
            <a:r>
              <a:rPr lang="en-US" altLang="ko-KR" dirty="0"/>
              <a:t>, </a:t>
            </a:r>
            <a:r>
              <a:rPr lang="ko-KR" altLang="en-US" dirty="0"/>
              <a:t>그 물질의 폐광</a:t>
            </a:r>
            <a:r>
              <a:rPr lang="en-US" altLang="ko-KR" dirty="0"/>
              <a:t>(</a:t>
            </a:r>
            <a:r>
              <a:rPr lang="ko-KR" altLang="en-US" dirty="0"/>
              <a:t>廢鑛</a:t>
            </a:r>
            <a:r>
              <a:rPr lang="en-US" altLang="ko-KR" dirty="0"/>
              <a:t>) </a:t>
            </a:r>
            <a:r>
              <a:rPr lang="ko-KR" altLang="en-US" dirty="0"/>
              <a:t>또는 광재</a:t>
            </a:r>
            <a:r>
              <a:rPr lang="en-US" altLang="ko-KR" dirty="0"/>
              <a:t>(</a:t>
            </a:r>
            <a:r>
              <a:rPr lang="ko-KR" altLang="en-US" dirty="0"/>
              <a:t>광재</a:t>
            </a:r>
            <a:r>
              <a:rPr lang="en-US" altLang="ko-KR" dirty="0"/>
              <a:t>: </a:t>
            </a:r>
            <a:r>
              <a:rPr lang="ko-KR" altLang="en-US" dirty="0"/>
              <a:t>제련하고 난 찌꺼기</a:t>
            </a:r>
            <a:r>
              <a:rPr lang="en-US" altLang="ko-KR" dirty="0"/>
              <a:t>)</a:t>
            </a:r>
            <a:r>
              <a:rPr lang="ko-KR" altLang="en-US" dirty="0"/>
              <a:t>로서 토지에 붙어 있는 것은 광물로 본다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07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[</a:t>
            </a:r>
            <a:r>
              <a:rPr lang="ko-KR" altLang="en-US" dirty="0"/>
              <a:t>별표 </a:t>
            </a:r>
            <a:r>
              <a:rPr lang="en-US" altLang="ko-KR" dirty="0"/>
              <a:t>13</a:t>
            </a:r>
            <a:r>
              <a:rPr lang="en-US" altLang="ko-KR" dirty="0" smtClean="0"/>
              <a:t>] </a:t>
            </a:r>
            <a:r>
              <a:rPr lang="ko-KR" altLang="en-US" dirty="0" err="1" smtClean="0"/>
              <a:t>광상설명서</a:t>
            </a:r>
            <a:r>
              <a:rPr lang="ko-KR" altLang="en-US" dirty="0" smtClean="0"/>
              <a:t> </a:t>
            </a:r>
            <a:r>
              <a:rPr lang="ko-KR" altLang="en-US" dirty="0"/>
              <a:t>기재사항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11</a:t>
            </a:r>
            <a:r>
              <a:rPr lang="ko-KR" altLang="en-US" dirty="0"/>
              <a:t>조제</a:t>
            </a:r>
            <a:r>
              <a:rPr lang="en-US" altLang="ko-KR" dirty="0"/>
              <a:t>1</a:t>
            </a:r>
            <a:r>
              <a:rPr lang="ko-KR" altLang="en-US" dirty="0" err="1"/>
              <a:t>항본문관련</a:t>
            </a:r>
            <a:r>
              <a:rPr lang="en-US" altLang="ko-KR" dirty="0"/>
              <a:t>)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1. </a:t>
            </a:r>
            <a:r>
              <a:rPr lang="ko-KR" altLang="en-US" dirty="0"/>
              <a:t>출 원 사 항</a:t>
            </a:r>
          </a:p>
          <a:p>
            <a:pPr lvl="1"/>
            <a:r>
              <a:rPr lang="ko-KR" altLang="en-US" dirty="0"/>
              <a:t> 가</a:t>
            </a:r>
            <a:r>
              <a:rPr lang="en-US" altLang="ko-KR" dirty="0"/>
              <a:t>. </a:t>
            </a:r>
            <a:r>
              <a:rPr lang="ko-KR" altLang="en-US" dirty="0"/>
              <a:t>출원지적</a:t>
            </a:r>
          </a:p>
          <a:p>
            <a:pPr lvl="1"/>
            <a:r>
              <a:rPr lang="ko-KR" altLang="en-US" dirty="0"/>
              <a:t> 나</a:t>
            </a:r>
            <a:r>
              <a:rPr lang="en-US" altLang="ko-KR" dirty="0"/>
              <a:t>. </a:t>
            </a:r>
            <a:r>
              <a:rPr lang="ko-KR" altLang="en-US" dirty="0"/>
              <a:t>출원소재지</a:t>
            </a:r>
          </a:p>
          <a:p>
            <a:pPr lvl="1"/>
            <a:r>
              <a:rPr lang="ko-KR" altLang="en-US" dirty="0"/>
              <a:t> 다</a:t>
            </a:r>
            <a:r>
              <a:rPr lang="en-US" altLang="ko-KR" dirty="0"/>
              <a:t>. </a:t>
            </a:r>
            <a:r>
              <a:rPr lang="ko-KR" altLang="en-US" dirty="0" err="1"/>
              <a:t>출원광종명</a:t>
            </a:r>
            <a:endParaRPr lang="ko-KR" altLang="en-US" dirty="0"/>
          </a:p>
          <a:p>
            <a:pPr lvl="1"/>
            <a:r>
              <a:rPr lang="ko-KR" altLang="en-US" dirty="0"/>
              <a:t> 라</a:t>
            </a:r>
            <a:r>
              <a:rPr lang="en-US" altLang="ko-KR" dirty="0"/>
              <a:t>. </a:t>
            </a:r>
            <a:r>
              <a:rPr lang="ko-KR" altLang="en-US" dirty="0" err="1"/>
              <a:t>출원년월일</a:t>
            </a:r>
            <a:r>
              <a:rPr lang="ko-KR" altLang="en-US" dirty="0"/>
              <a:t> 및 출원접수번호</a:t>
            </a:r>
          </a:p>
          <a:p>
            <a:pPr lvl="1"/>
            <a:r>
              <a:rPr lang="ko-KR" altLang="en-US" dirty="0"/>
              <a:t> 마</a:t>
            </a:r>
            <a:r>
              <a:rPr lang="en-US" altLang="ko-KR" dirty="0"/>
              <a:t>. </a:t>
            </a:r>
            <a:r>
              <a:rPr lang="ko-KR" altLang="en-US" dirty="0"/>
              <a:t>출원인</a:t>
            </a:r>
            <a:r>
              <a:rPr lang="en-US" altLang="ko-KR" dirty="0"/>
              <a:t>(</a:t>
            </a:r>
            <a:r>
              <a:rPr lang="ko-KR" altLang="en-US" dirty="0"/>
              <a:t>대표자</a:t>
            </a:r>
            <a:r>
              <a:rPr lang="en-US" altLang="ko-KR" dirty="0"/>
              <a:t>) </a:t>
            </a:r>
            <a:r>
              <a:rPr lang="ko-KR" altLang="en-US" dirty="0"/>
              <a:t>주소 및 성명</a:t>
            </a:r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96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altLang="ko-KR" dirty="0"/>
              <a:t>2. </a:t>
            </a:r>
            <a:r>
              <a:rPr lang="ko-KR" altLang="en-US" dirty="0" err="1"/>
              <a:t>광상조사내용</a:t>
            </a:r>
            <a:endParaRPr lang="ko-KR" altLang="en-US" dirty="0"/>
          </a:p>
          <a:p>
            <a:pPr lvl="1"/>
            <a:r>
              <a:rPr lang="ko-KR" altLang="en-US" dirty="0"/>
              <a:t> 가</a:t>
            </a:r>
            <a:r>
              <a:rPr lang="en-US" altLang="ko-KR" dirty="0"/>
              <a:t>. </a:t>
            </a:r>
            <a:r>
              <a:rPr lang="ko-KR" altLang="en-US" dirty="0"/>
              <a:t>위치 및 교통</a:t>
            </a:r>
          </a:p>
          <a:p>
            <a:pPr lvl="1"/>
            <a:r>
              <a:rPr lang="ko-KR" altLang="en-US" dirty="0"/>
              <a:t> 나</a:t>
            </a:r>
            <a:r>
              <a:rPr lang="en-US" altLang="ko-KR" dirty="0"/>
              <a:t>. </a:t>
            </a:r>
            <a:r>
              <a:rPr lang="ko-KR" altLang="en-US" dirty="0"/>
              <a:t>지질개요</a:t>
            </a:r>
          </a:p>
          <a:p>
            <a:pPr lvl="1"/>
            <a:r>
              <a:rPr lang="ko-KR" altLang="en-US" dirty="0"/>
              <a:t> 다</a:t>
            </a:r>
            <a:r>
              <a:rPr lang="en-US" altLang="ko-KR" dirty="0"/>
              <a:t>. </a:t>
            </a:r>
            <a:r>
              <a:rPr lang="ko-KR" altLang="en-US" dirty="0" err="1"/>
              <a:t>광상개요</a:t>
            </a:r>
            <a:endParaRPr lang="ko-KR" altLang="en-US" dirty="0"/>
          </a:p>
          <a:p>
            <a:pPr lvl="1"/>
            <a:r>
              <a:rPr lang="ko-KR" altLang="en-US" dirty="0"/>
              <a:t> 라</a:t>
            </a:r>
            <a:r>
              <a:rPr lang="en-US" altLang="ko-KR" dirty="0"/>
              <a:t>. </a:t>
            </a:r>
            <a:r>
              <a:rPr lang="ko-KR" altLang="en-US" dirty="0" err="1"/>
              <a:t>노두부존상황</a:t>
            </a:r>
            <a:endParaRPr lang="ko-KR" altLang="en-US" dirty="0"/>
          </a:p>
          <a:p>
            <a:pPr lvl="1"/>
            <a:r>
              <a:rPr lang="ko-KR" altLang="en-US" dirty="0"/>
              <a:t>     </a:t>
            </a:r>
            <a:r>
              <a:rPr lang="ko-KR" altLang="en-US" dirty="0" err="1"/>
              <a:t>주향</a:t>
            </a:r>
            <a:r>
              <a:rPr lang="en-US" altLang="ko-KR" dirty="0"/>
              <a:t>, </a:t>
            </a:r>
            <a:r>
              <a:rPr lang="ko-KR" altLang="en-US" dirty="0"/>
              <a:t>경사</a:t>
            </a:r>
            <a:r>
              <a:rPr lang="en-US" altLang="ko-KR" dirty="0"/>
              <a:t>, </a:t>
            </a:r>
            <a:r>
              <a:rPr lang="ko-KR" altLang="en-US" dirty="0" err="1"/>
              <a:t>맥폭</a:t>
            </a:r>
            <a:r>
              <a:rPr lang="en-US" altLang="ko-KR" dirty="0"/>
              <a:t>, </a:t>
            </a:r>
            <a:r>
              <a:rPr lang="ko-KR" altLang="en-US" dirty="0"/>
              <a:t>연장</a:t>
            </a:r>
            <a:r>
              <a:rPr lang="en-US" altLang="ko-KR" dirty="0"/>
              <a:t>, </a:t>
            </a:r>
            <a:r>
              <a:rPr lang="ko-KR" altLang="en-US" dirty="0"/>
              <a:t>부존면적</a:t>
            </a:r>
          </a:p>
          <a:p>
            <a:pPr lvl="1"/>
            <a:r>
              <a:rPr lang="ko-KR" altLang="en-US" dirty="0"/>
              <a:t> 마</a:t>
            </a:r>
            <a:r>
              <a:rPr lang="en-US" altLang="ko-KR" dirty="0"/>
              <a:t>. </a:t>
            </a:r>
            <a:r>
              <a:rPr lang="ko-KR" altLang="en-US" dirty="0"/>
              <a:t>분석품위 및 감정결과</a:t>
            </a:r>
          </a:p>
          <a:p>
            <a:pPr lvl="1"/>
            <a:r>
              <a:rPr lang="ko-KR" altLang="en-US" dirty="0"/>
              <a:t> 바</a:t>
            </a:r>
            <a:r>
              <a:rPr lang="en-US" altLang="ko-KR" dirty="0"/>
              <a:t>. </a:t>
            </a:r>
            <a:r>
              <a:rPr lang="ko-KR" altLang="en-US" dirty="0" err="1"/>
              <a:t>등록광종과의</a:t>
            </a:r>
            <a:r>
              <a:rPr lang="ko-KR" altLang="en-US" dirty="0"/>
              <a:t> 상호 지질 </a:t>
            </a:r>
            <a:r>
              <a:rPr lang="ko-KR" altLang="en-US" dirty="0" err="1"/>
              <a:t>광상</a:t>
            </a:r>
            <a:r>
              <a:rPr lang="ko-KR" altLang="en-US" dirty="0"/>
              <a:t> 관계</a:t>
            </a:r>
          </a:p>
          <a:p>
            <a:pPr lvl="1"/>
            <a:endParaRPr lang="ko-KR" altLang="en-US" dirty="0"/>
          </a:p>
          <a:p>
            <a:pPr lvl="1"/>
            <a:r>
              <a:rPr lang="en-US" altLang="ko-KR" dirty="0"/>
              <a:t>3. </a:t>
            </a:r>
            <a:r>
              <a:rPr lang="ko-KR" altLang="en-US" dirty="0"/>
              <a:t>기 타 사 항</a:t>
            </a:r>
          </a:p>
          <a:p>
            <a:pPr lvl="1"/>
            <a:r>
              <a:rPr lang="ko-KR" altLang="en-US" dirty="0"/>
              <a:t>  가</a:t>
            </a:r>
            <a:r>
              <a:rPr lang="en-US" altLang="ko-KR" dirty="0"/>
              <a:t>. </a:t>
            </a:r>
            <a:r>
              <a:rPr lang="ko-KR" altLang="en-US" dirty="0"/>
              <a:t>출원이전에 탐사실적이 있는 경우 탐사기간</a:t>
            </a:r>
            <a:r>
              <a:rPr lang="en-US" altLang="ko-KR" dirty="0"/>
              <a:t>, </a:t>
            </a:r>
            <a:r>
              <a:rPr lang="ko-KR" altLang="en-US" dirty="0"/>
              <a:t>탐사종류 및 실적</a:t>
            </a:r>
            <a:r>
              <a:rPr lang="en-US" altLang="ko-KR" dirty="0"/>
              <a:t>, </a:t>
            </a:r>
            <a:r>
              <a:rPr lang="ko-KR" altLang="en-US" dirty="0"/>
              <a:t>기존 갱도현황</a:t>
            </a:r>
          </a:p>
          <a:p>
            <a:pPr lvl="1"/>
            <a:r>
              <a:rPr lang="ko-KR" altLang="en-US" dirty="0"/>
              <a:t>  나</a:t>
            </a:r>
            <a:r>
              <a:rPr lang="en-US" altLang="ko-KR" dirty="0"/>
              <a:t>. </a:t>
            </a:r>
            <a:r>
              <a:rPr lang="ko-KR" altLang="en-US" dirty="0"/>
              <a:t>출원이전에 생산실적이 있는 경우 평균생산품위</a:t>
            </a:r>
            <a:r>
              <a:rPr lang="en-US" altLang="ko-KR" dirty="0"/>
              <a:t>, </a:t>
            </a:r>
            <a:r>
              <a:rPr lang="ko-KR" altLang="en-US" dirty="0"/>
              <a:t>생산기간</a:t>
            </a:r>
            <a:r>
              <a:rPr lang="en-US" altLang="ko-KR" dirty="0"/>
              <a:t>, </a:t>
            </a:r>
            <a:r>
              <a:rPr lang="ko-KR" altLang="en-US" dirty="0" err="1"/>
              <a:t>총생산량</a:t>
            </a:r>
            <a:endParaRPr lang="ko-KR" altLang="en-US" dirty="0"/>
          </a:p>
          <a:p>
            <a:pPr lvl="1"/>
            <a:endParaRPr lang="ko-KR" altLang="en-US" dirty="0"/>
          </a:p>
          <a:p>
            <a:pPr lvl="1"/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5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155762"/>
              </p:ext>
            </p:extLst>
          </p:nvPr>
        </p:nvGraphicFramePr>
        <p:xfrm>
          <a:off x="539552" y="1340768"/>
          <a:ext cx="8208914" cy="4977377"/>
        </p:xfrm>
        <a:graphic>
          <a:graphicData uri="http://schemas.openxmlformats.org/drawingml/2006/table">
            <a:tbl>
              <a:tblPr/>
              <a:tblGrid>
                <a:gridCol w="972978"/>
                <a:gridCol w="611198"/>
                <a:gridCol w="720080"/>
                <a:gridCol w="926410"/>
                <a:gridCol w="1161906"/>
                <a:gridCol w="1161906"/>
                <a:gridCol w="972978"/>
                <a:gridCol w="817360"/>
                <a:gridCol w="864098"/>
              </a:tblGrid>
              <a:tr h="2448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광종별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CE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78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광산수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품위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계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확정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추정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가채광량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내수량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가채년수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년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금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7.7g/t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6,249.4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2,470.8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3,778.6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4,869.1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은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190.5g/t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8,426.2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3,756.6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4,669.6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6,650.2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동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2,312.9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2,037.5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1,674.2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1,672.6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연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Pb)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17,212.7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7,844.1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9,368.6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11,410.9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아연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Zn)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1,698.2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철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 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39.8%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49,670.7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17,415.2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32,255.5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38,251.9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65,289.3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텅스텐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WO₃)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16,616.7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6,933.9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9,682.8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13,018.5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몰리브덴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MoS₂)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7,169.6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3,308.6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3,861.0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5,680.4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망간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Mn)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1,265.4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안티몬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Sb)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주석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947.0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907.0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670.9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사금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Au) (kg)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0.9g/t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2,857.2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2,857.2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2,000.0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희토류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R₂O₃)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2.1%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25,972.0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10,004.0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15,968.0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20,181.2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5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합 계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134,959.1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52,058.6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82,900.5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102,676.7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금속광</a:t>
            </a:r>
            <a:r>
              <a:rPr lang="ko-KR" altLang="en-US" dirty="0" smtClean="0"/>
              <a:t> 매장량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자료출처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국가통계포탈</a:t>
            </a:r>
            <a:r>
              <a:rPr lang="en-US" altLang="ko-KR" sz="1600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9080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altLang="ko-KR" dirty="0"/>
              <a:t>4. </a:t>
            </a:r>
            <a:r>
              <a:rPr lang="ko-KR" altLang="en-US" dirty="0"/>
              <a:t>종 합 의 견</a:t>
            </a:r>
          </a:p>
          <a:p>
            <a:pPr lvl="1"/>
            <a:endParaRPr lang="ko-KR" altLang="en-US" dirty="0"/>
          </a:p>
          <a:p>
            <a:pPr lvl="1"/>
            <a:r>
              <a:rPr lang="en-US" altLang="ko-KR" dirty="0"/>
              <a:t>5. </a:t>
            </a:r>
            <a:r>
              <a:rPr lang="ko-KR" altLang="en-US" dirty="0"/>
              <a:t>첨       부</a:t>
            </a:r>
          </a:p>
          <a:p>
            <a:pPr lvl="1"/>
            <a:r>
              <a:rPr lang="ko-KR" altLang="en-US" dirty="0"/>
              <a:t> 가</a:t>
            </a:r>
            <a:r>
              <a:rPr lang="en-US" altLang="ko-KR" dirty="0"/>
              <a:t>. </a:t>
            </a:r>
            <a:r>
              <a:rPr lang="ko-KR" altLang="en-US" dirty="0" err="1"/>
              <a:t>지질광상도</a:t>
            </a:r>
            <a:r>
              <a:rPr lang="ko-KR" altLang="en-US" dirty="0"/>
              <a:t> 및 시료채취도</a:t>
            </a:r>
            <a:r>
              <a:rPr lang="en-US" altLang="ko-KR" dirty="0"/>
              <a:t>(</a:t>
            </a:r>
            <a:r>
              <a:rPr lang="ko-KR" altLang="en-US" dirty="0"/>
              <a:t>축적 </a:t>
            </a:r>
            <a:r>
              <a:rPr lang="en-US" altLang="ko-KR" dirty="0"/>
              <a:t>5,000</a:t>
            </a:r>
            <a:r>
              <a:rPr lang="ko-KR" altLang="en-US" dirty="0"/>
              <a:t>분의</a:t>
            </a:r>
            <a:r>
              <a:rPr lang="en-US" altLang="ko-KR" dirty="0"/>
              <a:t>1 </a:t>
            </a:r>
            <a:r>
              <a:rPr lang="ko-KR" altLang="en-US" dirty="0"/>
              <a:t>또는 </a:t>
            </a:r>
            <a:r>
              <a:rPr lang="en-US" altLang="ko-KR" dirty="0"/>
              <a:t>6,000</a:t>
            </a:r>
            <a:r>
              <a:rPr lang="ko-KR" altLang="en-US" dirty="0"/>
              <a:t>분의</a:t>
            </a:r>
            <a:r>
              <a:rPr lang="en-US" altLang="ko-KR" dirty="0"/>
              <a:t>1 </a:t>
            </a:r>
            <a:r>
              <a:rPr lang="ko-KR" altLang="en-US" dirty="0"/>
              <a:t>도면에 작성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 </a:t>
            </a:r>
            <a:r>
              <a:rPr lang="ko-KR" altLang="en-US" dirty="0"/>
              <a:t>나</a:t>
            </a:r>
            <a:r>
              <a:rPr lang="en-US" altLang="ko-KR" dirty="0"/>
              <a:t>. </a:t>
            </a:r>
            <a:r>
              <a:rPr lang="ko-KR" altLang="en-US" dirty="0"/>
              <a:t>공인분석 및 감정기관의 분석결과 또는 감정결과표 원본</a:t>
            </a:r>
          </a:p>
          <a:p>
            <a:pPr lvl="1"/>
            <a:r>
              <a:rPr lang="ko-KR" altLang="en-US" dirty="0"/>
              <a:t> 다</a:t>
            </a:r>
            <a:r>
              <a:rPr lang="en-US" altLang="ko-KR" dirty="0"/>
              <a:t>. </a:t>
            </a:r>
            <a:r>
              <a:rPr lang="ko-KR" altLang="en-US" dirty="0"/>
              <a:t>광업출원지역의 </a:t>
            </a:r>
            <a:r>
              <a:rPr lang="ko-KR" altLang="en-US" dirty="0" err="1"/>
              <a:t>노두부분을</a:t>
            </a:r>
            <a:r>
              <a:rPr lang="ko-KR" altLang="en-US" dirty="0"/>
              <a:t> 중심으로 한 원경과 근경사진</a:t>
            </a:r>
            <a:r>
              <a:rPr lang="en-US" altLang="ko-KR" dirty="0"/>
              <a:t>(</a:t>
            </a:r>
            <a:r>
              <a:rPr lang="ko-KR" altLang="en-US" dirty="0"/>
              <a:t>규격 </a:t>
            </a:r>
            <a:r>
              <a:rPr lang="en-US" altLang="ko-KR" dirty="0"/>
              <a:t>8㎝×11㎝</a:t>
            </a:r>
            <a:r>
              <a:rPr lang="ko-KR" altLang="en-US" dirty="0"/>
              <a:t>이상 천연색 사진으로 각기 </a:t>
            </a:r>
            <a:r>
              <a:rPr lang="en-US" altLang="ko-KR" dirty="0"/>
              <a:t>3</a:t>
            </a:r>
            <a:r>
              <a:rPr lang="ko-KR" altLang="en-US" dirty="0" err="1"/>
              <a:t>매이상</a:t>
            </a:r>
            <a:r>
              <a:rPr lang="ko-KR" altLang="en-US" dirty="0"/>
              <a:t> 연속된 장면을 촬영한 것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 </a:t>
            </a:r>
            <a:r>
              <a:rPr lang="ko-KR" altLang="en-US" dirty="0"/>
              <a:t>라</a:t>
            </a:r>
            <a:r>
              <a:rPr lang="en-US" altLang="ko-KR" dirty="0"/>
              <a:t>. </a:t>
            </a:r>
            <a:r>
              <a:rPr lang="ko-KR" altLang="en-US" dirty="0"/>
              <a:t>영 제</a:t>
            </a:r>
            <a:r>
              <a:rPr lang="en-US" altLang="ko-KR" dirty="0"/>
              <a:t>8</a:t>
            </a:r>
            <a:r>
              <a:rPr lang="ko-KR" altLang="en-US" dirty="0"/>
              <a:t>조제</a:t>
            </a:r>
            <a:r>
              <a:rPr lang="en-US" altLang="ko-KR" dirty="0"/>
              <a:t>3</a:t>
            </a:r>
            <a:r>
              <a:rPr lang="ko-KR" altLang="en-US" dirty="0"/>
              <a:t>항 각호의 자격을 증명하는 서류 </a:t>
            </a:r>
            <a:r>
              <a:rPr lang="en-US" altLang="ko-KR" dirty="0"/>
              <a:t>1</a:t>
            </a:r>
            <a:r>
              <a:rPr lang="ko-KR" altLang="en-US" dirty="0"/>
              <a:t>부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6. </a:t>
            </a:r>
            <a:r>
              <a:rPr lang="ko-KR" altLang="en-US" dirty="0"/>
              <a:t>조사일자</a:t>
            </a:r>
            <a:r>
              <a:rPr lang="en-US" altLang="ko-KR" dirty="0"/>
              <a:t>, </a:t>
            </a:r>
            <a:r>
              <a:rPr lang="ko-KR" altLang="en-US" dirty="0" err="1"/>
              <a:t>광상설명서</a:t>
            </a:r>
            <a:r>
              <a:rPr lang="ko-KR" altLang="en-US" dirty="0"/>
              <a:t> 작성자 성명</a:t>
            </a:r>
            <a:r>
              <a:rPr lang="en-US" altLang="ko-KR" dirty="0"/>
              <a:t>, </a:t>
            </a:r>
            <a:r>
              <a:rPr lang="ko-KR" altLang="en-US" dirty="0"/>
              <a:t>날인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3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비금속광</a:t>
            </a:r>
            <a:r>
              <a:rPr lang="ko-KR" altLang="en-US" dirty="0" smtClean="0"/>
              <a:t> 매장량</a:t>
            </a:r>
            <a:r>
              <a:rPr lang="en-US" altLang="ko-KR" dirty="0" smtClean="0"/>
              <a:t>-1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771272"/>
              </p:ext>
            </p:extLst>
          </p:nvPr>
        </p:nvGraphicFramePr>
        <p:xfrm>
          <a:off x="539552" y="1340768"/>
          <a:ext cx="8229600" cy="4968564"/>
        </p:xfrm>
        <a:graphic>
          <a:graphicData uri="http://schemas.openxmlformats.org/drawingml/2006/table">
            <a:tbl>
              <a:tblPr/>
              <a:tblGrid>
                <a:gridCol w="571331"/>
                <a:gridCol w="619955"/>
                <a:gridCol w="683774"/>
                <a:gridCol w="993752"/>
                <a:gridCol w="1121389"/>
                <a:gridCol w="1121389"/>
                <a:gridCol w="939050"/>
                <a:gridCol w="1367548"/>
                <a:gridCol w="811412"/>
              </a:tblGrid>
              <a:tr h="22815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광종별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(1)</a:t>
                      </a:r>
                    </a:p>
                  </a:txBody>
                  <a:tcPr marL="9117" marR="9117" marT="91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CE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광종별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(2)</a:t>
                      </a:r>
                    </a:p>
                  </a:txBody>
                  <a:tcPr marL="9117" marR="9117" marT="91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CE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09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광산수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계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확정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추정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가채광량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기준년도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내수량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가채년수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석회석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12,928,099.0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1,388,015.7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11,540,083.3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9,870,900.2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88,280.6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석회석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11,647,933.8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1,198,898.5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10,449,035.3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8,884,958.8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백운석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1,214,060.0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189,117.2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1,024,942.8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938,067.0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대리석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66,105.2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66,105.2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47,874.4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납석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72,861.2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72,518.2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56,152.8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359.72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규석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2,646,946.2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12,247.9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2,634,698.4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1,911,849.9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4,221.7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장석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102,998.8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102,988.4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73,506.2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고령토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116,537.2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1,274.3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115,262.9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83,980.1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2,247.7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고령토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12,931.0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12,883.1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9,740.4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도석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86,928.2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86,760.8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61,905.5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산성백토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6,651.1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6,602.1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4,821.6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벤토나이트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4,615.3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943.0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3,672.3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3,538.7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반토혈암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3,687.3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3,620.3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2,594.5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점토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1,724.3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1,724.3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1,379.4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운모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12,477.6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12,477.6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9,169.0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견운모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6,863.9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6,863.9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5,239.4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운모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5,127.7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5,127.7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3,589.4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질석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572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309154"/>
              </p:ext>
            </p:extLst>
          </p:nvPr>
        </p:nvGraphicFramePr>
        <p:xfrm>
          <a:off x="457200" y="1556793"/>
          <a:ext cx="8229600" cy="4320484"/>
        </p:xfrm>
        <a:graphic>
          <a:graphicData uri="http://schemas.openxmlformats.org/drawingml/2006/table">
            <a:tbl>
              <a:tblPr/>
              <a:tblGrid>
                <a:gridCol w="571331"/>
                <a:gridCol w="619955"/>
                <a:gridCol w="683774"/>
                <a:gridCol w="993752"/>
                <a:gridCol w="1121389"/>
                <a:gridCol w="1121389"/>
                <a:gridCol w="939050"/>
                <a:gridCol w="1367548"/>
                <a:gridCol w="811412"/>
              </a:tblGrid>
              <a:tr h="23008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광종별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(1)</a:t>
                      </a:r>
                    </a:p>
                  </a:txBody>
                  <a:tcPr marL="9117" marR="9117" marT="91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CE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광종별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(2)</a:t>
                      </a:r>
                    </a:p>
                  </a:txBody>
                  <a:tcPr marL="9117" marR="9117" marT="91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CE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4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광산수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계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확정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추정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가채광량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기준년도 내수량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가채년수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년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활석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11,106.1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4,932.1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6,174.0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8,760.6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58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인상흑연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2,595.5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2,491.5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1,837.6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형석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344.5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불석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29,454.6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29,454.6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21,164.3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규조토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3,427.2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3,427.2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2,399.1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규회석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4,234.5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4,234.5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3,069.0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명반석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29,299.3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29,299.3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20,509.5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사문석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23,393.4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23,393.4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18,421.4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석면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571.5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수정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863.6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중정석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842.1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711.7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홍주석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1,041.0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1,041.0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규사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5,848.2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5,848.2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4,340.7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1,819.0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연옥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115.6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84.4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87.2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합 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890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15,992,450.1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1,407,746.8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14,584,703.3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12,088,444.3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17" marR="9117" marT="91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비금속광</a:t>
            </a:r>
            <a:r>
              <a:rPr lang="ko-KR" altLang="en-US" dirty="0" smtClean="0"/>
              <a:t> 매장량</a:t>
            </a:r>
            <a:r>
              <a:rPr lang="en-US" altLang="ko-KR" dirty="0" smtClean="0"/>
              <a:t>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9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406837"/>
              </p:ext>
            </p:extLst>
          </p:nvPr>
        </p:nvGraphicFramePr>
        <p:xfrm>
          <a:off x="457200" y="1556791"/>
          <a:ext cx="8229600" cy="3979087"/>
        </p:xfrm>
        <a:graphic>
          <a:graphicData uri="http://schemas.openxmlformats.org/drawingml/2006/table">
            <a:tbl>
              <a:tblPr/>
              <a:tblGrid>
                <a:gridCol w="471671"/>
                <a:gridCol w="471671"/>
                <a:gridCol w="395992"/>
                <a:gridCol w="575509"/>
                <a:gridCol w="649427"/>
                <a:gridCol w="649427"/>
                <a:gridCol w="760305"/>
                <a:gridCol w="760305"/>
                <a:gridCol w="649427"/>
                <a:gridCol w="791985"/>
                <a:gridCol w="469911"/>
                <a:gridCol w="791985"/>
                <a:gridCol w="791985"/>
              </a:tblGrid>
              <a:tr h="3203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탄광구분별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(1)</a:t>
                      </a:r>
                    </a:p>
                  </a:txBody>
                  <a:tcPr marL="5275" marR="5275" marT="52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CE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탄광구분별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(2)</a:t>
                      </a:r>
                    </a:p>
                  </a:txBody>
                  <a:tcPr marL="5275" marR="5275" marT="52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CE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3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탄광수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계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확정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추정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예상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(A) 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매장량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예상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(B) 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가채광량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(C) 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기준년도 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내수량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가채년수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년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잠재가채광량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(D) (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가채광량계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(C+D) (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천톤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BD7"/>
                    </a:solidFill>
                  </a:tcPr>
                </a:tc>
              </a:tr>
              <a:tr h="57977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석공소유탄광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245,884.0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61,186.0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47,459.0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137,239.0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53,014.0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25,065.0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78,079.0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17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민영탄광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446,790.0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16,311.0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14,190.0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127,910.0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288,379.0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52,576.0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56,235.0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108,811.0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7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가행민영탄광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20,631.0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11,758.0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8,866.0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11,932.0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1,817.0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13,749.0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17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합리화탄광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657,096.0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123,889.0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131,739.0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349,137.0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52,331.0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213,981.0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159,104.0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373,085.0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17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합 계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석탄광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소계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C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1,349,769.0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201,385.0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193,388.0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614,286.0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340,710.0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319,572.0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2,424.0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131.8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240,404.0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559,976.0</a:t>
                      </a:r>
                    </a:p>
                  </a:txBody>
                  <a:tcPr marL="5275" marR="5275" marT="5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석탄광 매장량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4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수요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일반광</a:t>
            </a:r>
            <a:r>
              <a:rPr lang="ko-KR" altLang="en-US" dirty="0" smtClean="0"/>
              <a:t>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석탄광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sz="2400" dirty="0" smtClean="0"/>
              <a:t>내수 </a:t>
            </a:r>
            <a:r>
              <a:rPr lang="en-US" altLang="ko-KR" sz="2400" dirty="0" smtClean="0"/>
              <a:t>31</a:t>
            </a:r>
            <a:r>
              <a:rPr lang="ko-KR" altLang="en-US" sz="2400" dirty="0" smtClean="0"/>
              <a:t>조 </a:t>
            </a:r>
            <a:r>
              <a:rPr lang="en-US" altLang="ko-KR" sz="2400" dirty="0" smtClean="0"/>
              <a:t>8450</a:t>
            </a:r>
            <a:r>
              <a:rPr lang="ko-KR" altLang="en-US" sz="2400" dirty="0" err="1" smtClean="0"/>
              <a:t>억원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수출 </a:t>
            </a:r>
            <a:r>
              <a:rPr lang="en-US" altLang="ko-KR" sz="2400" dirty="0" smtClean="0"/>
              <a:t>3170</a:t>
            </a:r>
            <a:r>
              <a:rPr lang="ko-KR" altLang="en-US" sz="2400" dirty="0" smtClean="0"/>
              <a:t>억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당해 재고 </a:t>
            </a:r>
            <a:r>
              <a:rPr lang="en-US" altLang="ko-KR" sz="2400" dirty="0" smtClean="0"/>
              <a:t>5000</a:t>
            </a:r>
            <a:r>
              <a:rPr lang="ko-KR" altLang="en-US" sz="2400" dirty="0" smtClean="0"/>
              <a:t>억</a:t>
            </a:r>
            <a:endParaRPr lang="en-US" altLang="ko-KR" sz="2400" dirty="0" smtClean="0"/>
          </a:p>
          <a:p>
            <a:r>
              <a:rPr lang="ko-KR" altLang="en-US" dirty="0" smtClean="0"/>
              <a:t>공급</a:t>
            </a:r>
            <a:endParaRPr lang="en-US" altLang="ko-KR" dirty="0" smtClean="0"/>
          </a:p>
          <a:p>
            <a:pPr lvl="1"/>
            <a:r>
              <a:rPr lang="ko-KR" altLang="en-US" sz="2400" dirty="0" smtClean="0"/>
              <a:t>생산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조 </a:t>
            </a:r>
            <a:r>
              <a:rPr lang="en-US" altLang="ko-KR" sz="2400" dirty="0" smtClean="0"/>
              <a:t>7310</a:t>
            </a:r>
            <a:r>
              <a:rPr lang="ko-KR" altLang="en-US" sz="2400" dirty="0" smtClean="0"/>
              <a:t>억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수입 </a:t>
            </a:r>
            <a:r>
              <a:rPr lang="en-US" altLang="ko-KR" sz="2400" dirty="0" smtClean="0"/>
              <a:t>30</a:t>
            </a:r>
            <a:r>
              <a:rPr lang="ko-KR" altLang="en-US" sz="2400" dirty="0" smtClean="0"/>
              <a:t>조 </a:t>
            </a:r>
            <a:r>
              <a:rPr lang="en-US" altLang="ko-KR" sz="2400" dirty="0" smtClean="0"/>
              <a:t>8790</a:t>
            </a:r>
            <a:r>
              <a:rPr lang="ko-KR" altLang="en-US" sz="2400" dirty="0" smtClean="0"/>
              <a:t>억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전년 재고 </a:t>
            </a:r>
            <a:r>
              <a:rPr lang="en-US" altLang="ko-KR" sz="2400" dirty="0" smtClean="0"/>
              <a:t>4750</a:t>
            </a:r>
            <a:r>
              <a:rPr lang="ko-KR" altLang="en-US" sz="2400" dirty="0" smtClean="0"/>
              <a:t>억</a:t>
            </a:r>
            <a:endParaRPr lang="en-US" altLang="ko-KR" sz="2400" dirty="0" smtClean="0"/>
          </a:p>
          <a:p>
            <a:r>
              <a:rPr lang="ko-KR" altLang="en-US" dirty="0" smtClean="0"/>
              <a:t>자급률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수입의존도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sz="2400" dirty="0" smtClean="0"/>
              <a:t>금속 </a:t>
            </a:r>
            <a:r>
              <a:rPr lang="en-US" altLang="ko-KR" sz="2400" dirty="0" smtClean="0"/>
              <a:t>0.7%(99.3%)</a:t>
            </a:r>
          </a:p>
          <a:p>
            <a:pPr lvl="1"/>
            <a:r>
              <a:rPr lang="ko-KR" altLang="en-US" sz="2400" dirty="0" smtClean="0"/>
              <a:t>비금속 </a:t>
            </a:r>
            <a:r>
              <a:rPr lang="en-US" altLang="ko-KR" sz="2400" dirty="0" smtClean="0"/>
              <a:t>72.8%(27.2%)</a:t>
            </a:r>
          </a:p>
          <a:p>
            <a:pPr lvl="1"/>
            <a:r>
              <a:rPr lang="ko-KR" altLang="en-US" sz="2400" dirty="0" smtClean="0"/>
              <a:t>석탄광 </a:t>
            </a:r>
            <a:r>
              <a:rPr lang="en-US" altLang="ko-KR" sz="2400" dirty="0" smtClean="0"/>
              <a:t>1.6%(98.4%)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2014</a:t>
            </a:r>
            <a:r>
              <a:rPr lang="ko-KR" altLang="en-US" dirty="0" smtClean="0"/>
              <a:t>년 광산물 수급 실적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1400" dirty="0" smtClean="0"/>
              <a:t>(</a:t>
            </a:r>
            <a:r>
              <a:rPr lang="ko-KR" altLang="en-US" sz="1400" dirty="0" smtClean="0"/>
              <a:t>자료 출처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지질자원연구원 광물 수급통계 </a:t>
            </a:r>
            <a:r>
              <a:rPr lang="en-US" altLang="ko-KR" sz="1400" dirty="0" smtClean="0"/>
              <a:t>DB)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09118"/>
              </p:ext>
            </p:extLst>
          </p:nvPr>
        </p:nvGraphicFramePr>
        <p:xfrm>
          <a:off x="470041" y="1196752"/>
          <a:ext cx="8229600" cy="56286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ko-KR" altLang="en-US" sz="1600" dirty="0" smtClean="0"/>
                        <a:t>순위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o-KR" altLang="en-US" sz="1600" dirty="0" smtClean="0"/>
                        <a:t>국내생산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o-KR" altLang="en-US" sz="1600" dirty="0" smtClean="0"/>
                        <a:t>수입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o-KR" altLang="en-US" sz="1600" dirty="0" smtClean="0"/>
                        <a:t>수출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o-KR" altLang="en-US" sz="1600" dirty="0" smtClean="0"/>
                        <a:t>내수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광종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비율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광종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비율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광종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비율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광종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비율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석회석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66.1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유연탄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몰리브덴광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유연탄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35.6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무연탄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철광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28.9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동광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철광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27.6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규석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동광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티타늄광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동광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11.7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철광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연광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활석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연광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고령토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아연광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이연광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아연광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납석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무연탄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철광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무연탄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텅스텐광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은광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운모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석회석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규사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몰리브덴광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납석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은광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장석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망간광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석고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몰리브덴광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티타늄광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니켈광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smtClean="0"/>
                        <a:t>석회석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600" dirty="0" err="1" smtClean="0"/>
                        <a:t>망간광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</a:t>
            </a:r>
            <a:r>
              <a:rPr lang="ko-KR" altLang="en-US" dirty="0" smtClean="0"/>
              <a:t>상위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개 광종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58461" y="620688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ko-KR" altLang="en-US" dirty="0" smtClean="0"/>
              <a:t>단위</a:t>
            </a:r>
            <a:r>
              <a:rPr lang="en-US" altLang="ko-KR" dirty="0" smtClean="0"/>
              <a:t>: 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6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지역별 광산 분포</a:t>
            </a:r>
            <a:endParaRPr 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54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광업권 등록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출원</a:t>
            </a:r>
            <a:r>
              <a:rPr lang="en-US" altLang="ko-KR" dirty="0" smtClean="0">
                <a:sym typeface="Wingdings" panose="05000000000000000000" pitchFamily="2" charset="2"/>
              </a:rPr>
              <a:t></a:t>
            </a:r>
            <a:r>
              <a:rPr lang="ko-KR" altLang="en-US" dirty="0" smtClean="0">
                <a:sym typeface="Wingdings" panose="05000000000000000000" pitchFamily="2" charset="2"/>
              </a:rPr>
              <a:t>허가</a:t>
            </a:r>
            <a:r>
              <a:rPr lang="en-US" altLang="ko-KR" dirty="0" smtClean="0">
                <a:sym typeface="Wingdings" panose="05000000000000000000" pitchFamily="2" charset="2"/>
              </a:rPr>
              <a:t></a:t>
            </a:r>
            <a:r>
              <a:rPr lang="ko-KR" altLang="en-US" dirty="0" smtClean="0">
                <a:sym typeface="Wingdings" panose="05000000000000000000" pitchFamily="2" charset="2"/>
              </a:rPr>
              <a:t>등록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ko-KR" altLang="en-US" dirty="0" smtClean="0">
                <a:sym typeface="Wingdings" panose="05000000000000000000" pitchFamily="2" charset="2"/>
              </a:rPr>
              <a:t>출원신청서 제출 후 </a:t>
            </a:r>
            <a:r>
              <a:rPr lang="en-US" altLang="ko-KR" dirty="0" smtClean="0">
                <a:sym typeface="Wingdings" panose="05000000000000000000" pitchFamily="2" charset="2"/>
              </a:rPr>
              <a:t>6</a:t>
            </a:r>
            <a:r>
              <a:rPr lang="ko-KR" altLang="en-US" dirty="0" smtClean="0">
                <a:sym typeface="Wingdings" panose="05000000000000000000" pitchFamily="2" charset="2"/>
              </a:rPr>
              <a:t>개월 이내에 </a:t>
            </a:r>
            <a:r>
              <a:rPr lang="ko-KR" altLang="en-US" dirty="0" err="1" smtClean="0">
                <a:sym typeface="Wingdings" panose="05000000000000000000" pitchFamily="2" charset="2"/>
              </a:rPr>
              <a:t>광상설명서</a:t>
            </a:r>
            <a:r>
              <a:rPr lang="ko-KR" altLang="en-US" dirty="0" smtClean="0">
                <a:sym typeface="Wingdings" panose="05000000000000000000" pitchFamily="2" charset="2"/>
              </a:rPr>
              <a:t> 작성 제출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ko-KR" altLang="en-US" dirty="0" smtClean="0">
                <a:sym typeface="Wingdings" panose="05000000000000000000" pitchFamily="2" charset="2"/>
              </a:rPr>
              <a:t>공익관계 및 </a:t>
            </a:r>
            <a:r>
              <a:rPr lang="ko-KR" altLang="en-US" dirty="0" err="1" smtClean="0">
                <a:sym typeface="Wingdings" panose="05000000000000000000" pitchFamily="2" charset="2"/>
              </a:rPr>
              <a:t>광상설명서</a:t>
            </a:r>
            <a:r>
              <a:rPr lang="ko-KR" altLang="en-US" dirty="0" smtClean="0">
                <a:sym typeface="Wingdings" panose="05000000000000000000" pitchFamily="2" charset="2"/>
              </a:rPr>
              <a:t> 검토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ko-KR" altLang="en-US" dirty="0" smtClean="0">
                <a:sym typeface="Wingdings" panose="05000000000000000000" pitchFamily="2" charset="2"/>
              </a:rPr>
              <a:t>필요할 경우 현장 조사 후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ko-KR" altLang="en-US" dirty="0" smtClean="0">
                <a:sym typeface="Wingdings" panose="05000000000000000000" pitchFamily="2" charset="2"/>
              </a:rPr>
              <a:t>허가 여부 결정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자원 개발</a:t>
            </a:r>
            <a:r>
              <a:rPr lang="en-US" altLang="ko-KR" dirty="0" smtClean="0"/>
              <a:t>(</a:t>
            </a:r>
            <a:r>
              <a:rPr lang="ko-KR" altLang="en-US" dirty="0" smtClean="0"/>
              <a:t>광물 생산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sz="1600" dirty="0" smtClean="0"/>
              <a:t>(</a:t>
            </a:r>
            <a:r>
              <a:rPr lang="ko-KR" altLang="en-US" sz="1600" dirty="0" smtClean="0"/>
              <a:t>자료 출처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산업자원부 광업등록 사무소</a:t>
            </a:r>
            <a:r>
              <a:rPr lang="en-US" altLang="ko-KR" sz="1600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7522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787</TotalTime>
  <Words>1665</Words>
  <Application>Microsoft Office PowerPoint</Application>
  <PresentationFormat>화면 슬라이드 쇼(4:3)</PresentationFormat>
  <Paragraphs>720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고구려 벽화</vt:lpstr>
      <vt:lpstr>Ch. 1 자원 개발 개요</vt:lpstr>
      <vt:lpstr>금속광 매장량(자료출처: 국가통계포탈)</vt:lpstr>
      <vt:lpstr>비금속광 매장량-1</vt:lpstr>
      <vt:lpstr>비금속광 매장량-2</vt:lpstr>
      <vt:lpstr>석탄광 매장량</vt:lpstr>
      <vt:lpstr>2014년 광산물 수급 실적 (자료 출처: 지질자원연구원 광물 수급통계 DB)</vt:lpstr>
      <vt:lpstr>2014-상위 10개 광종</vt:lpstr>
      <vt:lpstr>지역별 광산 분포</vt:lpstr>
      <vt:lpstr>자원 개발(광물 생산) (자료 출처: 산업자원부 광업등록 사무소)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Jae-Young Yu</cp:lastModifiedBy>
  <cp:revision>31</cp:revision>
  <dcterms:created xsi:type="dcterms:W3CDTF">2012-03-04T11:34:30Z</dcterms:created>
  <dcterms:modified xsi:type="dcterms:W3CDTF">2015-09-03T04:04:31Z</dcterms:modified>
</cp:coreProperties>
</file>