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9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직사각형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직사각형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이등변 삼각형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4038600" cy="46259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4825"/>
            <a:ext cx="4038600" cy="46259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E834-91F9-4B16-BC24-805C0CAFA3FE}" type="datetimeFigureOut">
              <a:rPr lang="ko-KR" altLang="en-US"/>
              <a:pPr>
                <a:defRPr/>
              </a:pPr>
              <a:t>2013-09-05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04200" y="6477000"/>
            <a:ext cx="733425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EDB5E-5B1C-4D43-B594-395E0EF01C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4038600" cy="46259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774825"/>
            <a:ext cx="4038600" cy="22367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4164013"/>
            <a:ext cx="4038600" cy="22367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FF6D7-F5B7-4E72-9C05-37EC3E7BBE7B}" type="datetimeFigureOut">
              <a:rPr lang="ko-KR" altLang="en-US"/>
              <a:pPr>
                <a:defRPr/>
              </a:pPr>
              <a:t>2013-09-05</a:t>
            </a:fld>
            <a:endParaRPr lang="ko-KR" alt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>
          <a:xfrm>
            <a:off x="8204200" y="6477000"/>
            <a:ext cx="733425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1109F-71A7-41D3-8582-1011A5BFE47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직선 연결선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111A9D-7493-40C7-8F66-44865B88141D}" type="datetimeFigureOut">
              <a:rPr lang="ko-KR" altLang="en-US" smtClean="0"/>
              <a:pPr/>
              <a:t>2013-09-05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B7D042-EF9E-4EA9-9A0E-BC022A3D2C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8" name="직선 연결선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직선 연결선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이등변 삼각형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latinLnBrk="1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1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1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1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Relationship Id="rId9" Type="http://schemas.openxmlformats.org/officeDocument/2006/relationships/image" Target="../media/image35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 2. </a:t>
            </a:r>
            <a:r>
              <a:rPr lang="ko-KR" altLang="en-US" dirty="0" smtClean="0"/>
              <a:t>지구화학 분석학의 기초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2-1. </a:t>
            </a:r>
            <a:r>
              <a:rPr lang="ko-KR" altLang="en-US" b="1" dirty="0" smtClean="0"/>
              <a:t>화학 분석의 종류</a:t>
            </a:r>
            <a:endParaRPr lang="en-US" altLang="ko-KR" b="1" dirty="0" smtClean="0"/>
          </a:p>
          <a:p>
            <a:pPr lvl="1"/>
            <a:r>
              <a:rPr lang="ko-KR" altLang="en-US" u="sng" dirty="0" smtClean="0"/>
              <a:t>정성분석</a:t>
            </a:r>
            <a:r>
              <a:rPr lang="en-US" altLang="ko-KR" u="sng" dirty="0" smtClean="0"/>
              <a:t>(Qualitative analysis)</a:t>
            </a:r>
            <a:r>
              <a:rPr lang="en-US" altLang="ko-KR" dirty="0" smtClean="0"/>
              <a:t>; </a:t>
            </a:r>
            <a:r>
              <a:rPr lang="ko-KR" altLang="en-US" dirty="0" smtClean="0"/>
              <a:t>시료 내 성분을 검출하는 것</a:t>
            </a:r>
            <a:endParaRPr lang="en-US" altLang="ko-KR" dirty="0" smtClean="0"/>
          </a:p>
          <a:p>
            <a:pPr lvl="1"/>
            <a:r>
              <a:rPr lang="ko-KR" altLang="en-US" u="sng" dirty="0" smtClean="0"/>
              <a:t>정량분석</a:t>
            </a:r>
            <a:r>
              <a:rPr lang="en-US" altLang="ko-KR" u="sng" dirty="0" smtClean="0"/>
              <a:t>(Quantitative analysis)</a:t>
            </a:r>
            <a:r>
              <a:rPr lang="en-US" altLang="ko-KR" dirty="0" smtClean="0"/>
              <a:t>; </a:t>
            </a:r>
            <a:r>
              <a:rPr lang="ko-KR" altLang="en-US" dirty="0" smtClean="0"/>
              <a:t>시료 내 성분 검출 뿐만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양까지도 정확히 측정하는 것</a:t>
            </a:r>
            <a:endParaRPr lang="en-US" altLang="ko-KR" dirty="0" smtClean="0"/>
          </a:p>
          <a:p>
            <a:pPr lvl="1"/>
            <a:r>
              <a:rPr lang="ko-KR" altLang="en-US" u="sng" dirty="0" smtClean="0"/>
              <a:t>습식</a:t>
            </a:r>
            <a:r>
              <a:rPr lang="en-US" altLang="ko-KR" u="sng" dirty="0" smtClean="0"/>
              <a:t>/</a:t>
            </a:r>
            <a:r>
              <a:rPr lang="ko-KR" altLang="en-US" u="sng" dirty="0" smtClean="0"/>
              <a:t>건식 분석</a:t>
            </a:r>
            <a:r>
              <a:rPr lang="en-US" altLang="ko-KR" u="sng" dirty="0" smtClean="0"/>
              <a:t>(Wet/dry analysis)</a:t>
            </a:r>
            <a:r>
              <a:rPr lang="en-US" altLang="ko-KR" dirty="0" smtClean="0"/>
              <a:t>; </a:t>
            </a:r>
            <a:r>
              <a:rPr lang="ko-KR" altLang="en-US" dirty="0" smtClean="0"/>
              <a:t>용액의 사용여부에 따라 구분하여 지칭하는 분석</a:t>
            </a:r>
            <a:endParaRPr lang="en-US" altLang="ko-KR" dirty="0" smtClean="0"/>
          </a:p>
          <a:p>
            <a:pPr lvl="1"/>
            <a:r>
              <a:rPr lang="ko-KR" altLang="en-US" u="sng" dirty="0" smtClean="0"/>
              <a:t>기기분석</a:t>
            </a:r>
            <a:r>
              <a:rPr lang="en-US" altLang="ko-KR" u="sng" dirty="0" smtClean="0"/>
              <a:t>(Instrumental analysis)</a:t>
            </a:r>
            <a:r>
              <a:rPr lang="en-US" altLang="ko-KR" dirty="0" smtClean="0"/>
              <a:t>; </a:t>
            </a:r>
            <a:r>
              <a:rPr lang="ko-KR" altLang="en-US" dirty="0" smtClean="0"/>
              <a:t>분석기기를 이용한 분석</a:t>
            </a:r>
            <a:endParaRPr lang="en-US" altLang="ko-KR" dirty="0" smtClean="0"/>
          </a:p>
          <a:p>
            <a:pPr lvl="1"/>
            <a:r>
              <a:rPr lang="ko-KR" altLang="en-US" u="sng" dirty="0" smtClean="0"/>
              <a:t>파괴</a:t>
            </a:r>
            <a:r>
              <a:rPr lang="en-US" altLang="ko-KR" u="sng" dirty="0" smtClean="0"/>
              <a:t>/</a:t>
            </a:r>
            <a:r>
              <a:rPr lang="ko-KR" altLang="en-US" u="sng" dirty="0" err="1" smtClean="0"/>
              <a:t>비파괴분석</a:t>
            </a:r>
            <a:r>
              <a:rPr lang="en-US" altLang="ko-KR" u="sng" dirty="0" smtClean="0"/>
              <a:t>(Destructive/nondestructive analysis)</a:t>
            </a:r>
            <a:r>
              <a:rPr lang="en-US" altLang="ko-KR" dirty="0" smtClean="0"/>
              <a:t>; </a:t>
            </a:r>
            <a:r>
              <a:rPr lang="ko-KR" altLang="en-US" dirty="0" smtClean="0"/>
              <a:t>시료의 파괴 여부에 따라 구분</a:t>
            </a:r>
            <a:endParaRPr lang="en-US" altLang="ko-KR" dirty="0" smtClean="0"/>
          </a:p>
          <a:p>
            <a:pPr lvl="1"/>
            <a:r>
              <a:rPr lang="ko-KR" altLang="en-US" u="sng" dirty="0" smtClean="0"/>
              <a:t>미량분석</a:t>
            </a:r>
            <a:r>
              <a:rPr lang="en-US" altLang="ko-KR" u="sng" dirty="0" smtClean="0"/>
              <a:t>(Trace analysis)</a:t>
            </a:r>
            <a:r>
              <a:rPr lang="en-US" altLang="ko-KR" dirty="0" smtClean="0"/>
              <a:t>;  </a:t>
            </a:r>
            <a:r>
              <a:rPr lang="ko-KR" altLang="en-US" dirty="0" smtClean="0"/>
              <a:t>미량 성분을 검출 </a:t>
            </a:r>
            <a:r>
              <a:rPr lang="ko-KR" altLang="en-US" dirty="0" err="1" smtClean="0"/>
              <a:t>정량하는</a:t>
            </a:r>
            <a:r>
              <a:rPr lang="ko-KR" altLang="en-US" dirty="0" smtClean="0"/>
              <a:t> 분석</a:t>
            </a:r>
            <a:r>
              <a:rPr lang="en-US" altLang="ko-KR" dirty="0" smtClean="0"/>
              <a:t> </a:t>
            </a:r>
          </a:p>
          <a:p>
            <a:pPr lvl="1"/>
            <a:r>
              <a:rPr lang="ko-KR" altLang="en-US" u="sng" dirty="0" smtClean="0"/>
              <a:t>동위원소분석</a:t>
            </a:r>
            <a:r>
              <a:rPr lang="en-US" altLang="ko-KR" u="sng" dirty="0" smtClean="0"/>
              <a:t>(</a:t>
            </a:r>
            <a:r>
              <a:rPr lang="en-US" altLang="ko-KR" u="sng" dirty="0" smtClean="0"/>
              <a:t>Isotopic analysis)</a:t>
            </a:r>
            <a:r>
              <a:rPr lang="en-US" altLang="ko-KR" dirty="0" smtClean="0"/>
              <a:t>; </a:t>
            </a:r>
            <a:r>
              <a:rPr lang="ko-KR" altLang="en-US" dirty="0" smtClean="0"/>
              <a:t>동위원소 조성을 분석</a:t>
            </a:r>
            <a:endParaRPr lang="en-US" altLang="ko-KR" dirty="0" smtClean="0"/>
          </a:p>
          <a:p>
            <a:pPr lvl="1"/>
            <a:r>
              <a:rPr lang="ko-KR" altLang="en-US" u="sng" dirty="0" smtClean="0"/>
              <a:t>구조분석</a:t>
            </a:r>
            <a:r>
              <a:rPr lang="en-US" altLang="ko-KR" u="sng" dirty="0" smtClean="0"/>
              <a:t>(Structural analysis)</a:t>
            </a:r>
            <a:r>
              <a:rPr lang="en-US" altLang="ko-KR" dirty="0" smtClean="0"/>
              <a:t>; </a:t>
            </a:r>
            <a:r>
              <a:rPr lang="ko-KR" altLang="en-US" dirty="0" smtClean="0"/>
              <a:t>시료의 내부 구조를 밝히는 분석</a:t>
            </a:r>
            <a:endParaRPr lang="en-US" altLang="ko-KR" dirty="0" smtClean="0"/>
          </a:p>
          <a:p>
            <a:pPr lvl="1"/>
            <a:r>
              <a:rPr lang="ko-KR" altLang="en-US" u="sng" dirty="0" smtClean="0"/>
              <a:t>기타</a:t>
            </a:r>
            <a:r>
              <a:rPr lang="en-US" altLang="ko-KR" dirty="0" smtClean="0"/>
              <a:t>; </a:t>
            </a:r>
            <a:r>
              <a:rPr lang="ko-KR" altLang="en-US" dirty="0" smtClean="0"/>
              <a:t>표면</a:t>
            </a:r>
            <a:r>
              <a:rPr lang="en-US" altLang="ko-KR" dirty="0" smtClean="0"/>
              <a:t>(surface), </a:t>
            </a:r>
            <a:r>
              <a:rPr lang="ko-KR" altLang="en-US" dirty="0" smtClean="0"/>
              <a:t>전체</a:t>
            </a:r>
            <a:r>
              <a:rPr lang="en-US" altLang="ko-KR" dirty="0" smtClean="0"/>
              <a:t>(bulk), </a:t>
            </a:r>
            <a:r>
              <a:rPr lang="ko-KR" altLang="en-US" dirty="0" err="1" smtClean="0"/>
              <a:t>순차적추출</a:t>
            </a:r>
            <a:r>
              <a:rPr lang="en-US" altLang="ko-KR" dirty="0" smtClean="0"/>
              <a:t>(sequential extraction), </a:t>
            </a:r>
            <a:r>
              <a:rPr lang="ko-KR" altLang="en-US" dirty="0" smtClean="0"/>
              <a:t>현장</a:t>
            </a:r>
            <a:r>
              <a:rPr lang="en-US" altLang="ko-KR" dirty="0" smtClean="0"/>
              <a:t>(field), </a:t>
            </a:r>
            <a:r>
              <a:rPr lang="ko-KR" altLang="en-US" dirty="0" smtClean="0"/>
              <a:t>실내</a:t>
            </a:r>
            <a:r>
              <a:rPr lang="en-US" altLang="ko-KR" dirty="0" smtClean="0"/>
              <a:t>(lab), </a:t>
            </a:r>
            <a:r>
              <a:rPr lang="ko-KR" altLang="en-US" dirty="0" smtClean="0"/>
              <a:t>분광</a:t>
            </a:r>
            <a:r>
              <a:rPr lang="en-US" altLang="ko-KR" dirty="0" smtClean="0"/>
              <a:t>(spectroscopic),  </a:t>
            </a:r>
            <a:r>
              <a:rPr lang="ko-KR" altLang="en-US" dirty="0" smtClean="0"/>
              <a:t>적정</a:t>
            </a:r>
            <a:r>
              <a:rPr lang="en-US" altLang="ko-KR" dirty="0" smtClean="0"/>
              <a:t>(volumetric), </a:t>
            </a:r>
            <a:r>
              <a:rPr lang="ko-KR" altLang="en-US" dirty="0" smtClean="0"/>
              <a:t>중량</a:t>
            </a:r>
            <a:r>
              <a:rPr lang="en-US" altLang="ko-KR" dirty="0" smtClean="0"/>
              <a:t>(gravimetric analyses), </a:t>
            </a:r>
            <a:r>
              <a:rPr lang="en-US" altLang="ko-KR" dirty="0" smtClean="0"/>
              <a:t>etc.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8435975" cy="4822825"/>
          </a:xfrm>
        </p:spPr>
        <p:txBody>
          <a:bodyPr/>
          <a:lstStyle/>
          <a:p>
            <a:pPr lvl="1"/>
            <a:r>
              <a:rPr lang="en-US" altLang="ko-KR" sz="2400" smtClean="0"/>
              <a:t>2-3-1. Errors</a:t>
            </a:r>
          </a:p>
          <a:p>
            <a:pPr lvl="2"/>
            <a:r>
              <a:rPr lang="en-US" altLang="ko-KR" sz="2000" u="sng" smtClean="0"/>
              <a:t>2-3-1-2. Indeterminate errors</a:t>
            </a:r>
          </a:p>
          <a:p>
            <a:pPr lvl="3"/>
            <a:r>
              <a:rPr lang="en-US" altLang="ko-KR" sz="1800" smtClean="0"/>
              <a:t>2-3-1-2-2. Expressions of the indeterminate errors</a:t>
            </a:r>
          </a:p>
          <a:p>
            <a:pPr lvl="4"/>
            <a:r>
              <a:rPr altLang="ko-KR" sz="1800"/>
              <a:t> You are going to primarily use the following equations</a:t>
            </a:r>
          </a:p>
        </p:txBody>
      </p:sp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0"/>
            <a:ext cx="7775575" cy="1412875"/>
          </a:xfrm>
          <a:noFill/>
          <a:ln/>
        </p:spPr>
      </p:pic>
      <p:pic>
        <p:nvPicPr>
          <p:cNvPr id="37893" name="Picture 5" descr="eq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3500438"/>
            <a:ext cx="2016125" cy="635000"/>
          </a:xfrm>
          <a:prstGeom prst="rect">
            <a:avLst/>
          </a:prstGeom>
          <a:noFill/>
        </p:spPr>
      </p:pic>
      <p:pic>
        <p:nvPicPr>
          <p:cNvPr id="37894" name="Picture 6" descr="eq_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63" y="3500438"/>
            <a:ext cx="2087562" cy="663575"/>
          </a:xfrm>
          <a:prstGeom prst="rect">
            <a:avLst/>
          </a:prstGeom>
          <a:noFill/>
        </p:spPr>
      </p:pic>
      <p:pic>
        <p:nvPicPr>
          <p:cNvPr id="37896" name="Picture 8" descr="eq_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4075" y="4437063"/>
            <a:ext cx="1512888" cy="296862"/>
          </a:xfrm>
          <a:prstGeom prst="rect">
            <a:avLst/>
          </a:prstGeom>
          <a:noFill/>
        </p:spPr>
      </p:pic>
      <p:pic>
        <p:nvPicPr>
          <p:cNvPr id="37897" name="Picture 9" descr="eq_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463" y="4292600"/>
            <a:ext cx="1584325" cy="592138"/>
          </a:xfrm>
          <a:prstGeom prst="rect">
            <a:avLst/>
          </a:prstGeom>
          <a:noFill/>
        </p:spPr>
      </p:pic>
      <p:pic>
        <p:nvPicPr>
          <p:cNvPr id="37898" name="Picture 10" descr="eq_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4075" y="5300663"/>
            <a:ext cx="1511300" cy="317500"/>
          </a:xfrm>
          <a:prstGeom prst="rect">
            <a:avLst/>
          </a:prstGeom>
          <a:noFill/>
        </p:spPr>
      </p:pic>
      <p:pic>
        <p:nvPicPr>
          <p:cNvPr id="37899" name="Picture 11" descr="eq_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6463" y="5084763"/>
            <a:ext cx="1727200" cy="706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5" name="Group 59"/>
          <p:cNvGraphicFramePr>
            <a:graphicFrameLocks noGrp="1"/>
          </p:cNvGraphicFramePr>
          <p:nvPr>
            <p:ph sz="quarter" idx="1"/>
          </p:nvPr>
        </p:nvGraphicFramePr>
        <p:xfrm>
          <a:off x="1042988" y="2276475"/>
          <a:ext cx="7058025" cy="3629025"/>
        </p:xfrm>
        <a:graphic>
          <a:graphicData uri="http://schemas.openxmlformats.org/drawingml/2006/table">
            <a:tbl>
              <a:tblPr/>
              <a:tblGrid>
                <a:gridCol w="3530600"/>
                <a:gridCol w="3527425"/>
              </a:tblGrid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Confidence level (%)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50.0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0.674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68.3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90.0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1.645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1.960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95.5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99.0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99.7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99.9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0"/>
            <a:ext cx="7920037" cy="1412875"/>
          </a:xfrm>
          <a:noFill/>
          <a:ln/>
        </p:spPr>
      </p:pic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095375" y="1720850"/>
            <a:ext cx="462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>
                <a:latin typeface="Corbel" pitchFamily="34" charset="0"/>
              </a:rPr>
              <a:t>Z values corresponding to confidence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09" name="Group 125"/>
          <p:cNvGraphicFramePr>
            <a:graphicFrameLocks noGrp="1"/>
          </p:cNvGraphicFramePr>
          <p:nvPr>
            <p:ph sz="quarter" idx="1"/>
          </p:nvPr>
        </p:nvGraphicFramePr>
        <p:xfrm>
          <a:off x="611188" y="2205038"/>
          <a:ext cx="7489825" cy="3629025"/>
        </p:xfrm>
        <a:graphic>
          <a:graphicData uri="http://schemas.openxmlformats.org/drawingml/2006/table">
            <a:tbl>
              <a:tblPr/>
              <a:tblGrid>
                <a:gridCol w="1427162"/>
                <a:gridCol w="1341438"/>
                <a:gridCol w="1181100"/>
                <a:gridCol w="1179512"/>
                <a:gridCol w="1181100"/>
                <a:gridCol w="1179513"/>
              </a:tblGrid>
              <a:tr h="403225">
                <a:tc rowSpan="2"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Degree of</a:t>
                      </a:r>
                    </a:p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Freedom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Confidence level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32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6.31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8.60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0"/>
            <a:ext cx="7920037" cy="1412875"/>
          </a:xfrm>
          <a:noFill/>
          <a:ln/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095375" y="1720850"/>
            <a:ext cx="676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>
                <a:latin typeface="Corbel" pitchFamily="34" charset="0"/>
              </a:rPr>
              <a:t>t values corresponding to  degree of freedom &amp; confidence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8435975" cy="4678363"/>
          </a:xfrm>
        </p:spPr>
        <p:txBody>
          <a:bodyPr/>
          <a:lstStyle/>
          <a:p>
            <a:pPr lvl="1"/>
            <a:r>
              <a:rPr lang="en-US" altLang="ko-KR" sz="2400" smtClean="0"/>
              <a:t>2-3-2. Q-Test</a:t>
            </a:r>
          </a:p>
          <a:p>
            <a:pPr lvl="2"/>
            <a:r>
              <a:rPr lang="en-US" altLang="ko-KR" sz="2000" smtClean="0"/>
              <a:t>For the decision of rejection of a value in question</a:t>
            </a:r>
          </a:p>
          <a:p>
            <a:pPr lvl="2"/>
            <a:r>
              <a:rPr lang="en-US" altLang="ko-KR" sz="2000" smtClean="0"/>
              <a:t>Q quotient calculation</a:t>
            </a:r>
          </a:p>
          <a:p>
            <a:pPr lvl="2"/>
            <a:endParaRPr lang="en-US" altLang="ko-KR" sz="2000" smtClean="0"/>
          </a:p>
          <a:p>
            <a:pPr lvl="2"/>
            <a:endParaRPr lang="en-US" altLang="ko-KR" sz="2000" smtClean="0"/>
          </a:p>
          <a:p>
            <a:pPr lvl="2"/>
            <a:endParaRPr lang="en-US" altLang="ko-KR" sz="2000" smtClean="0"/>
          </a:p>
          <a:p>
            <a:pPr lvl="2"/>
            <a:r>
              <a:rPr lang="en-US" altLang="ko-KR" sz="2000" smtClean="0"/>
              <a:t>Q</a:t>
            </a:r>
            <a:r>
              <a:rPr lang="en-US" altLang="ko-KR" sz="2000" baseline="-25000" smtClean="0"/>
              <a:t>exp</a:t>
            </a:r>
            <a:r>
              <a:rPr lang="en-US" altLang="ko-KR" sz="2000" smtClean="0"/>
              <a:t> &gt; Q</a:t>
            </a:r>
            <a:r>
              <a:rPr lang="en-US" altLang="ko-KR" sz="2000" baseline="-25000" smtClean="0"/>
              <a:t>crt</a:t>
            </a:r>
            <a:r>
              <a:rPr lang="en-US" altLang="ko-KR" sz="2000" smtClean="0"/>
              <a:t> </a:t>
            </a:r>
            <a:r>
              <a:rPr lang="en-US" altLang="ko-KR" sz="2000" smtClean="0">
                <a:sym typeface="Wingdings" pitchFamily="2" charset="2"/>
              </a:rPr>
              <a:t> rejection</a:t>
            </a:r>
          </a:p>
          <a:p>
            <a:pPr lvl="2"/>
            <a:r>
              <a:rPr lang="en-US" altLang="ko-KR" sz="2000" smtClean="0">
                <a:sym typeface="Wingdings" pitchFamily="2" charset="2"/>
              </a:rPr>
              <a:t>Otherwise, keep the value.</a:t>
            </a:r>
          </a:p>
          <a:p>
            <a:pPr lvl="2"/>
            <a:endParaRPr lang="en-US" altLang="ko-KR" sz="2000" smtClean="0"/>
          </a:p>
          <a:p>
            <a:pPr lvl="3"/>
            <a:endParaRPr lang="en-US" altLang="ko-KR" sz="1800" smtClean="0"/>
          </a:p>
          <a:p>
            <a:pPr lvl="3"/>
            <a:endParaRPr lang="en-US" altLang="ko-KR" sz="1800" smtClean="0"/>
          </a:p>
        </p:txBody>
      </p:sp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0"/>
            <a:ext cx="8207375" cy="1412875"/>
          </a:xfrm>
          <a:noFill/>
          <a:ln/>
        </p:spPr>
      </p:pic>
      <p:pic>
        <p:nvPicPr>
          <p:cNvPr id="43015" name="Picture 7" descr="eq_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635375" y="3141663"/>
            <a:ext cx="1584325" cy="5349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89" name="Group 109"/>
          <p:cNvGraphicFramePr>
            <a:graphicFrameLocks noGrp="1"/>
          </p:cNvGraphicFramePr>
          <p:nvPr>
            <p:ph sz="quarter" idx="1"/>
          </p:nvPr>
        </p:nvGraphicFramePr>
        <p:xfrm>
          <a:off x="684213" y="2492375"/>
          <a:ext cx="7559675" cy="3629025"/>
        </p:xfrm>
        <a:graphic>
          <a:graphicData uri="http://schemas.openxmlformats.org/drawingml/2006/table">
            <a:tbl>
              <a:tblPr/>
              <a:tblGrid>
                <a:gridCol w="2103437"/>
                <a:gridCol w="1976438"/>
                <a:gridCol w="1741487"/>
                <a:gridCol w="1738313"/>
              </a:tblGrid>
              <a:tr h="403225">
                <a:tc rowSpan="2"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Number of </a:t>
                      </a:r>
                    </a:p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Measurement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Q</a:t>
                      </a:r>
                      <a:r>
                        <a:rPr kumimoji="0" lang="en-US" altLang="ko-KR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crt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32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0"/>
            <a:ext cx="7920037" cy="1412875"/>
          </a:xfrm>
          <a:noFill/>
          <a:ln/>
        </p:spPr>
      </p:pic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095375" y="1720850"/>
            <a:ext cx="705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>
                <a:latin typeface="Corbel" pitchFamily="34" charset="0"/>
              </a:rPr>
              <a:t>Q critical values corresponding to the number of measurements and</a:t>
            </a:r>
          </a:p>
          <a:p>
            <a:r>
              <a:rPr lang="en-US" altLang="ko-KR">
                <a:latin typeface="Corbel" pitchFamily="34" charset="0"/>
              </a:rPr>
              <a:t>&amp; confidence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8435975" cy="4678363"/>
          </a:xfrm>
        </p:spPr>
        <p:txBody>
          <a:bodyPr/>
          <a:lstStyle/>
          <a:p>
            <a:pPr lvl="1"/>
            <a:r>
              <a:rPr lang="en-US" altLang="ko-KR" sz="2400" smtClean="0"/>
              <a:t>2-3-2. F-Test</a:t>
            </a:r>
          </a:p>
          <a:p>
            <a:pPr lvl="2"/>
            <a:r>
              <a:rPr lang="en-US" altLang="ko-KR" sz="2000" smtClean="0"/>
              <a:t>Comparison of the precision between two data sets</a:t>
            </a:r>
          </a:p>
          <a:p>
            <a:pPr lvl="2"/>
            <a:r>
              <a:rPr lang="en-US" altLang="ko-KR" sz="2000" smtClean="0"/>
              <a:t>F quotient calculation</a:t>
            </a:r>
          </a:p>
          <a:p>
            <a:pPr lvl="2"/>
            <a:endParaRPr lang="en-US" altLang="ko-KR" sz="2000" smtClean="0"/>
          </a:p>
          <a:p>
            <a:pPr lvl="2"/>
            <a:endParaRPr lang="en-US" altLang="ko-KR" sz="2000" smtClean="0"/>
          </a:p>
          <a:p>
            <a:pPr lvl="2"/>
            <a:endParaRPr lang="en-US" altLang="ko-KR" sz="2000" smtClean="0"/>
          </a:p>
          <a:p>
            <a:pPr lvl="2"/>
            <a:r>
              <a:rPr lang="en-US" altLang="ko-KR" sz="2000" smtClean="0"/>
              <a:t>F</a:t>
            </a:r>
            <a:r>
              <a:rPr lang="en-US" altLang="ko-KR" sz="2000" baseline="-25000" smtClean="0"/>
              <a:t>exp</a:t>
            </a:r>
            <a:r>
              <a:rPr lang="en-US" altLang="ko-KR" sz="2000" smtClean="0"/>
              <a:t> &lt; F</a:t>
            </a:r>
            <a:r>
              <a:rPr lang="en-US" altLang="ko-KR" sz="2000" baseline="-25000" smtClean="0"/>
              <a:t>crt</a:t>
            </a:r>
            <a:r>
              <a:rPr lang="en-US" altLang="ko-KR" sz="2000" smtClean="0"/>
              <a:t> </a:t>
            </a:r>
            <a:r>
              <a:rPr lang="en-US" altLang="ko-KR" sz="2000" smtClean="0">
                <a:sym typeface="Wingdings" pitchFamily="2" charset="2"/>
              </a:rPr>
              <a:t> no significant difference in precision between two data sets</a:t>
            </a:r>
          </a:p>
          <a:p>
            <a:pPr lvl="2">
              <a:buFont typeface="Arial" charset="0"/>
              <a:buNone/>
            </a:pPr>
            <a:endParaRPr lang="en-US" altLang="ko-KR" sz="2000" smtClean="0">
              <a:sym typeface="Wingdings" pitchFamily="2" charset="2"/>
            </a:endParaRPr>
          </a:p>
          <a:p>
            <a:pPr lvl="2"/>
            <a:endParaRPr lang="en-US" altLang="ko-KR" sz="2000" smtClean="0"/>
          </a:p>
          <a:p>
            <a:pPr lvl="3"/>
            <a:endParaRPr lang="en-US" altLang="ko-KR" sz="1800" smtClean="0"/>
          </a:p>
          <a:p>
            <a:pPr lvl="3"/>
            <a:endParaRPr lang="en-US" altLang="ko-KR" sz="1800" smtClean="0"/>
          </a:p>
        </p:txBody>
      </p:sp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0"/>
            <a:ext cx="8207375" cy="1412875"/>
          </a:xfrm>
          <a:noFill/>
          <a:ln/>
        </p:spPr>
      </p:pic>
      <p:pic>
        <p:nvPicPr>
          <p:cNvPr id="47109" name="Picture 5" descr="eq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3284538"/>
            <a:ext cx="863600" cy="50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257" name="Group 129"/>
          <p:cNvGraphicFramePr>
            <a:graphicFrameLocks noGrp="1"/>
          </p:cNvGraphicFramePr>
          <p:nvPr>
            <p:ph sz="quarter" idx="1"/>
          </p:nvPr>
        </p:nvGraphicFramePr>
        <p:xfrm>
          <a:off x="468313" y="2708275"/>
          <a:ext cx="8002587" cy="3308351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  <a:gridCol w="1335087"/>
                <a:gridCol w="1333500"/>
                <a:gridCol w="1333500"/>
                <a:gridCol w="1333500"/>
              </a:tblGrid>
              <a:tr h="473075">
                <a:tc rowSpan="2"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Degree of freedom</a:t>
                      </a:r>
                    </a:p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(numerator)</a:t>
                      </a:r>
                    </a:p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ea typeface="HY엽서L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Degree of freedom (denominator)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730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19.00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19.16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19.25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19.30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19.33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9.55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9.01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8.94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6.59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6.26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5.79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5.14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ea typeface="HY엽서L" pitchFamily="18" charset="-127"/>
                        </a:rPr>
                        <a:t>4.28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0"/>
            <a:ext cx="7920037" cy="1412875"/>
          </a:xfrm>
          <a:noFill/>
          <a:ln/>
        </p:spPr>
      </p:pic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095375" y="1720850"/>
            <a:ext cx="705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>
                <a:latin typeface="Corbel" pitchFamily="34" charset="0"/>
              </a:rPr>
              <a:t>Q critical values corresponding to the number of measurements and</a:t>
            </a:r>
          </a:p>
          <a:p>
            <a:r>
              <a:rPr lang="en-US" altLang="ko-KR">
                <a:latin typeface="Corbel" pitchFamily="34" charset="0"/>
              </a:rPr>
              <a:t>&amp; confidence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Ch. 2. BASICS of GEOCHEMICAL ANALYSIS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9155" name="내용 개체 틀 4"/>
          <p:cNvSpPr>
            <a:spLocks noGrp="1"/>
          </p:cNvSpPr>
          <p:nvPr>
            <p:ph idx="4294967295"/>
          </p:nvPr>
        </p:nvSpPr>
        <p:spPr>
          <a:xfrm>
            <a:off x="914400" y="1628775"/>
            <a:ext cx="8229600" cy="4625975"/>
          </a:xfrm>
        </p:spPr>
        <p:txBody>
          <a:bodyPr/>
          <a:lstStyle/>
          <a:p>
            <a:r>
              <a:rPr lang="en-US" altLang="ko-KR" sz="3000" b="1" smtClean="0"/>
              <a:t>2-4. Lab Safety</a:t>
            </a:r>
          </a:p>
          <a:p>
            <a:pPr marL="742950" lvl="1" indent="-285750"/>
            <a:r>
              <a:rPr lang="en-US" altLang="ko-KR" sz="2000" smtClean="0"/>
              <a:t>Know way to the emergency exit</a:t>
            </a:r>
          </a:p>
          <a:p>
            <a:pPr marL="742950" lvl="1" indent="-285750"/>
            <a:r>
              <a:rPr lang="en-US" altLang="ko-KR" sz="2000" smtClean="0"/>
              <a:t>Read fire emergency manual / locate fire extinguisher</a:t>
            </a:r>
          </a:p>
          <a:p>
            <a:pPr marL="742950" lvl="1" indent="-285750"/>
            <a:r>
              <a:rPr lang="en-US" altLang="ko-KR" sz="2000" smtClean="0"/>
              <a:t>Use first aids</a:t>
            </a:r>
          </a:p>
          <a:p>
            <a:pPr marL="742950" lvl="1" indent="-285750"/>
            <a:r>
              <a:rPr lang="en-US" altLang="ko-KR" sz="2000" smtClean="0"/>
              <a:t>Be cautious all the times (Concentrate!)</a:t>
            </a:r>
          </a:p>
          <a:p>
            <a:pPr marL="742950" lvl="1" indent="-285750"/>
            <a:r>
              <a:rPr lang="en-US" altLang="ko-KR" sz="2000" smtClean="0"/>
              <a:t>No food/beverage in Lab</a:t>
            </a:r>
          </a:p>
          <a:p>
            <a:pPr marL="742950" lvl="1" indent="-285750"/>
            <a:r>
              <a:rPr lang="en-US" altLang="ko-KR" sz="2000" smtClean="0"/>
              <a:t>Wear appropriate clothes</a:t>
            </a:r>
          </a:p>
          <a:p>
            <a:pPr marL="742950" lvl="1" indent="-285750"/>
            <a:r>
              <a:rPr lang="en-US" altLang="ko-KR" sz="2000" smtClean="0"/>
              <a:t>Wear gloves and gogles anytime (protect yourself!)</a:t>
            </a:r>
          </a:p>
          <a:p>
            <a:pPr marL="742950" lvl="1" indent="-285750"/>
            <a:r>
              <a:rPr lang="en-US" altLang="ko-KR" sz="2000" smtClean="0"/>
              <a:t>Volatiles handled in a hood</a:t>
            </a:r>
          </a:p>
          <a:p>
            <a:pPr marL="742950" lvl="1" indent="-285750"/>
            <a:r>
              <a:rPr lang="en-US" altLang="ko-KR" sz="2000" smtClean="0"/>
              <a:t>Wipe out any liquid on table immediately (never touch it !)</a:t>
            </a:r>
          </a:p>
          <a:p>
            <a:pPr marL="742950" lvl="1" indent="-285750"/>
            <a:r>
              <a:rPr lang="en-US" altLang="ko-KR" sz="2000" smtClean="0"/>
              <a:t>Deposit wastes as directed</a:t>
            </a:r>
          </a:p>
          <a:p>
            <a:pPr marL="742950" lvl="1" indent="-285750"/>
            <a:endParaRPr lang="en-US" altLang="ko-KR" sz="2000" smtClean="0"/>
          </a:p>
          <a:p>
            <a:pPr marL="742950" lvl="1" indent="-285750"/>
            <a:endParaRPr lang="en-US" altLang="ko-KR" sz="2400" smtClean="0"/>
          </a:p>
          <a:p>
            <a:pPr marL="1143000" lvl="2"/>
            <a:endParaRPr lang="en-US" altLang="ko-K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Ch. 2. BASICS of GEOCHEMICAL ANALYSIS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0179" name="내용 개체 틀 4"/>
          <p:cNvSpPr>
            <a:spLocks noGrp="1"/>
          </p:cNvSpPr>
          <p:nvPr>
            <p:ph idx="4294967295"/>
          </p:nvPr>
        </p:nvSpPr>
        <p:spPr>
          <a:xfrm>
            <a:off x="914400" y="1628775"/>
            <a:ext cx="8229600" cy="1079500"/>
          </a:xfrm>
        </p:spPr>
        <p:txBody>
          <a:bodyPr/>
          <a:lstStyle/>
          <a:p>
            <a:r>
              <a:rPr lang="en-US" altLang="ko-KR" sz="3000" b="1" smtClean="0"/>
              <a:t>2-5. Apparatuses &amp; Instruments Frequently Used in a Lab</a:t>
            </a:r>
          </a:p>
          <a:p>
            <a:pPr marL="742950" lvl="1" indent="-285750"/>
            <a:endParaRPr lang="en-US" altLang="ko-KR" sz="2000" smtClean="0"/>
          </a:p>
          <a:p>
            <a:pPr marL="742950" lvl="1" indent="-285750"/>
            <a:endParaRPr lang="en-US" altLang="ko-KR" sz="2400" smtClean="0"/>
          </a:p>
          <a:p>
            <a:pPr marL="1143000" lvl="2"/>
            <a:endParaRPr lang="en-US" altLang="ko-KR" smtClean="0"/>
          </a:p>
        </p:txBody>
      </p:sp>
      <p:pic>
        <p:nvPicPr>
          <p:cNvPr id="50180" name="Picture 4" descr="bea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500438"/>
            <a:ext cx="1511300" cy="1511300"/>
          </a:xfrm>
          <a:prstGeom prst="rect">
            <a:avLst/>
          </a:prstGeom>
          <a:noFill/>
        </p:spPr>
      </p:pic>
      <p:pic>
        <p:nvPicPr>
          <p:cNvPr id="50181" name="Picture 5" descr="buret_cla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3500438"/>
            <a:ext cx="1871663" cy="1477962"/>
          </a:xfrm>
          <a:prstGeom prst="rect">
            <a:avLst/>
          </a:prstGeom>
          <a:noFill/>
        </p:spPr>
      </p:pic>
      <p:pic>
        <p:nvPicPr>
          <p:cNvPr id="50182" name="Picture 6" descr="chem_b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3284538"/>
            <a:ext cx="3097212" cy="2909887"/>
          </a:xfrm>
          <a:prstGeom prst="rect">
            <a:avLst/>
          </a:prstGeom>
          <a:noFill/>
        </p:spPr>
      </p:pic>
      <p:pic>
        <p:nvPicPr>
          <p:cNvPr id="50183" name="Picture 7" descr="crucib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3573463"/>
            <a:ext cx="1511300" cy="148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Ch. 2. BASICS of GEOCHEMICAL ANALYSIS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51209" name="Picture 9" descr="erl_flas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773238"/>
            <a:ext cx="1873250" cy="1873250"/>
          </a:xfrm>
          <a:prstGeom prst="rect">
            <a:avLst/>
          </a:prstGeom>
          <a:noFill/>
        </p:spPr>
      </p:pic>
      <p:pic>
        <p:nvPicPr>
          <p:cNvPr id="51210" name="Picture 10" descr="filt_flas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1916113"/>
            <a:ext cx="1541462" cy="1728787"/>
          </a:xfrm>
          <a:prstGeom prst="rect">
            <a:avLst/>
          </a:prstGeom>
          <a:noFill/>
        </p:spPr>
      </p:pic>
      <p:pic>
        <p:nvPicPr>
          <p:cNvPr id="51211" name="Picture 11" descr="flor_flas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6100" y="1844675"/>
            <a:ext cx="1871663" cy="1871663"/>
          </a:xfrm>
          <a:prstGeom prst="rect">
            <a:avLst/>
          </a:prstGeom>
          <a:noFill/>
        </p:spPr>
      </p:pic>
      <p:pic>
        <p:nvPicPr>
          <p:cNvPr id="51212" name="Picture 12" descr="funne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1916113"/>
            <a:ext cx="2447925" cy="1836737"/>
          </a:xfrm>
          <a:prstGeom prst="rect">
            <a:avLst/>
          </a:prstGeom>
          <a:noFill/>
        </p:spPr>
      </p:pic>
      <p:pic>
        <p:nvPicPr>
          <p:cNvPr id="51213" name="Picture 13" descr="g_cylind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4149725"/>
            <a:ext cx="1871663" cy="1573213"/>
          </a:xfrm>
          <a:prstGeom prst="rect">
            <a:avLst/>
          </a:prstGeom>
          <a:noFill/>
        </p:spPr>
      </p:pic>
      <p:pic>
        <p:nvPicPr>
          <p:cNvPr id="51214" name="Picture 14" descr="micro_pip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213" y="4149725"/>
            <a:ext cx="1800225" cy="1800225"/>
          </a:xfrm>
          <a:prstGeom prst="rect">
            <a:avLst/>
          </a:prstGeom>
          <a:noFill/>
        </p:spPr>
      </p:pic>
      <p:pic>
        <p:nvPicPr>
          <p:cNvPr id="51215" name="Picture 15" descr="multi_pipet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363" y="4221163"/>
            <a:ext cx="1511300" cy="1511300"/>
          </a:xfrm>
          <a:prstGeom prst="rect">
            <a:avLst/>
          </a:prstGeom>
          <a:noFill/>
        </p:spPr>
      </p:pic>
      <p:pic>
        <p:nvPicPr>
          <p:cNvPr id="51216" name="Picture 16" descr="pinch_clamp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3663" y="4221163"/>
            <a:ext cx="2016125" cy="177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 2. </a:t>
            </a:r>
            <a:r>
              <a:rPr lang="ko-KR" altLang="en-US" dirty="0" smtClean="0"/>
              <a:t>지구화학분석학의 기초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775191"/>
            <a:ext cx="8579296" cy="4625609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2-2. </a:t>
            </a:r>
            <a:r>
              <a:rPr lang="ko-KR" altLang="en-US" b="1" dirty="0" smtClean="0"/>
              <a:t>분석 용어</a:t>
            </a:r>
            <a:endParaRPr lang="en-US" altLang="ko-KR" b="1" dirty="0" smtClean="0"/>
          </a:p>
          <a:p>
            <a:pPr lvl="1"/>
            <a:r>
              <a:rPr lang="en-US" altLang="ko-KR" u="sng" dirty="0" smtClean="0"/>
              <a:t>2-2-1. </a:t>
            </a:r>
            <a:r>
              <a:rPr lang="ko-KR" altLang="en-US" u="sng" dirty="0" smtClean="0"/>
              <a:t>용액과 농도</a:t>
            </a:r>
            <a:endParaRPr lang="en-US" altLang="ko-KR" u="sng" dirty="0" smtClean="0"/>
          </a:p>
          <a:p>
            <a:pPr lvl="2"/>
            <a:r>
              <a:rPr lang="ko-KR" altLang="en-US" dirty="0" smtClean="0"/>
              <a:t>용매</a:t>
            </a:r>
            <a:r>
              <a:rPr lang="en-US" altLang="ko-KR" dirty="0" smtClean="0"/>
              <a:t>(Solvent); </a:t>
            </a:r>
            <a:r>
              <a:rPr lang="ko-KR" altLang="en-US" dirty="0" smtClean="0"/>
              <a:t>녹이는 것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용질</a:t>
            </a:r>
            <a:r>
              <a:rPr lang="en-US" altLang="ko-KR" dirty="0" smtClean="0"/>
              <a:t>(Solute); </a:t>
            </a:r>
            <a:r>
              <a:rPr lang="ko-KR" altLang="en-US" dirty="0" smtClean="0"/>
              <a:t>녹는</a:t>
            </a:r>
            <a:r>
              <a:rPr lang="en-US" altLang="ko-KR" dirty="0" smtClean="0"/>
              <a:t>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용액</a:t>
            </a:r>
            <a:r>
              <a:rPr lang="en-US" altLang="ko-KR" dirty="0" smtClean="0"/>
              <a:t>(Solution); </a:t>
            </a:r>
            <a:r>
              <a:rPr lang="ko-KR" altLang="en-US" dirty="0" smtClean="0"/>
              <a:t>용매</a:t>
            </a:r>
            <a:r>
              <a:rPr lang="en-US" altLang="ko-KR" dirty="0" smtClean="0"/>
              <a:t>+</a:t>
            </a:r>
            <a:r>
              <a:rPr lang="ko-KR" altLang="en-US" dirty="0" smtClean="0"/>
              <a:t>용질의 </a:t>
            </a:r>
            <a:r>
              <a:rPr lang="ko-KR" altLang="en-US" dirty="0" err="1" smtClean="0"/>
              <a:t>균질체</a:t>
            </a:r>
            <a:r>
              <a:rPr lang="en-US" altLang="ko-KR" dirty="0"/>
              <a:t>(</a:t>
            </a:r>
            <a:r>
              <a:rPr lang="en-US" altLang="ko-KR" dirty="0" smtClean="0"/>
              <a:t>homogenized body)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몰농도</a:t>
            </a:r>
            <a:r>
              <a:rPr lang="en-US" altLang="ko-KR" dirty="0" smtClean="0"/>
              <a:t>(Molarity; M</a:t>
            </a:r>
            <a:r>
              <a:rPr lang="en-US" altLang="ko-KR" dirty="0" smtClean="0"/>
              <a:t>); </a:t>
            </a:r>
            <a:r>
              <a:rPr lang="en-US" altLang="ko-KR" dirty="0" smtClean="0"/>
              <a:t>1L </a:t>
            </a:r>
            <a:r>
              <a:rPr lang="ko-KR" altLang="en-US" dirty="0" smtClean="0"/>
              <a:t>용액에 녹아 있는 용질의 몰수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몰랄농도</a:t>
            </a:r>
            <a:r>
              <a:rPr lang="en-US" altLang="ko-KR" dirty="0" smtClean="0"/>
              <a:t>(</a:t>
            </a:r>
            <a:r>
              <a:rPr lang="en-US" altLang="ko-KR" dirty="0" smtClean="0"/>
              <a:t>Molality; m</a:t>
            </a:r>
            <a:r>
              <a:rPr lang="en-US" altLang="ko-KR" dirty="0" smtClean="0"/>
              <a:t>); </a:t>
            </a:r>
            <a:r>
              <a:rPr lang="en-US" altLang="ko-KR" dirty="0" smtClean="0"/>
              <a:t>1kg </a:t>
            </a:r>
            <a:r>
              <a:rPr lang="ko-KR" altLang="en-US" dirty="0" smtClean="0"/>
              <a:t>용매에 녹아 있는 용질의 몰수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노말농도</a:t>
            </a:r>
            <a:r>
              <a:rPr lang="en-US" altLang="ko-KR" dirty="0" smtClean="0"/>
              <a:t>(</a:t>
            </a:r>
            <a:r>
              <a:rPr lang="en-US" altLang="ko-KR" dirty="0" smtClean="0"/>
              <a:t>Normality; N</a:t>
            </a:r>
            <a:r>
              <a:rPr lang="en-US" altLang="ko-KR" dirty="0" smtClean="0"/>
              <a:t>); </a:t>
            </a:r>
            <a:r>
              <a:rPr lang="en-US" altLang="ko-KR" dirty="0" smtClean="0"/>
              <a:t>1L </a:t>
            </a:r>
            <a:r>
              <a:rPr lang="ko-KR" altLang="en-US" dirty="0" smtClean="0"/>
              <a:t>용액에 녹아 있는 용질의 </a:t>
            </a:r>
            <a:r>
              <a:rPr lang="ko-KR" altLang="en-US" dirty="0" err="1" smtClean="0"/>
              <a:t>당량</a:t>
            </a:r>
            <a:r>
              <a:rPr lang="ko-KR" altLang="en-US" dirty="0" smtClean="0"/>
              <a:t> 수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포르말농도</a:t>
            </a:r>
            <a:r>
              <a:rPr lang="en-US" altLang="ko-KR" dirty="0" smtClean="0"/>
              <a:t> </a:t>
            </a:r>
            <a:r>
              <a:rPr lang="en-US" altLang="ko-KR" dirty="0" smtClean="0"/>
              <a:t>(F); </a:t>
            </a:r>
            <a:r>
              <a:rPr lang="en-US" altLang="ko-KR" dirty="0" smtClean="0"/>
              <a:t>1L </a:t>
            </a:r>
            <a:r>
              <a:rPr lang="ko-KR" altLang="en-US" dirty="0" smtClean="0"/>
              <a:t>용액에 녹아있는 모든 종류의 해당 물질의 몰 수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%; </a:t>
            </a:r>
            <a:r>
              <a:rPr lang="en-US" altLang="ko-KR" dirty="0" smtClean="0"/>
              <a:t>1/100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%o; </a:t>
            </a:r>
            <a:r>
              <a:rPr lang="en-US" altLang="ko-KR" dirty="0" smtClean="0"/>
              <a:t>1/1000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Ppm, ppb, </a:t>
            </a:r>
            <a:r>
              <a:rPr lang="en-US" altLang="ko-KR" dirty="0" err="1" smtClean="0"/>
              <a:t>ppt</a:t>
            </a:r>
            <a:r>
              <a:rPr lang="en-US" altLang="ko-KR" dirty="0" smtClean="0"/>
              <a:t>; </a:t>
            </a:r>
            <a:r>
              <a:rPr lang="en-US" altLang="ko-KR" dirty="0" smtClean="0"/>
              <a:t>1/</a:t>
            </a:r>
            <a:r>
              <a:rPr lang="ko-KR" altLang="en-US" dirty="0" smtClean="0"/>
              <a:t>백만</a:t>
            </a:r>
            <a:r>
              <a:rPr lang="en-US" altLang="ko-KR" dirty="0" smtClean="0"/>
              <a:t>, 1/</a:t>
            </a:r>
            <a:r>
              <a:rPr lang="ko-KR" altLang="en-US" dirty="0" smtClean="0"/>
              <a:t>십억</a:t>
            </a:r>
            <a:r>
              <a:rPr lang="en-US" altLang="ko-KR" dirty="0" smtClean="0"/>
              <a:t>, 1/</a:t>
            </a:r>
            <a:r>
              <a:rPr lang="ko-KR" altLang="en-US" dirty="0" smtClean="0"/>
              <a:t>일조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Ch. 2. BASICS of GEOCHEMICAL ANALYSIS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52235" name="Picture 11" descr="screw_cla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844675"/>
            <a:ext cx="1716087" cy="1871663"/>
          </a:xfrm>
          <a:prstGeom prst="rect">
            <a:avLst/>
          </a:prstGeom>
          <a:noFill/>
        </p:spPr>
      </p:pic>
      <p:pic>
        <p:nvPicPr>
          <p:cNvPr id="52236" name="Picture 12" descr="spatu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1844675"/>
            <a:ext cx="2376488" cy="1679575"/>
          </a:xfrm>
          <a:prstGeom prst="rect">
            <a:avLst/>
          </a:prstGeom>
          <a:noFill/>
        </p:spPr>
      </p:pic>
      <p:pic>
        <p:nvPicPr>
          <p:cNvPr id="52237" name="Picture 13" descr="syrin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800" y="1844675"/>
            <a:ext cx="1800225" cy="1800225"/>
          </a:xfrm>
          <a:prstGeom prst="rect">
            <a:avLst/>
          </a:prstGeom>
          <a:noFill/>
        </p:spPr>
      </p:pic>
      <p:pic>
        <p:nvPicPr>
          <p:cNvPr id="52238" name="Picture 14" descr="t_beam_b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1025" y="1989138"/>
            <a:ext cx="2212975" cy="914400"/>
          </a:xfrm>
          <a:prstGeom prst="rect">
            <a:avLst/>
          </a:prstGeom>
          <a:noFill/>
        </p:spPr>
      </p:pic>
      <p:pic>
        <p:nvPicPr>
          <p:cNvPr id="52239" name="Picture 15" descr="t_tub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8313" y="4076700"/>
            <a:ext cx="1435100" cy="2160588"/>
          </a:xfrm>
          <a:prstGeom prst="rect">
            <a:avLst/>
          </a:prstGeom>
          <a:noFill/>
        </p:spPr>
      </p:pic>
      <p:pic>
        <p:nvPicPr>
          <p:cNvPr id="52240" name="Picture 16" descr="top_ba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95513" y="4076700"/>
            <a:ext cx="2089150" cy="1562100"/>
          </a:xfrm>
          <a:prstGeom prst="rect">
            <a:avLst/>
          </a:prstGeom>
          <a:noFill/>
        </p:spPr>
      </p:pic>
      <p:pic>
        <p:nvPicPr>
          <p:cNvPr id="52241" name="Picture 17" descr="via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00563" y="4076700"/>
            <a:ext cx="1589087" cy="2016125"/>
          </a:xfrm>
          <a:prstGeom prst="rect">
            <a:avLst/>
          </a:prstGeom>
          <a:noFill/>
        </p:spPr>
      </p:pic>
      <p:pic>
        <p:nvPicPr>
          <p:cNvPr id="52242" name="Picture 18" descr="vol_fla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25" y="4076700"/>
            <a:ext cx="1871663" cy="1871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Ch. 2. BASICS of GEOCHEMICAL ANALYSIS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53259" name="Picture 11" descr="vol_pip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844675"/>
            <a:ext cx="1735138" cy="208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 2. </a:t>
            </a:r>
            <a:r>
              <a:rPr lang="ko-KR" altLang="en-US" dirty="0" smtClean="0"/>
              <a:t>지구화학분석학의 기초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ko-KR" u="sng" dirty="0" smtClean="0"/>
              <a:t>2-2-2. </a:t>
            </a:r>
            <a:r>
              <a:rPr lang="ko-KR" altLang="en-US" u="sng" dirty="0" smtClean="0"/>
              <a:t>화학분석에서 흔히 사용되는 용어들</a:t>
            </a:r>
            <a:endParaRPr lang="en-US" altLang="ko-KR" u="sng" dirty="0" smtClean="0"/>
          </a:p>
          <a:p>
            <a:pPr lvl="2"/>
            <a:r>
              <a:rPr lang="ko-KR" altLang="en-US" dirty="0" smtClean="0"/>
              <a:t>신호</a:t>
            </a:r>
            <a:r>
              <a:rPr lang="en-US" altLang="ko-KR" dirty="0" smtClean="0"/>
              <a:t>(Signal); </a:t>
            </a:r>
            <a:r>
              <a:rPr lang="ko-KR" altLang="en-US" dirty="0"/>
              <a:t>분석 시료 내 분석 대상 </a:t>
            </a:r>
            <a:r>
              <a:rPr lang="ko-KR" altLang="en-US" dirty="0" err="1"/>
              <a:t>화학종의</a:t>
            </a:r>
            <a:r>
              <a:rPr lang="ko-KR" altLang="en-US" dirty="0"/>
              <a:t> 농도에 따른 물리적 분석 반응</a:t>
            </a:r>
            <a:r>
              <a:rPr lang="en-US" altLang="ko-KR" dirty="0"/>
              <a:t>. </a:t>
            </a:r>
            <a:r>
              <a:rPr lang="ko-KR" altLang="en-US" dirty="0"/>
              <a:t>분석에 있어서의 측정 대상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바탕값</a:t>
            </a:r>
            <a:r>
              <a:rPr lang="en-US" altLang="ko-KR" dirty="0" smtClean="0"/>
              <a:t>(Backgrounds); </a:t>
            </a:r>
            <a:r>
              <a:rPr lang="ko-KR" altLang="en-US" dirty="0"/>
              <a:t>분석 정보를 나타내지 못하는 신호의 </a:t>
            </a:r>
            <a:r>
              <a:rPr lang="ko-KR" altLang="en-US" dirty="0" smtClean="0"/>
              <a:t>집합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측정한계</a:t>
            </a:r>
            <a:r>
              <a:rPr lang="en-US" altLang="ko-KR" dirty="0" smtClean="0"/>
              <a:t>(Detection limit); </a:t>
            </a:r>
            <a:r>
              <a:rPr lang="ko-KR" altLang="en-US" dirty="0"/>
              <a:t>충분한 신뢰도를 갖고 </a:t>
            </a:r>
            <a:r>
              <a:rPr lang="ko-KR" altLang="en-US" dirty="0" err="1"/>
              <a:t>바탕값과</a:t>
            </a:r>
            <a:r>
              <a:rPr lang="ko-KR" altLang="en-US" dirty="0"/>
              <a:t> 구분할 수 있는 신호의 </a:t>
            </a:r>
            <a:r>
              <a:rPr lang="ko-KR" altLang="en-US" dirty="0" smtClean="0"/>
              <a:t>한계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민감도</a:t>
            </a:r>
            <a:r>
              <a:rPr lang="en-US" altLang="ko-KR" dirty="0" smtClean="0"/>
              <a:t>(Sensitivity;) </a:t>
            </a:r>
            <a:r>
              <a:rPr lang="ko-KR" altLang="en-US" dirty="0"/>
              <a:t>분석 대상의 양에 대한 신호 반응 정도</a:t>
            </a:r>
            <a:r>
              <a:rPr lang="en-US" altLang="ko-KR" dirty="0"/>
              <a:t>. </a:t>
            </a:r>
            <a:r>
              <a:rPr lang="ko-KR" altLang="en-US" dirty="0"/>
              <a:t>측정한계와 밀접히 연관되어 있다</a:t>
            </a:r>
            <a:r>
              <a:rPr lang="en-US" altLang="ko-KR" dirty="0" smtClean="0"/>
              <a:t>.</a:t>
            </a:r>
          </a:p>
          <a:p>
            <a:pPr lvl="2"/>
            <a:r>
              <a:rPr lang="ko-KR" altLang="en-US" dirty="0" smtClean="0"/>
              <a:t>정밀도</a:t>
            </a:r>
            <a:r>
              <a:rPr lang="en-US" altLang="ko-KR" dirty="0" smtClean="0"/>
              <a:t>(Precision); </a:t>
            </a:r>
            <a:r>
              <a:rPr lang="ko-KR" altLang="en-US" dirty="0"/>
              <a:t>측정치의 </a:t>
            </a:r>
            <a:r>
              <a:rPr lang="ko-KR" altLang="en-US" dirty="0" err="1"/>
              <a:t>재현성</a:t>
            </a:r>
            <a:r>
              <a:rPr lang="ko-KR" altLang="en-US" dirty="0"/>
              <a:t> </a:t>
            </a:r>
            <a:r>
              <a:rPr lang="ko-KR" altLang="en-US" dirty="0" smtClean="0"/>
              <a:t>정도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정확도</a:t>
            </a:r>
            <a:r>
              <a:rPr lang="en-US" altLang="ko-KR" dirty="0" smtClean="0"/>
              <a:t>(Accuracy); </a:t>
            </a:r>
            <a:r>
              <a:rPr lang="ko-KR" altLang="en-US" dirty="0"/>
              <a:t>측정치의 참 값에 대한 근접 정도 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표준시료</a:t>
            </a:r>
            <a:r>
              <a:rPr lang="en-US" altLang="ko-KR" dirty="0" smtClean="0"/>
              <a:t>(Standard); </a:t>
            </a:r>
            <a:r>
              <a:rPr lang="ko-KR" altLang="en-US" dirty="0"/>
              <a:t>분석 방법에 따른 신호의 계산에 이용되는 </a:t>
            </a:r>
            <a:r>
              <a:rPr lang="ko-KR" altLang="en-US" dirty="0" smtClean="0"/>
              <a:t>시료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기준시료</a:t>
            </a:r>
            <a:r>
              <a:rPr lang="en-US" altLang="ko-KR" dirty="0" smtClean="0"/>
              <a:t>(Reference material); </a:t>
            </a:r>
            <a:r>
              <a:rPr lang="ko-KR" altLang="en-US" dirty="0"/>
              <a:t>분석 결과의 정확도를 검증하기 위해 이용되는 </a:t>
            </a:r>
            <a:r>
              <a:rPr lang="ko-KR" altLang="en-US" dirty="0" smtClean="0"/>
              <a:t>시료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분취량</a:t>
            </a:r>
            <a:r>
              <a:rPr lang="en-US" altLang="ko-KR" dirty="0" smtClean="0"/>
              <a:t>(Aliquot;) </a:t>
            </a:r>
            <a:r>
              <a:rPr lang="ko-KR" altLang="en-US" dirty="0"/>
              <a:t>분석을 위해 사용되는 시료의 </a:t>
            </a:r>
            <a:r>
              <a:rPr lang="ko-KR" altLang="en-US" dirty="0" smtClean="0"/>
              <a:t>일부분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유효</a:t>
            </a:r>
            <a:r>
              <a:rPr lang="en-US" altLang="ko-KR" dirty="0" smtClean="0"/>
              <a:t>(</a:t>
            </a:r>
            <a:r>
              <a:rPr lang="ko-KR" altLang="en-US" dirty="0" smtClean="0"/>
              <a:t>자리</a:t>
            </a:r>
            <a:r>
              <a:rPr lang="en-US" altLang="ko-KR" dirty="0" smtClean="0"/>
              <a:t>)</a:t>
            </a:r>
            <a:r>
              <a:rPr lang="ko-KR" altLang="en-US" dirty="0" smtClean="0"/>
              <a:t>수</a:t>
            </a:r>
            <a:r>
              <a:rPr lang="en-US" altLang="ko-KR" dirty="0" smtClean="0"/>
              <a:t>(Significant figures); </a:t>
            </a:r>
            <a:r>
              <a:rPr lang="ko-KR" altLang="en-US" dirty="0"/>
              <a:t>의미를 갖는 숫자 또는 그 숫자의 </a:t>
            </a:r>
            <a:r>
              <a:rPr lang="ko-KR" altLang="en-US" dirty="0" smtClean="0"/>
              <a:t>수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2"/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Ch. 2. BASICS of GEOCHEMICAL ANALYSIS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1267" name="Picture 2" descr="http://www.korearth.net/lecture/geochem/gchem_anal/ch02/mars_graph_lg_xr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844675"/>
            <a:ext cx="534352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직사각형 4"/>
          <p:cNvSpPr>
            <a:spLocks noChangeArrowheads="1"/>
          </p:cNvSpPr>
          <p:nvPr/>
        </p:nvSpPr>
        <p:spPr bwMode="auto">
          <a:xfrm>
            <a:off x="1692275" y="5445125"/>
            <a:ext cx="6048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200">
                <a:latin typeface="Corbel" pitchFamily="34" charset="0"/>
                <a:ea typeface="HY엽서L" pitchFamily="18" charset="-127"/>
              </a:rPr>
              <a:t>Fig.</a:t>
            </a:r>
            <a:r>
              <a:rPr kumimoji="0" lang="ko-KR" altLang="en-US" sz="1200">
                <a:latin typeface="Corbel" pitchFamily="34" charset="0"/>
                <a:ea typeface="HY엽서L" pitchFamily="18" charset="-127"/>
              </a:rPr>
              <a:t> </a:t>
            </a:r>
            <a:r>
              <a:rPr kumimoji="0" lang="en-US" altLang="ko-KR" sz="1200">
                <a:latin typeface="Corbel" pitchFamily="34" charset="0"/>
                <a:ea typeface="HY엽서L" pitchFamily="18" charset="-127"/>
              </a:rPr>
              <a:t>2-1. The red spectrum shows excitation with alpha particles (PIXE) and x rays (XRF). Excitation with only x rays is seen in the blue spectrum. From http://mynasa.nasa.gov/vision/universe/solarsystem/mars_history.html</a:t>
            </a:r>
            <a:endParaRPr kumimoji="0" lang="ko-KR" altLang="en-US" sz="1200">
              <a:latin typeface="Corbel" pitchFamily="34" charset="0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Ch. 2. BASICS of GEOCHEMICAL ANALYSIS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내용 개체 틀 4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8229600" cy="4625975"/>
          </a:xfrm>
        </p:spPr>
        <p:txBody>
          <a:bodyPr>
            <a:normAutofit/>
          </a:bodyPr>
          <a:lstStyle/>
          <a:p>
            <a:r>
              <a:rPr lang="en-US" altLang="ko-KR" sz="3000" b="1" smtClean="0"/>
              <a:t>2-3. Statistical Evaluation of the Analytical Data</a:t>
            </a:r>
          </a:p>
          <a:p>
            <a:pPr marL="742950" lvl="1" indent="-285750"/>
            <a:r>
              <a:rPr lang="en-US" altLang="ko-KR" smtClean="0"/>
              <a:t>Analytical errors are inevitable. Statistics for the evaluation of these errors</a:t>
            </a:r>
          </a:p>
          <a:p>
            <a:pPr marL="742950" lvl="1" indent="-285750"/>
            <a:r>
              <a:rPr lang="en-US" altLang="ko-KR" smtClean="0"/>
              <a:t>PURPOSES of Statistical Evaluation:</a:t>
            </a:r>
          </a:p>
          <a:p>
            <a:pPr marL="1143000" lvl="2"/>
            <a:r>
              <a:rPr lang="en-US" altLang="ko-KR" smtClean="0"/>
              <a:t>Estimation of closeness to the true value.</a:t>
            </a:r>
          </a:p>
          <a:p>
            <a:pPr marL="1143000" lvl="2"/>
            <a:r>
              <a:rPr lang="en-US" altLang="ko-KR" smtClean="0"/>
              <a:t>Comparison of two different analytical data sets</a:t>
            </a:r>
          </a:p>
          <a:p>
            <a:pPr marL="1143000" lvl="2"/>
            <a:r>
              <a:rPr lang="en-US" altLang="ko-KR" smtClean="0"/>
              <a:t>Decision of data rejection</a:t>
            </a:r>
          </a:p>
          <a:p>
            <a:pPr marL="1143000" lvl="2"/>
            <a:r>
              <a:rPr lang="en-US" altLang="ko-KR" smtClean="0"/>
              <a:t>Error range estimation for the average with a certain confidence level.</a:t>
            </a:r>
          </a:p>
          <a:p>
            <a:pPr marL="1143000" lvl="2"/>
            <a:r>
              <a:rPr lang="en-US" altLang="ko-KR" smtClean="0"/>
              <a:t>Appropriate report of the analytical results</a:t>
            </a:r>
          </a:p>
          <a:p>
            <a:pPr marL="1143000" lvl="2"/>
            <a:endParaRPr lang="en-US" altLang="ko-K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8362950" cy="462597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ko-KR" sz="2400" smtClean="0"/>
              <a:t>2-3-1. Errors</a:t>
            </a:r>
          </a:p>
          <a:p>
            <a:pPr lvl="2">
              <a:lnSpc>
                <a:spcPct val="90000"/>
              </a:lnSpc>
            </a:pPr>
            <a:r>
              <a:rPr lang="en-US" altLang="ko-KR" sz="2000" u="sng" smtClean="0"/>
              <a:t>2-3-1-1. Determinate errors</a:t>
            </a:r>
            <a:r>
              <a:rPr lang="en-US" altLang="ko-KR" sz="2000" smtClean="0"/>
              <a:t> (having known causes) – This is the error should be eliminated. Caused by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Analyzer (the person)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Instrument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Method</a:t>
            </a:r>
          </a:p>
          <a:p>
            <a:pPr lvl="3">
              <a:lnSpc>
                <a:spcPct val="90000"/>
              </a:lnSpc>
              <a:buFont typeface="Arial" charset="0"/>
              <a:buNone/>
            </a:pPr>
            <a:r>
              <a:rPr lang="en-US" altLang="ko-KR" sz="1800" smtClean="0"/>
              <a:t>How to find DE?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Repeat analysis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Analysis by another person with the same method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Analysis of the reference material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Blank test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Analysis with the same method, but with different amount of sample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Internal standard addition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Check of the exp. Log &amp; all the calculations</a:t>
            </a:r>
          </a:p>
          <a:p>
            <a:pPr lvl="3">
              <a:lnSpc>
                <a:spcPct val="90000"/>
              </a:lnSpc>
            </a:pPr>
            <a:endParaRPr lang="en-US" altLang="ko-KR" sz="1800" smtClean="0"/>
          </a:p>
          <a:p>
            <a:pPr lvl="3">
              <a:lnSpc>
                <a:spcPct val="90000"/>
              </a:lnSpc>
            </a:pPr>
            <a:endParaRPr lang="en-US" altLang="ko-KR" sz="1800" smtClean="0"/>
          </a:p>
        </p:txBody>
      </p:sp>
      <p:pic>
        <p:nvPicPr>
          <p:cNvPr id="2" name="제목 1"/>
          <p:cNvPicPr>
            <a:picLocks noGrp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0"/>
            <a:ext cx="8135938" cy="14414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8362950" cy="4625975"/>
          </a:xfrm>
        </p:spPr>
        <p:txBody>
          <a:bodyPr/>
          <a:lstStyle/>
          <a:p>
            <a:pPr lvl="1"/>
            <a:r>
              <a:rPr lang="en-US" altLang="ko-KR" sz="2400" smtClean="0"/>
              <a:t>2-3-1. Errors</a:t>
            </a:r>
          </a:p>
          <a:p>
            <a:pPr lvl="2"/>
            <a:r>
              <a:rPr lang="en-US" altLang="ko-KR" sz="2000" u="sng" smtClean="0"/>
              <a:t>2-3-1-2. Indeterminate or random errors</a:t>
            </a:r>
            <a:r>
              <a:rPr lang="en-US" altLang="ko-KR" sz="2000" smtClean="0"/>
              <a:t> (w/o certain causes, unknown causes) </a:t>
            </a:r>
          </a:p>
          <a:p>
            <a:pPr lvl="3"/>
            <a:r>
              <a:rPr lang="en-US" altLang="ko-KR" sz="1800" smtClean="0"/>
              <a:t>Cannot be eliminated. Always there!</a:t>
            </a:r>
          </a:p>
          <a:p>
            <a:pPr lvl="3"/>
            <a:r>
              <a:rPr lang="en-US" altLang="ko-KR" sz="1800" smtClean="0"/>
              <a:t>Can be (statistically) estimated only w/ repetition of the analysis (at least 3 times?)</a:t>
            </a:r>
          </a:p>
          <a:p>
            <a:pPr lvl="3"/>
            <a:r>
              <a:rPr lang="en-US" altLang="ko-KR" sz="1800" smtClean="0"/>
              <a:t>Reporting as an interval w/ a confidence level (significance level)</a:t>
            </a:r>
          </a:p>
          <a:p>
            <a:pPr lvl="3"/>
            <a:r>
              <a:rPr lang="en-US" altLang="ko-KR" sz="1800" smtClean="0"/>
              <a:t>Characteristics;</a:t>
            </a:r>
          </a:p>
          <a:p>
            <a:pPr lvl="4"/>
            <a:r>
              <a:rPr altLang="ko-KR" sz="1800"/>
              <a:t>Relatively small </a:t>
            </a:r>
          </a:p>
          <a:p>
            <a:pPr lvl="4"/>
            <a:r>
              <a:rPr altLang="ko-KR" sz="1800"/>
              <a:t>Equal probability of both negative and positive errors</a:t>
            </a:r>
          </a:p>
          <a:p>
            <a:pPr lvl="4"/>
            <a:r>
              <a:rPr altLang="ko-KR" sz="1800"/>
              <a:t>Error magnitude frequency of normal (Gaussian) distribution.</a:t>
            </a:r>
          </a:p>
        </p:txBody>
      </p:sp>
      <p:pic>
        <p:nvPicPr>
          <p:cNvPr id="2" name="제목 1"/>
          <p:cNvPicPr>
            <a:picLocks noGrp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0"/>
            <a:ext cx="8135938" cy="14414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8435975" cy="1293813"/>
          </a:xfrm>
        </p:spPr>
        <p:txBody>
          <a:bodyPr/>
          <a:lstStyle/>
          <a:p>
            <a:pPr lvl="1"/>
            <a:r>
              <a:rPr lang="en-US" altLang="ko-KR" sz="2400" smtClean="0"/>
              <a:t>2-3-1. Errors</a:t>
            </a:r>
          </a:p>
          <a:p>
            <a:pPr lvl="2"/>
            <a:r>
              <a:rPr lang="en-US" altLang="ko-KR" sz="2000" u="sng" smtClean="0"/>
              <a:t>2-3-1-2. Indeterminate errors</a:t>
            </a:r>
          </a:p>
          <a:p>
            <a:pPr lvl="3"/>
            <a:r>
              <a:rPr lang="en-US" altLang="ko-KR" sz="1800" smtClean="0"/>
              <a:t>2-3-1-2-1. Normal distribution (Gaussian distribution) </a:t>
            </a:r>
          </a:p>
          <a:p>
            <a:pPr lvl="4"/>
            <a:endParaRPr altLang="ko-KR" sz="1800"/>
          </a:p>
        </p:txBody>
      </p:sp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0"/>
            <a:ext cx="7775575" cy="1412875"/>
          </a:xfrm>
          <a:noFill/>
          <a:ln/>
        </p:spPr>
      </p:pic>
      <p:pic>
        <p:nvPicPr>
          <p:cNvPr id="30730" name="Picture 10" descr="normal_dist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3040063"/>
            <a:ext cx="3752850" cy="3817937"/>
          </a:xfrm>
        </p:spPr>
      </p:pic>
      <p:pic>
        <p:nvPicPr>
          <p:cNvPr id="30733" name="Picture 13" descr="eq_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933825"/>
            <a:ext cx="3744912" cy="72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body" sz="half" idx="1"/>
          </p:nvPr>
        </p:nvSpPr>
        <p:spPr>
          <a:xfrm>
            <a:off x="457200" y="1774825"/>
            <a:ext cx="8435975" cy="48228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ko-KR" sz="2400" smtClean="0"/>
              <a:t>2-3-1. Errors</a:t>
            </a:r>
          </a:p>
          <a:p>
            <a:pPr lvl="2">
              <a:lnSpc>
                <a:spcPct val="90000"/>
              </a:lnSpc>
            </a:pPr>
            <a:r>
              <a:rPr lang="en-US" altLang="ko-KR" sz="2000" u="sng" smtClean="0"/>
              <a:t>2-3-1-2. Indeterminate errors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/>
              <a:t>2-3-1-2-2. Expressions of the indeterminate errors</a:t>
            </a:r>
          </a:p>
          <a:p>
            <a:pPr lvl="4">
              <a:lnSpc>
                <a:spcPct val="90000"/>
              </a:lnSpc>
            </a:pPr>
            <a:r>
              <a:rPr altLang="ko-KR" sz="1800"/>
              <a:t>Range: x</a:t>
            </a:r>
            <a:r>
              <a:rPr altLang="ko-KR" sz="1800" baseline="-25000"/>
              <a:t>max</a:t>
            </a:r>
            <a:r>
              <a:rPr altLang="ko-KR" sz="1800"/>
              <a:t> - x</a:t>
            </a:r>
            <a:r>
              <a:rPr altLang="ko-KR" sz="1800" baseline="-25000"/>
              <a:t>min</a:t>
            </a:r>
            <a:r>
              <a:rPr altLang="ko-KR" sz="1800"/>
              <a:t> </a:t>
            </a:r>
          </a:p>
          <a:p>
            <a:pPr lvl="4">
              <a:lnSpc>
                <a:spcPct val="90000"/>
              </a:lnSpc>
            </a:pPr>
            <a:r>
              <a:rPr altLang="ko-KR" sz="1800"/>
              <a:t>Relative range: Range/average * 100 (%)</a:t>
            </a:r>
          </a:p>
          <a:p>
            <a:pPr lvl="4">
              <a:lnSpc>
                <a:spcPct val="90000"/>
              </a:lnSpc>
            </a:pPr>
            <a:r>
              <a:rPr altLang="ko-KR" sz="1800"/>
              <a:t>Average deviation from the mean:</a:t>
            </a:r>
          </a:p>
          <a:p>
            <a:pPr lvl="4">
              <a:lnSpc>
                <a:spcPct val="90000"/>
              </a:lnSpc>
            </a:pPr>
            <a:r>
              <a:rPr altLang="ko-KR" sz="1800"/>
              <a:t>Standard deviation:</a:t>
            </a:r>
          </a:p>
          <a:p>
            <a:pPr lvl="4">
              <a:lnSpc>
                <a:spcPct val="90000"/>
              </a:lnSpc>
            </a:pPr>
            <a:r>
              <a:rPr altLang="ko-KR" sz="1800"/>
              <a:t>Relative standard deviation:</a:t>
            </a:r>
          </a:p>
          <a:p>
            <a:pPr lvl="4">
              <a:lnSpc>
                <a:spcPct val="90000"/>
              </a:lnSpc>
            </a:pPr>
            <a:r>
              <a:rPr altLang="ko-KR" sz="1800"/>
              <a:t>Confidence limit:</a:t>
            </a:r>
          </a:p>
          <a:p>
            <a:pPr lvl="4">
              <a:lnSpc>
                <a:spcPct val="90000"/>
              </a:lnSpc>
              <a:buFont typeface="Wingdings 3" pitchFamily="18" charset="2"/>
              <a:buNone/>
            </a:pPr>
            <a:r>
              <a:rPr altLang="ko-KR" sz="1800"/>
              <a:t>		For known true value</a:t>
            </a:r>
          </a:p>
          <a:p>
            <a:pPr lvl="4">
              <a:lnSpc>
                <a:spcPct val="90000"/>
              </a:lnSpc>
              <a:buFont typeface="Wingdings 3" pitchFamily="18" charset="2"/>
              <a:buNone/>
            </a:pPr>
            <a:r>
              <a:rPr altLang="ko-KR" sz="1800"/>
              <a:t>			For a single measurement-</a:t>
            </a:r>
          </a:p>
          <a:p>
            <a:pPr lvl="4">
              <a:lnSpc>
                <a:spcPct val="90000"/>
              </a:lnSpc>
              <a:buFont typeface="Wingdings 3" pitchFamily="18" charset="2"/>
              <a:buNone/>
            </a:pPr>
            <a:r>
              <a:rPr altLang="ko-KR" sz="1800"/>
              <a:t>			For multiple measurements-</a:t>
            </a:r>
          </a:p>
          <a:p>
            <a:pPr lvl="4">
              <a:lnSpc>
                <a:spcPct val="90000"/>
              </a:lnSpc>
              <a:buFont typeface="Wingdings 3" pitchFamily="18" charset="2"/>
              <a:buNone/>
            </a:pPr>
            <a:r>
              <a:rPr altLang="ko-KR" sz="1800"/>
              <a:t>		For unknown true value</a:t>
            </a:r>
          </a:p>
          <a:p>
            <a:pPr lvl="4">
              <a:lnSpc>
                <a:spcPct val="90000"/>
              </a:lnSpc>
              <a:buFont typeface="Wingdings 3" pitchFamily="18" charset="2"/>
              <a:buNone/>
            </a:pPr>
            <a:r>
              <a:rPr altLang="ko-KR" sz="1800"/>
              <a:t>			For a single measurement-</a:t>
            </a:r>
          </a:p>
          <a:p>
            <a:pPr lvl="4">
              <a:lnSpc>
                <a:spcPct val="90000"/>
              </a:lnSpc>
              <a:buFont typeface="Wingdings 3" pitchFamily="18" charset="2"/>
              <a:buNone/>
            </a:pPr>
            <a:r>
              <a:rPr altLang="ko-KR" sz="1800"/>
              <a:t>			For multiple measurements-</a:t>
            </a:r>
          </a:p>
        </p:txBody>
      </p:sp>
      <p:pic>
        <p:nvPicPr>
          <p:cNvPr id="2" name="제목 1"/>
          <p:cNvPicPr>
            <a:picLocks noGrp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0"/>
            <a:ext cx="7775575" cy="1412875"/>
          </a:xfrm>
          <a:noFill/>
          <a:ln/>
        </p:spPr>
      </p:pic>
      <p:pic>
        <p:nvPicPr>
          <p:cNvPr id="36871" name="Picture 7" descr="eq_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24525" y="3500438"/>
            <a:ext cx="612775" cy="338137"/>
          </a:xfrm>
        </p:spPr>
      </p:pic>
      <p:pic>
        <p:nvPicPr>
          <p:cNvPr id="36874" name="Picture 10" descr="eq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716338"/>
            <a:ext cx="1168400" cy="368300"/>
          </a:xfrm>
          <a:prstGeom prst="rect">
            <a:avLst/>
          </a:prstGeom>
          <a:noFill/>
        </p:spPr>
      </p:pic>
      <p:pic>
        <p:nvPicPr>
          <p:cNvPr id="36875" name="Picture 11" descr="eq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3716338"/>
            <a:ext cx="1158875" cy="368300"/>
          </a:xfrm>
          <a:prstGeom prst="rect">
            <a:avLst/>
          </a:prstGeom>
          <a:noFill/>
        </p:spPr>
      </p:pic>
      <p:pic>
        <p:nvPicPr>
          <p:cNvPr id="36876" name="Picture 12" descr="eq_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4149725"/>
            <a:ext cx="971550" cy="361950"/>
          </a:xfrm>
          <a:prstGeom prst="rect">
            <a:avLst/>
          </a:prstGeom>
          <a:noFill/>
        </p:spPr>
      </p:pic>
      <p:pic>
        <p:nvPicPr>
          <p:cNvPr id="36877" name="Picture 13" descr="eq_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325" y="5013325"/>
            <a:ext cx="971550" cy="190500"/>
          </a:xfrm>
          <a:prstGeom prst="rect">
            <a:avLst/>
          </a:prstGeom>
          <a:noFill/>
        </p:spPr>
      </p:pic>
      <p:pic>
        <p:nvPicPr>
          <p:cNvPr id="36878" name="Picture 14" descr="eq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325" y="5229225"/>
            <a:ext cx="1095375" cy="409575"/>
          </a:xfrm>
          <a:prstGeom prst="rect">
            <a:avLst/>
          </a:prstGeom>
          <a:noFill/>
        </p:spPr>
      </p:pic>
      <p:pic>
        <p:nvPicPr>
          <p:cNvPr id="36879" name="Picture 15" descr="eq_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7763" y="5949950"/>
            <a:ext cx="904875" cy="190500"/>
          </a:xfrm>
          <a:prstGeom prst="rect">
            <a:avLst/>
          </a:prstGeom>
          <a:noFill/>
        </p:spPr>
      </p:pic>
      <p:pic>
        <p:nvPicPr>
          <p:cNvPr id="36880" name="Picture 16" descr="eq_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7763" y="6165850"/>
            <a:ext cx="1095375" cy="44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원본">
  <a:themeElements>
    <a:clrScheme name="원본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원본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원본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158</TotalTime>
  <Words>1113</Words>
  <Application>Microsoft Office PowerPoint</Application>
  <PresentationFormat>화면 슬라이드 쇼(4:3)</PresentationFormat>
  <Paragraphs>274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원본</vt:lpstr>
      <vt:lpstr>Ch. 2. 지구화학 분석학의 기초</vt:lpstr>
      <vt:lpstr>Ch. 2. 지구화학분석학의 기초</vt:lpstr>
      <vt:lpstr>Ch. 2. 지구화학분석학의 기초</vt:lpstr>
      <vt:lpstr>Ch. 2. BASICS of GEOCHEMICAL ANALYSIS</vt:lpstr>
      <vt:lpstr>Ch. 2. BASICS of GEOCHEMICAL ANALYSIS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Ch. 2. BASICS of GEOCHEMICAL ANALYSIS</vt:lpstr>
      <vt:lpstr>Ch. 2. BASICS of GEOCHEMICAL ANALYSIS</vt:lpstr>
      <vt:lpstr>Ch. 2. BASICS of GEOCHEMICAL ANALYSIS</vt:lpstr>
      <vt:lpstr>Ch. 2. BASICS of GEOCHEMICAL ANALYSIS</vt:lpstr>
      <vt:lpstr>Ch. 2. BASICS of GEOCHEMICAL ANALYSIS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2. BASICS of GEOCHEMICAL ANALYSIS</dc:title>
  <dc:creator>user</dc:creator>
  <cp:lastModifiedBy>jyy</cp:lastModifiedBy>
  <cp:revision>16</cp:revision>
  <dcterms:created xsi:type="dcterms:W3CDTF">2011-09-04T11:44:53Z</dcterms:created>
  <dcterms:modified xsi:type="dcterms:W3CDTF">2013-09-05T11:19:14Z</dcterms:modified>
</cp:coreProperties>
</file>