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2" autoAdjust="0"/>
  </p:normalViewPr>
  <p:slideViewPr>
    <p:cSldViewPr>
      <p:cViewPr varScale="1">
        <p:scale>
          <a:sx n="95" d="100"/>
          <a:sy n="95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301C-B007-4EB5-8F52-D29CE39B0130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15D7-D78C-4474-96D8-F2BEC20B9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05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Mercury=</a:t>
            </a:r>
            <a:r>
              <a:rPr lang="ko-KR" altLang="en-US" dirty="0" smtClean="0"/>
              <a:t>수성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venus</a:t>
            </a:r>
            <a:r>
              <a:rPr lang="en-US" altLang="ko-KR" dirty="0" smtClean="0"/>
              <a:t>=</a:t>
            </a:r>
            <a:r>
              <a:rPr lang="ko-KR" altLang="en-US" dirty="0" smtClean="0"/>
              <a:t>금성</a:t>
            </a:r>
            <a:r>
              <a:rPr lang="en-US" altLang="ko-KR" dirty="0" smtClean="0"/>
              <a:t>, earth=</a:t>
            </a:r>
            <a:r>
              <a:rPr lang="ko-KR" altLang="en-US" dirty="0" smtClean="0"/>
              <a:t>지구</a:t>
            </a:r>
            <a:r>
              <a:rPr lang="en-US" altLang="ko-KR" dirty="0" smtClean="0"/>
              <a:t>, Jupiter=</a:t>
            </a:r>
            <a:r>
              <a:rPr lang="ko-KR" altLang="en-US" dirty="0" smtClean="0"/>
              <a:t>목성</a:t>
            </a:r>
            <a:r>
              <a:rPr lang="en-US" altLang="ko-KR" dirty="0" smtClean="0"/>
              <a:t>, Saturn=</a:t>
            </a:r>
            <a:r>
              <a:rPr lang="ko-KR" altLang="en-US" dirty="0" smtClean="0"/>
              <a:t>토성</a:t>
            </a:r>
            <a:r>
              <a:rPr lang="en-US" altLang="ko-KR" dirty="0" smtClean="0"/>
              <a:t>, Uranus=</a:t>
            </a:r>
            <a:r>
              <a:rPr lang="ko-KR" altLang="en-US" dirty="0" smtClean="0"/>
              <a:t>천왕성</a:t>
            </a:r>
            <a:r>
              <a:rPr lang="en-US" altLang="ko-KR" dirty="0" smtClean="0"/>
              <a:t>, Neptune=</a:t>
            </a:r>
            <a:r>
              <a:rPr lang="ko-KR" altLang="en-US" dirty="0" smtClean="0"/>
              <a:t>해왕성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ceres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세레스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pluto</a:t>
            </a:r>
            <a:r>
              <a:rPr lang="en-US" altLang="ko-KR" dirty="0" smtClean="0"/>
              <a:t>=</a:t>
            </a:r>
            <a:r>
              <a:rPr lang="ko-KR" altLang="en-US" dirty="0" smtClean="0"/>
              <a:t>명왕성</a:t>
            </a:r>
            <a:r>
              <a:rPr lang="en-US" altLang="ko-KR" dirty="0" smtClean="0"/>
              <a:t>, Haumea=</a:t>
            </a:r>
            <a:r>
              <a:rPr lang="ko-KR" altLang="en-US" dirty="0" err="1" smtClean="0"/>
              <a:t>하우메아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makemake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마케마케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eris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에리스</a:t>
            </a:r>
            <a:r>
              <a:rPr lang="en-US" altLang="ko-KR" dirty="0" smtClean="0"/>
              <a:t>, planets=</a:t>
            </a:r>
            <a:r>
              <a:rPr lang="ko-KR" altLang="en-US" dirty="0" smtClean="0"/>
              <a:t>행성</a:t>
            </a:r>
            <a:r>
              <a:rPr lang="en-US" altLang="ko-KR" dirty="0" smtClean="0"/>
              <a:t>, dwarf planet=</a:t>
            </a:r>
            <a:r>
              <a:rPr lang="ko-KR" altLang="en-US" dirty="0" smtClean="0"/>
              <a:t>왜성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24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Sun How Big? How Powerful?= </a:t>
            </a:r>
            <a:r>
              <a:rPr lang="ko-KR" altLang="en-US" baseline="0" dirty="0" smtClean="0"/>
              <a:t>크고 강력한 태양</a:t>
            </a:r>
            <a:r>
              <a:rPr lang="en-US" altLang="ko-KR" baseline="0" dirty="0" smtClean="0"/>
              <a:t>, 1.3million ~ = 130</a:t>
            </a:r>
            <a:r>
              <a:rPr lang="ko-KR" altLang="en-US" baseline="0" dirty="0" smtClean="0"/>
              <a:t>만개의 지구가 </a:t>
            </a:r>
            <a:r>
              <a:rPr lang="ko-KR" altLang="en-US" baseline="0" dirty="0" err="1" smtClean="0"/>
              <a:t>태양안에</a:t>
            </a:r>
            <a:r>
              <a:rPr lang="ko-KR" altLang="en-US" baseline="0" dirty="0" smtClean="0"/>
              <a:t> 들어갈 수 있다</a:t>
            </a:r>
            <a:r>
              <a:rPr lang="en-US" altLang="ko-KR" baseline="0" dirty="0" smtClean="0"/>
              <a:t>. The sun contains~ = </a:t>
            </a:r>
            <a:r>
              <a:rPr lang="ko-KR" altLang="en-US" baseline="0" dirty="0" smtClean="0"/>
              <a:t>태양계의 </a:t>
            </a:r>
            <a:r>
              <a:rPr lang="ko-KR" altLang="en-US" baseline="0" dirty="0" err="1" smtClean="0"/>
              <a:t>총질량의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99.8% </a:t>
            </a:r>
            <a:r>
              <a:rPr lang="ko-KR" altLang="en-US" baseline="0" dirty="0" smtClean="0"/>
              <a:t>차지</a:t>
            </a:r>
            <a:r>
              <a:rPr lang="en-US" altLang="ko-KR" baseline="0" dirty="0" smtClean="0"/>
              <a:t>. 386*10E81 MW </a:t>
            </a:r>
            <a:r>
              <a:rPr lang="ko-KR" altLang="en-US" baseline="0" dirty="0" smtClean="0"/>
              <a:t>에너지</a:t>
            </a:r>
            <a:r>
              <a:rPr lang="en-US" altLang="ko-KR" baseline="0" dirty="0" smtClean="0"/>
              <a:t>. At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the center ~ = </a:t>
            </a:r>
            <a:r>
              <a:rPr lang="ko-KR" altLang="en-US" baseline="0" dirty="0" smtClean="0"/>
              <a:t>중심에서의 밀도가 물의 </a:t>
            </a:r>
            <a:r>
              <a:rPr lang="en-US" altLang="ko-KR" baseline="0" dirty="0" smtClean="0"/>
              <a:t>150</a:t>
            </a:r>
            <a:r>
              <a:rPr lang="ko-KR" altLang="en-US" baseline="0" dirty="0" smtClean="0"/>
              <a:t>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0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Inner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planet=</a:t>
            </a:r>
            <a:r>
              <a:rPr lang="ko-KR" altLang="en-US" dirty="0" smtClean="0"/>
              <a:t>내행성</a:t>
            </a:r>
            <a:r>
              <a:rPr lang="en-US" altLang="ko-KR" dirty="0" smtClean="0"/>
              <a:t>, outer planet=</a:t>
            </a:r>
            <a:r>
              <a:rPr lang="ko-KR" altLang="en-US" dirty="0" smtClean="0"/>
              <a:t>외행성</a:t>
            </a:r>
            <a:r>
              <a:rPr lang="en-US" altLang="ko-KR" dirty="0" smtClean="0"/>
              <a:t>, (</a:t>
            </a:r>
            <a:r>
              <a:rPr lang="ko-KR" altLang="en-US" dirty="0" smtClean="0"/>
              <a:t>행성 이름 모두 앞과 같이 교체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6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행성 이름들 모두 앞과 같이 교체</a:t>
            </a:r>
            <a:r>
              <a:rPr lang="en-US" altLang="ko-KR" dirty="0" smtClean="0"/>
              <a:t>) Trojans=</a:t>
            </a:r>
            <a:r>
              <a:rPr lang="ko-KR" altLang="en-US" dirty="0" err="1" smtClean="0"/>
              <a:t>트로얀</a:t>
            </a:r>
            <a:r>
              <a:rPr lang="en-US" altLang="ko-KR" dirty="0" smtClean="0"/>
              <a:t>, Greeks=</a:t>
            </a:r>
            <a:r>
              <a:rPr lang="ko-KR" altLang="en-US" dirty="0" err="1" smtClean="0"/>
              <a:t>그리크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Hildas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힐다스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49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Kuiper</a:t>
            </a:r>
            <a:r>
              <a:rPr lang="en-US" altLang="ko-KR" baseline="0" dirty="0" smtClean="0"/>
              <a:t> belt~ = </a:t>
            </a:r>
            <a:r>
              <a:rPr lang="ko-KR" altLang="en-US" baseline="0" dirty="0" err="1" smtClean="0"/>
              <a:t>카이퍼대와</a:t>
            </a:r>
            <a:r>
              <a:rPr lang="ko-KR" altLang="en-US" baseline="0" dirty="0" smtClean="0"/>
              <a:t> 태양계 외곽 행성 궤도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pluto’s</a:t>
            </a:r>
            <a:r>
              <a:rPr lang="en-US" altLang="ko-KR" baseline="0" dirty="0" smtClean="0"/>
              <a:t>~=</a:t>
            </a:r>
            <a:r>
              <a:rPr lang="ko-KR" altLang="en-US" baseline="0" dirty="0" smtClean="0"/>
              <a:t>명왕성 궤도</a:t>
            </a:r>
            <a:r>
              <a:rPr lang="en-US" altLang="ko-KR" baseline="0" dirty="0" smtClean="0"/>
              <a:t>, orbit~=</a:t>
            </a:r>
            <a:r>
              <a:rPr lang="ko-KR" altLang="en-US" baseline="0" dirty="0" err="1" smtClean="0"/>
              <a:t>카이퍼벨트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쌍둥이 천체 </a:t>
            </a:r>
            <a:r>
              <a:rPr lang="en-US" altLang="ko-KR" baseline="0" dirty="0" smtClean="0"/>
              <a:t>1998 WW31</a:t>
            </a:r>
            <a:r>
              <a:rPr lang="ko-KR" altLang="en-US" baseline="0" dirty="0" smtClean="0"/>
              <a:t>의 궤도</a:t>
            </a:r>
            <a:r>
              <a:rPr lang="en-US" altLang="ko-KR" baseline="0" dirty="0" smtClean="0"/>
              <a:t>, The </a:t>
            </a:r>
            <a:r>
              <a:rPr lang="en-US" altLang="ko-KR" baseline="0" dirty="0" err="1" smtClean="0"/>
              <a:t>Oort</a:t>
            </a:r>
            <a:r>
              <a:rPr lang="en-US" altLang="ko-KR" baseline="0" dirty="0" smtClean="0"/>
              <a:t>~=</a:t>
            </a:r>
            <a:r>
              <a:rPr lang="ko-KR" altLang="en-US" baseline="0" dirty="0" err="1" smtClean="0"/>
              <a:t>오오트성운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수십억개</a:t>
            </a:r>
            <a:r>
              <a:rPr lang="ko-KR" altLang="en-US" baseline="0" dirty="0" smtClean="0"/>
              <a:t> 이상의 혜성들로 이루어짐</a:t>
            </a:r>
            <a:r>
              <a:rPr lang="en-US" altLang="ko-KR" baseline="0" dirty="0" smtClean="0"/>
              <a:t>), comparison of ~=</a:t>
            </a:r>
            <a:r>
              <a:rPr lang="ko-KR" altLang="en-US" baseline="0" dirty="0" smtClean="0"/>
              <a:t>혜성 궤도 비교</a:t>
            </a:r>
            <a:r>
              <a:rPr lang="en-US" altLang="ko-KR" baseline="0" dirty="0" smtClean="0"/>
              <a:t>, comets=</a:t>
            </a:r>
            <a:r>
              <a:rPr lang="ko-KR" altLang="en-US" baseline="0" dirty="0" smtClean="0"/>
              <a:t>혜성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40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How~=</a:t>
            </a:r>
            <a:r>
              <a:rPr lang="ko-KR" altLang="en-US" dirty="0" smtClean="0"/>
              <a:t>태양계의 형성</a:t>
            </a:r>
            <a:r>
              <a:rPr lang="en-US" altLang="ko-KR" dirty="0" smtClean="0"/>
              <a:t>, 4.6</a:t>
            </a:r>
            <a:r>
              <a:rPr lang="en-US" altLang="ko-KR" baseline="0" dirty="0" smtClean="0"/>
              <a:t> billion~=46</a:t>
            </a:r>
            <a:r>
              <a:rPr lang="ko-KR" altLang="en-US" baseline="0" dirty="0" smtClean="0"/>
              <a:t>억년 전</a:t>
            </a:r>
            <a:r>
              <a:rPr lang="en-US" altLang="ko-KR" baseline="0" dirty="0" smtClean="0"/>
              <a:t>, It all began~=46</a:t>
            </a:r>
            <a:r>
              <a:rPr lang="ko-KR" altLang="en-US" baseline="0" dirty="0" smtClean="0"/>
              <a:t>억년 전 가스 먼지 구름으로부터 시작</a:t>
            </a:r>
            <a:r>
              <a:rPr lang="en-US" altLang="ko-KR" baseline="0" dirty="0" smtClean="0"/>
              <a:t>, This cloud~=</a:t>
            </a:r>
            <a:r>
              <a:rPr lang="ko-KR" altLang="en-US" baseline="0" dirty="0" smtClean="0"/>
              <a:t>이 구름은 훨씬 더 튼 구름의 일부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어느 시점에서 구름 응집 시작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아마도 주변 </a:t>
            </a:r>
            <a:r>
              <a:rPr lang="ko-KR" altLang="en-US" baseline="0" dirty="0" err="1" smtClean="0"/>
              <a:t>초신성</a:t>
            </a:r>
            <a:r>
              <a:rPr lang="ko-KR" altLang="en-US" baseline="0" dirty="0" smtClean="0"/>
              <a:t> 폭발에 의한 충격파 때문</a:t>
            </a:r>
            <a:r>
              <a:rPr lang="en-US" altLang="ko-KR" baseline="0" dirty="0" smtClean="0"/>
              <a:t>?,  The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result~=</a:t>
            </a:r>
            <a:r>
              <a:rPr lang="ko-KR" altLang="en-US" baseline="0" dirty="0" smtClean="0"/>
              <a:t>납작한 회전판</a:t>
            </a:r>
            <a:r>
              <a:rPr lang="en-US" altLang="ko-KR" baseline="0" dirty="0" smtClean="0"/>
              <a:t>(disc)</a:t>
            </a:r>
            <a:r>
              <a:rPr lang="ko-KR" altLang="en-US" baseline="0" dirty="0" smtClean="0"/>
              <a:t> 형성</a:t>
            </a:r>
            <a:r>
              <a:rPr lang="en-US" altLang="ko-KR" baseline="0" dirty="0" smtClean="0"/>
              <a:t>, Nuclear fusion~=</a:t>
            </a:r>
            <a:r>
              <a:rPr lang="ko-KR" altLang="en-US" baseline="0" dirty="0" smtClean="0"/>
              <a:t>수소가 헬륨이 되는 핵융합 가능</a:t>
            </a:r>
            <a:r>
              <a:rPr lang="en-US" altLang="ko-KR" baseline="0" dirty="0" smtClean="0"/>
              <a:t>, When enough~=</a:t>
            </a:r>
            <a:r>
              <a:rPr lang="ko-KR" altLang="en-US" baseline="0" dirty="0" smtClean="0"/>
              <a:t>회전판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중심에 충분한 물질이 모여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핵융합 시작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태양 탄생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전체 질량의 </a:t>
            </a:r>
            <a:r>
              <a:rPr lang="en-US" altLang="ko-KR" baseline="0" dirty="0" smtClean="0"/>
              <a:t>99.8% </a:t>
            </a:r>
            <a:r>
              <a:rPr lang="ko-KR" altLang="en-US" baseline="0" dirty="0" smtClean="0"/>
              <a:t>차지</a:t>
            </a:r>
            <a:r>
              <a:rPr lang="en-US" altLang="ko-KR" baseline="0" dirty="0" smtClean="0"/>
              <a:t>, The material left~=</a:t>
            </a:r>
            <a:r>
              <a:rPr lang="ko-KR" altLang="en-US" baseline="0" dirty="0" smtClean="0"/>
              <a:t>남은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물질은 점 점 더 큰 조각들로 뭉침</a:t>
            </a:r>
            <a:r>
              <a:rPr lang="en-US" altLang="ko-KR" baseline="0" dirty="0" smtClean="0"/>
              <a:t>, These </a:t>
            </a:r>
            <a:r>
              <a:rPr lang="en-US" altLang="ko-KR" baseline="0" dirty="0" err="1" smtClean="0"/>
              <a:t>climps</a:t>
            </a:r>
            <a:r>
              <a:rPr lang="en-US" altLang="ko-KR" baseline="0" dirty="0" smtClean="0"/>
              <a:t>~=</a:t>
            </a:r>
            <a:r>
              <a:rPr lang="ko-KR" altLang="en-US" baseline="0" dirty="0" smtClean="0"/>
              <a:t>이 뭉친 조각들이 모여 행성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왜행성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소행성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혜성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위성 등이 됨</a:t>
            </a:r>
            <a:r>
              <a:rPr lang="en-US" altLang="ko-KR" baseline="0" dirty="0" smtClean="0"/>
              <a:t>, Only rocky~=</a:t>
            </a:r>
            <a:r>
              <a:rPr lang="ko-KR" altLang="en-US" baseline="0" dirty="0" smtClean="0"/>
              <a:t>태양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가까이는 암석 물질들만 살아 남고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가스와 얼음 물질은 더 멀리에서 모임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이래서 현재의 태양계 특징이 갖춰짐</a:t>
            </a:r>
            <a:r>
              <a:rPr lang="en-US" altLang="ko-KR" baseline="0" dirty="0" smtClean="0"/>
              <a:t>. Comets~=</a:t>
            </a:r>
            <a:r>
              <a:rPr lang="ko-KR" altLang="en-US" baseline="0" dirty="0" smtClean="0"/>
              <a:t>혜성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소행성들은 태양계가 만들어지고 난 후의 </a:t>
            </a:r>
            <a:r>
              <a:rPr lang="ko-KR" altLang="en-US" baseline="0" dirty="0" err="1" smtClean="0"/>
              <a:t>지꺼기</a:t>
            </a:r>
            <a:r>
              <a:rPr lang="en-US" altLang="ko-KR" baseline="0" dirty="0" smtClean="0"/>
              <a:t>, Present=</a:t>
            </a:r>
            <a:r>
              <a:rPr lang="ko-KR" altLang="en-US" baseline="0" dirty="0" smtClean="0"/>
              <a:t>현재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[</a:t>
            </a:r>
            <a:r>
              <a:rPr lang="ko-KR" altLang="en-US" baseline="0" dirty="0" smtClean="0"/>
              <a:t>애니메이션 가능</a:t>
            </a:r>
            <a:r>
              <a:rPr lang="en-US" altLang="ko-KR" baseline="0" dirty="0" smtClean="0"/>
              <a:t>?? – </a:t>
            </a:r>
            <a:r>
              <a:rPr lang="ko-KR" altLang="en-US" baseline="0" dirty="0" smtClean="0"/>
              <a:t>각 부분이 확대되었다고 다시 줄어드는</a:t>
            </a:r>
            <a:r>
              <a:rPr lang="en-US" altLang="ko-KR" baseline="0" dirty="0" smtClean="0"/>
              <a:t>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3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4OO0TFLHw" TargetMode="External"/><Relationship Id="rId2" Type="http://schemas.openxmlformats.org/officeDocument/2006/relationships/hyperlink" Target="http://en.wikipedia.org/wiki/Solar_system_for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65130"/>
            <a:ext cx="5791200" cy="687606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1-2.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4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6165304"/>
            <a:ext cx="39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태양과 그 주변의 행성들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http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://sse.jpl.nasa.gov/planets/index.cfm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74"/>
            <a:ext cx="9038521" cy="5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1258" y="5733256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/>
              <a:t>태양과 행성들의 특징 비교</a:t>
            </a:r>
            <a:endParaRPr lang="en-US" altLang="ko-KR" sz="1200" dirty="0" smtClean="0"/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://nineplanets.org/thesun.html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7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0648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63688" y="6093296"/>
            <a:ext cx="615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 행성들의 위치와 공전 궤도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http://lunaf.com/english/live-data/solar-system-planets-orbits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4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340293"/>
                <a:ext cx="3294445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 err="1" smtClean="0"/>
                  <a:t>티티우스</a:t>
                </a:r>
                <a:r>
                  <a:rPr lang="en-US" altLang="ko-KR" sz="2800" dirty="0" smtClean="0"/>
                  <a:t>-</a:t>
                </a:r>
                <a:r>
                  <a:rPr lang="ko-KR" altLang="en-US" sz="2800" dirty="0" smtClean="0"/>
                  <a:t>보드 법칙 </a:t>
                </a:r>
                <a:endParaRPr lang="en-US" altLang="ko-KR" sz="2800" dirty="0" smtClean="0"/>
              </a:p>
              <a:p>
                <a:endParaRPr lang="en-US" altLang="ko-KR" dirty="0"/>
              </a:p>
              <a:p>
                <a:r>
                  <a:rPr lang="en-US" altLang="ko-KR" sz="2400" dirty="0" smtClean="0"/>
                  <a:t>a(AU) = 0.4 + 0.3 * 2</a:t>
                </a:r>
                <a:r>
                  <a:rPr lang="en-US" altLang="ko-KR" sz="2400" baseline="30000" dirty="0" smtClean="0"/>
                  <a:t>n</a:t>
                </a:r>
                <a:r>
                  <a:rPr lang="en-US" altLang="ko-KR" sz="2400" dirty="0" smtClean="0"/>
                  <a:t> 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n = -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ko-KR" dirty="0" smtClean="0"/>
                  <a:t>, 0, 1, 2, 3, . . . 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0293"/>
                <a:ext cx="3294445" cy="1723549"/>
              </a:xfrm>
              <a:prstGeom prst="rect">
                <a:avLst/>
              </a:prstGeom>
              <a:blipFill rotWithShape="0">
                <a:blip r:embed="rId2"/>
                <a:stretch>
                  <a:fillRect l="-3697" t="-4947" r="-2218" b="-45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415578" y="2492896"/>
            <a:ext cx="2822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http://en.wikipedia.org/wiki/Titius_Bode</a:t>
            </a:r>
            <a:endParaRPr lang="ko-KR" altLang="en-US" sz="1200" dirty="0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66494"/>
              </p:ext>
            </p:extLst>
          </p:nvPr>
        </p:nvGraphicFramePr>
        <p:xfrm>
          <a:off x="3635896" y="317939"/>
          <a:ext cx="5184575" cy="59913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 smtClean="0"/>
                        <a:t>n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/>
                        </a:rPr>
                        <a:t>a </a:t>
                      </a:r>
                      <a:r>
                        <a:rPr lang="en-US" sz="1300" dirty="0"/>
                        <a:t>(AU)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행성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 smtClean="0"/>
                        <a:t>실제</a:t>
                      </a:r>
                      <a:r>
                        <a:rPr lang="en-US" altLang="ko-KR" sz="1300" dirty="0" smtClean="0"/>
                        <a:t> </a:t>
                      </a:r>
                      <a:r>
                        <a:rPr lang="ko-KR" altLang="en-US" sz="1300" dirty="0" smtClean="0"/>
                        <a:t>거리</a:t>
                      </a:r>
                      <a:endParaRPr lang="en-US" altLang="ko-KR" sz="1300" dirty="0" smtClean="0"/>
                    </a:p>
                    <a:p>
                      <a:pPr algn="ctr"/>
                      <a:r>
                        <a:rPr lang="en-US" altLang="ko-KR" sz="1300" dirty="0" smtClean="0"/>
                        <a:t>(</a:t>
                      </a:r>
                      <a:r>
                        <a:rPr lang="ko-KR" altLang="en-US" sz="1300" dirty="0" err="1" smtClean="0"/>
                        <a:t>장반경</a:t>
                      </a:r>
                      <a:endParaRPr lang="en-US" altLang="ko-KR" sz="1300" dirty="0" smtClean="0"/>
                    </a:p>
                    <a:p>
                      <a:pPr algn="ctr"/>
                      <a:r>
                        <a:rPr lang="ko-KR" altLang="en-US" sz="1300" dirty="0" smtClean="0"/>
                        <a:t> </a:t>
                      </a:r>
                      <a:r>
                        <a:rPr lang="en-US" altLang="ko-KR" sz="1300" dirty="0"/>
                        <a:t>(</a:t>
                      </a:r>
                      <a:r>
                        <a:rPr lang="en-US" sz="1300" dirty="0"/>
                        <a:t>AU)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오차</a:t>
                      </a:r>
                      <a:r>
                        <a:rPr lang="en-US" altLang="ko-KR" sz="1300" baseline="30000" dirty="0"/>
                        <a:t>1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-∞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수성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0.39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/>
                        <a:t>−</a:t>
                      </a:r>
                      <a:r>
                        <a:rPr lang="en-US" altLang="ko-KR" sz="1300"/>
                        <a:t>3.23%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0.7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금성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0.72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+3.33%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지구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1.00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0.00%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화성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1.52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4.77%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2.8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세레스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2.77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1.16%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5.2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목성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5.20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+0.05%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10.0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토성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9.55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/>
                        <a:t>−</a:t>
                      </a:r>
                      <a:r>
                        <a:rPr lang="en-US" altLang="ko-KR" sz="1300"/>
                        <a:t>4.45%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19.6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천왕성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19.22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1.95%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105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7</a:t>
                      </a:r>
                    </a:p>
                  </a:txBody>
                  <a:tcPr marL="50855" marR="50855" marT="25428" marB="25428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38.8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해왕성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30.11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22.40%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오르쿠스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39.17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+0.96%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/>
                        <a:t>명왕성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39.54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+1.02%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하우메아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43.22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+11.39%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콰오아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43.40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+11.87%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10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8</a:t>
                      </a:r>
                    </a:p>
                  </a:txBody>
                  <a:tcPr marL="50855" marR="50855" marT="25428" marB="2542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effectLst/>
                        </a:rPr>
                        <a:t>77.2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2007 </a:t>
                      </a:r>
                      <a:r>
                        <a:rPr lang="en-US" sz="1300" dirty="0" smtClean="0"/>
                        <a:t>OR</a:t>
                      </a:r>
                      <a:r>
                        <a:rPr lang="en-US" sz="1300" baseline="-25000" dirty="0" smtClean="0"/>
                        <a:t>10</a:t>
                      </a:r>
                      <a:endParaRPr 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66.85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14.07%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에리스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67.78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12.9%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AutoShape 1" descr="n"/>
          <p:cNvSpPr>
            <a:spLocks noChangeAspect="1" noChangeArrowheads="1"/>
          </p:cNvSpPr>
          <p:nvPr/>
        </p:nvSpPr>
        <p:spPr bwMode="auto">
          <a:xfrm>
            <a:off x="2147888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a"/>
          <p:cNvSpPr>
            <a:spLocks noChangeAspect="1" noChangeArrowheads="1"/>
          </p:cNvSpPr>
          <p:nvPr/>
        </p:nvSpPr>
        <p:spPr bwMode="auto">
          <a:xfrm>
            <a:off x="2147888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5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864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5903640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내행성계의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소행성들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소행성대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)),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힐다스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주황색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트로얀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녹색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보인다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"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(Murray and Dermott, Solar System Dynamics, pg. 107).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835696" y="260648"/>
            <a:ext cx="291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http://en.wikipedia.org/wiki/Asteroid_belt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3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4079"/>
            <a:ext cx="2014156" cy="252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5238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687"/>
            <a:ext cx="4762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551723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Comets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489891" y="44191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http://www.mira.org/fts0/planets/102/text/txt001x.htm 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4091186" y="64333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http://deepimpact.umd.edu/gallery/orbits3.html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57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태양계의 특징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질량의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99.8%,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각운동량의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2%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태양이 차지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행성들은 대략 같은 면 상에서 같은 방향으로 타원궤도를 이루며 공전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행성들은 공전 방향으로 자전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천왕성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행성들은 소위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티티우스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보데 법칙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Titius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-Bode rule)”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규칙적으로 배열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행성들을 다음 두 묶음으로 구분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(Inner planets),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지구형행성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(terrestrial planets):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수성에서 화성까지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(Outer planets),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목성형행성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(major planets):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목성부터 해왕성까지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611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태양계의 형성 이론들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성운설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(Nebula theory): E. Swedenborg, I. Kant, P-S. Laplace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미행성설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lanetesimal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theory): T.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Chamberline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F. Moulton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조석설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(Tidal model): Jeans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(Accretion model): O. Schmidt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원시행성설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Protoplanet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theory): W. McCrea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포획설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(Capture theory): M.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Woolfson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현재는 여러 단점을 보완한 개선된 성운설인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SNDM (Solar Nebula Disk Model)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 널리 받아들여짐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3006" y="5990917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http://en.wikipedia.org/wiki/Solar_system_formation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03006" y="63813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http://www.youtube.com/watch?v=RT4OO0TFLHw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1720</TotalTime>
  <Words>741</Words>
  <Application>Microsoft Office PowerPoint</Application>
  <PresentationFormat>화면 슬라이드 쇼(4:3)</PresentationFormat>
  <Paragraphs>123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HY견고딕</vt:lpstr>
      <vt:lpstr>돋움</vt:lpstr>
      <vt:lpstr>맑은 고딕</vt:lpstr>
      <vt:lpstr>Arial</vt:lpstr>
      <vt:lpstr>Arial Black</vt:lpstr>
      <vt:lpstr>Cambria Math</vt:lpstr>
      <vt:lpstr>Wingdings</vt:lpstr>
      <vt:lpstr>필수</vt:lpstr>
      <vt:lpstr>1-2. 태양계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myhome</cp:lastModifiedBy>
  <cp:revision>52</cp:revision>
  <dcterms:created xsi:type="dcterms:W3CDTF">2013-09-03T00:41:18Z</dcterms:created>
  <dcterms:modified xsi:type="dcterms:W3CDTF">2017-11-06T13:58:04Z</dcterms:modified>
</cp:coreProperties>
</file>