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8" r:id="rId3"/>
    <p:sldId id="263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5" r:id="rId12"/>
    <p:sldId id="27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6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8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3123-E138-4A55-B8A0-015B8266EFB6}" type="datetimeFigureOut">
              <a:rPr lang="ko-KR" altLang="en-US" smtClean="0"/>
              <a:pPr/>
              <a:t>2013-12-04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1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5373216"/>
            <a:ext cx="6858000" cy="1112862"/>
          </a:xfrm>
        </p:spPr>
        <p:txBody>
          <a:bodyPr>
            <a:normAutofit/>
          </a:bodyPr>
          <a:lstStyle/>
          <a:p>
            <a:pPr algn="r"/>
            <a:r>
              <a:rPr lang="en-US" altLang="ko-KR" sz="2800" dirty="0" smtClean="0"/>
              <a:t>JYU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6858000" cy="99060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Applied Geochemistry &amp; Lab</a:t>
            </a:r>
            <a:br>
              <a:rPr lang="en-US" altLang="ko-KR" sz="2400" dirty="0" smtClean="0"/>
            </a:br>
            <a:r>
              <a:rPr lang="en-US" altLang="ko-KR" sz="4400" dirty="0" smtClean="0"/>
              <a:t>Ch.3 </a:t>
            </a:r>
            <a:r>
              <a:rPr lang="en-US" altLang="ko-KR" dirty="0" err="1" smtClean="0"/>
              <a:t>Geothermobarometry</a:t>
            </a:r>
            <a:endParaRPr lang="ko-KR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47950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Part 1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1"/>
                <a:r>
                  <a:rPr lang="en-US" altLang="ko-KR" dirty="0" smtClean="0"/>
                  <a:t>Garnet-</a:t>
                </a:r>
                <a:r>
                  <a:rPr lang="en-US" altLang="ko-KR" dirty="0" err="1" smtClean="0"/>
                  <a:t>clinopyroxene</a:t>
                </a:r>
                <a:endParaRPr lang="en-US" altLang="ko-KR" dirty="0" smtClean="0"/>
              </a:p>
              <a:p>
                <a:pPr lvl="2"/>
                <a:r>
                  <a:rPr lang="en-US" altLang="ko-KR" sz="2000" dirty="0" smtClean="0"/>
                  <a:t>0.33Mg3Al2Si3O12 (</a:t>
                </a:r>
                <a:r>
                  <a:rPr lang="en-US" altLang="ko-KR" sz="2000" dirty="0" err="1" smtClean="0"/>
                  <a:t>pyrope</a:t>
                </a:r>
                <a:r>
                  <a:rPr lang="en-US" altLang="ko-KR" sz="2000" dirty="0" smtClean="0"/>
                  <a:t>) + CaFeSi2O6 (</a:t>
                </a:r>
                <a:r>
                  <a:rPr lang="en-US" altLang="ko-KR" sz="2000" dirty="0" err="1" smtClean="0"/>
                  <a:t>hedenbergite</a:t>
                </a:r>
                <a:r>
                  <a:rPr lang="en-US" altLang="ko-KR" sz="2000" dirty="0" smtClean="0"/>
                  <a:t>) = 0.33Fe3Al2Si3O12 (almandine) + CaMgSi2O6 (</a:t>
                </a:r>
                <a:r>
                  <a:rPr lang="en-US" altLang="ko-KR" sz="2000" dirty="0" err="1" smtClean="0"/>
                  <a:t>diopside</a:t>
                </a:r>
                <a:r>
                  <a:rPr lang="en-US" altLang="ko-KR" sz="2000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𝑔𝑛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𝑐𝑝𝑥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 smtClean="0"/>
              </a:p>
              <a:p>
                <a:pPr lvl="2"/>
                <a:r>
                  <a:rPr lang="en-US" altLang="ko-KR" sz="2000" dirty="0" smtClean="0"/>
                  <a:t>In granulite, T(</a:t>
                </a:r>
                <a:r>
                  <a:rPr lang="en-US" altLang="ko-KR" sz="2000" baseline="30000" dirty="0" err="1" smtClean="0"/>
                  <a:t>o</a:t>
                </a:r>
                <a:r>
                  <a:rPr lang="en-US" altLang="ko-KR" sz="2000" dirty="0" err="1" smtClean="0"/>
                  <a:t>K</a:t>
                </a:r>
                <a:r>
                  <a:rPr lang="en-US" altLang="ko-KR" sz="2000" dirty="0" smtClean="0"/>
                  <a:t>)=(3104X</a:t>
                </a:r>
                <a:r>
                  <a:rPr lang="en-US" altLang="ko-KR" sz="2000" baseline="-25000" dirty="0" smtClean="0"/>
                  <a:t>Ca</a:t>
                </a:r>
                <a:r>
                  <a:rPr lang="en-US" altLang="ko-KR" sz="2000" baseline="30000" dirty="0" smtClean="0"/>
                  <a:t>gn</a:t>
                </a:r>
                <a:r>
                  <a:rPr lang="en-US" altLang="ko-KR" sz="2000" dirty="0" smtClean="0"/>
                  <a:t>+3030+10.86P)/(lnK</a:t>
                </a:r>
                <a:r>
                  <a:rPr lang="en-US" altLang="ko-KR" sz="2000" baseline="-25000" dirty="0" smtClean="0"/>
                  <a:t>D</a:t>
                </a:r>
                <a:r>
                  <a:rPr lang="en-US" altLang="ko-KR" sz="2000" dirty="0" smtClean="0"/>
                  <a:t>+1.9039)</a:t>
                </a:r>
                <a:r>
                  <a:rPr lang="ko-KR" altLang="en-US" sz="2000" baseline="30000" dirty="0" smtClean="0"/>
                  <a:t> </a:t>
                </a:r>
                <a:r>
                  <a:rPr lang="en-US" altLang="ko-KR" sz="2000" dirty="0" smtClean="0"/>
                  <a:t>(Ellis and Green, 1979)</a:t>
                </a:r>
              </a:p>
              <a:p>
                <a:pPr lvl="1"/>
                <a:r>
                  <a:rPr lang="en-US" altLang="ko-KR" dirty="0" smtClean="0"/>
                  <a:t>Garnet-</a:t>
                </a:r>
                <a:r>
                  <a:rPr lang="en-US" altLang="ko-KR" dirty="0" err="1" smtClean="0"/>
                  <a:t>biotite</a:t>
                </a:r>
                <a:endParaRPr lang="en-US" altLang="ko-KR" dirty="0"/>
              </a:p>
              <a:p>
                <a:pPr lvl="2"/>
                <a:r>
                  <a:rPr lang="en-US" altLang="ko-KR" sz="2000" dirty="0" smtClean="0"/>
                  <a:t>Fe3Al2Si3O12 (almandine) </a:t>
                </a:r>
                <a:r>
                  <a:rPr lang="en-US" altLang="ko-KR" sz="2000" dirty="0"/>
                  <a:t>+ </a:t>
                </a:r>
                <a:r>
                  <a:rPr lang="en-US" altLang="ko-KR" sz="2000" dirty="0" smtClean="0"/>
                  <a:t>KMg3AlSi3O10(OH)2 (</a:t>
                </a:r>
                <a:r>
                  <a:rPr lang="en-US" altLang="ko-KR" sz="2000" dirty="0" err="1" smtClean="0"/>
                  <a:t>phlogopite</a:t>
                </a:r>
                <a:r>
                  <a:rPr lang="en-US" altLang="ko-KR" sz="2000" dirty="0" smtClean="0"/>
                  <a:t>) </a:t>
                </a:r>
                <a:r>
                  <a:rPr lang="en-US" altLang="ko-KR" sz="2000" dirty="0"/>
                  <a:t>= </a:t>
                </a:r>
                <a:r>
                  <a:rPr lang="en-US" altLang="ko-KR" sz="2000" dirty="0" smtClean="0"/>
                  <a:t>Mg3Al2Si3O12 (</a:t>
                </a:r>
                <a:r>
                  <a:rPr lang="en-US" altLang="ko-KR" sz="2000" dirty="0" err="1" smtClean="0"/>
                  <a:t>pyrope</a:t>
                </a:r>
                <a:r>
                  <a:rPr lang="en-US" altLang="ko-KR" sz="2000" dirty="0" smtClean="0"/>
                  <a:t>) </a:t>
                </a:r>
                <a:r>
                  <a:rPr lang="en-US" altLang="ko-KR" sz="2000" dirty="0"/>
                  <a:t>+ </a:t>
                </a:r>
                <a:r>
                  <a:rPr lang="en-US" altLang="ko-KR" sz="2000" dirty="0" smtClean="0"/>
                  <a:t>KFe3AlSi3O10(OH)2 (</a:t>
                </a:r>
                <a:r>
                  <a:rPr lang="en-US" altLang="ko-KR" sz="2000" dirty="0" err="1" smtClean="0"/>
                  <a:t>annite</a:t>
                </a:r>
                <a:r>
                  <a:rPr lang="en-US" altLang="ko-KR" sz="2000" dirty="0" smtClean="0"/>
                  <a:t>)</a:t>
                </a:r>
                <a:endParaRPr lang="en-US" altLang="ko-KR" sz="20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/>
              </a:p>
              <a:p>
                <a:pPr lvl="2"/>
                <a:r>
                  <a:rPr lang="en-US" altLang="ko-KR" sz="2000" dirty="0" smtClean="0"/>
                  <a:t>Due to the presence of other </a:t>
                </a:r>
                <a:r>
                  <a:rPr lang="en-US" altLang="ko-KR" sz="2000" dirty="0" err="1" smtClean="0"/>
                  <a:t>cations</a:t>
                </a:r>
                <a:r>
                  <a:rPr lang="en-US" altLang="ko-KR" sz="2000" dirty="0" smtClean="0"/>
                  <a:t>, it can be quite </a:t>
                </a:r>
                <a:r>
                  <a:rPr lang="en-US" altLang="ko-KR" sz="2000" dirty="0" err="1" smtClean="0"/>
                  <a:t>errortic</a:t>
                </a:r>
                <a:endParaRPr lang="en-US" altLang="ko-KR" sz="2000" dirty="0" smtClean="0"/>
              </a:p>
              <a:p>
                <a:pPr lvl="2"/>
                <a:r>
                  <a:rPr lang="en-US" altLang="ko-KR" sz="2000" dirty="0" smtClean="0"/>
                  <a:t>Appropriate to apply to lower grade metamorphic rocks</a:t>
                </a:r>
                <a:endParaRPr lang="en-US" altLang="ko-KR" sz="2000" dirty="0"/>
              </a:p>
              <a:p>
                <a:pPr lvl="2"/>
                <a:endParaRPr lang="en-US" altLang="ko-KR" sz="2000" dirty="0" smtClean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87" b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yy\Pictures\2013-12-04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3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6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Isotope thermometry</a:t>
            </a:r>
          </a:p>
          <a:p>
            <a:pPr lvl="1"/>
            <a:r>
              <a:rPr lang="en-US" altLang="ko-KR" dirty="0" smtClean="0"/>
              <a:t>Using stable isotope fractionation as a function of T</a:t>
            </a:r>
          </a:p>
          <a:p>
            <a:pPr lvl="1"/>
            <a:r>
              <a:rPr lang="en-US" altLang="ko-KR" dirty="0" smtClean="0"/>
              <a:t>E.g. </a:t>
            </a:r>
            <a:r>
              <a:rPr lang="en-US" altLang="ko-KR" baseline="30000" dirty="0" smtClean="0"/>
              <a:t>18</a:t>
            </a:r>
            <a:r>
              <a:rPr lang="en-US" altLang="ko-KR" dirty="0" smtClean="0"/>
              <a:t>O/</a:t>
            </a:r>
            <a:r>
              <a:rPr lang="en-US" altLang="ko-KR" baseline="30000" dirty="0" smtClean="0"/>
              <a:t>16</a:t>
            </a:r>
            <a:r>
              <a:rPr lang="en-US" altLang="ko-KR" dirty="0" smtClean="0"/>
              <a:t>O fractionation between </a:t>
            </a:r>
            <a:r>
              <a:rPr lang="en-US" altLang="ko-KR" dirty="0" err="1" smtClean="0"/>
              <a:t>calciate</a:t>
            </a:r>
            <a:r>
              <a:rPr lang="en-US" altLang="ko-KR" dirty="0" smtClean="0"/>
              <a:t>-quartz, magnetite-quartz, magnetite-feldspar, rutile-feldspar etc.</a:t>
            </a:r>
          </a:p>
          <a:p>
            <a:pPr lvl="1"/>
            <a:r>
              <a:rPr lang="en-US" altLang="ko-KR" dirty="0" smtClean="0"/>
              <a:t>Refer a stable isotope geochemistry textbook for details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502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en-US" altLang="ko-KR" b="1" dirty="0" err="1" smtClean="0"/>
              <a:t>Geothermometry+Geobarometry</a:t>
            </a:r>
            <a:endParaRPr lang="en-US" altLang="ko-KR" dirty="0" smtClean="0"/>
          </a:p>
          <a:p>
            <a:r>
              <a:rPr lang="en-US" altLang="ko-KR" dirty="0" err="1" smtClean="0"/>
              <a:t>Geothermometry</a:t>
            </a:r>
            <a:r>
              <a:rPr lang="en-US" altLang="ko-KR" dirty="0" smtClean="0"/>
              <a:t>:  measuring (deducing) the temperature condition of any geological process with a tool (so called ‘</a:t>
            </a:r>
            <a:r>
              <a:rPr lang="en-US" altLang="ko-KR" dirty="0" err="1" smtClean="0"/>
              <a:t>geothermometer</a:t>
            </a:r>
            <a:r>
              <a:rPr lang="en-US" altLang="ko-KR" dirty="0" smtClean="0"/>
              <a:t>’)</a:t>
            </a:r>
          </a:p>
          <a:p>
            <a:r>
              <a:rPr lang="en-US" altLang="ko-KR" dirty="0" err="1" smtClean="0"/>
              <a:t>Geobarometer</a:t>
            </a:r>
            <a:r>
              <a:rPr lang="en-US" altLang="ko-KR" dirty="0" smtClean="0"/>
              <a:t>: measuring the pressure condition of any geological process with a ‘</a:t>
            </a:r>
            <a:r>
              <a:rPr lang="en-US" altLang="ko-KR" dirty="0" err="1" smtClean="0"/>
              <a:t>geobarometer</a:t>
            </a:r>
            <a:r>
              <a:rPr lang="en-US" altLang="ko-KR" dirty="0" smtClean="0"/>
              <a:t>’</a:t>
            </a:r>
          </a:p>
          <a:p>
            <a:pPr lvl="1"/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Geothermobarometry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600200"/>
            <a:ext cx="810985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All the calculations valid? – esp. check the reversibility:</a:t>
            </a:r>
          </a:p>
          <a:p>
            <a:r>
              <a:rPr lang="en-US" altLang="ko-KR" dirty="0" smtClean="0"/>
              <a:t>Sensitive enough? – little deviation cause a huge error?</a:t>
            </a:r>
          </a:p>
          <a:p>
            <a:r>
              <a:rPr lang="en-US" altLang="ko-KR" dirty="0" smtClean="0"/>
              <a:t>Chemically too sensitive</a:t>
            </a:r>
            <a:r>
              <a:rPr lang="en-US" altLang="ko-KR" dirty="0"/>
              <a:t>? – </a:t>
            </a:r>
            <a:r>
              <a:rPr lang="en-US" altLang="ko-KR" dirty="0" smtClean="0"/>
              <a:t>inappropriate for the system chemically variable</a:t>
            </a:r>
          </a:p>
          <a:p>
            <a:r>
              <a:rPr lang="en-US" altLang="ko-KR" dirty="0" smtClean="0"/>
              <a:t>Polymorphic phase transition? – indicate different T &amp; P</a:t>
            </a:r>
          </a:p>
          <a:p>
            <a:r>
              <a:rPr lang="en-US" altLang="ko-KR" dirty="0" smtClean="0"/>
              <a:t>Any extrapolation out of the range? – often not valid</a:t>
            </a:r>
          </a:p>
          <a:p>
            <a:r>
              <a:rPr lang="en-US" altLang="ko-KR" dirty="0" smtClean="0"/>
              <a:t>Reset at a later stage?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Assumptions &amp; Cautions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68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Using elemental distribution over the </a:t>
            </a:r>
            <a:r>
              <a:rPr lang="en-US" altLang="ko-KR" dirty="0" err="1" smtClean="0"/>
              <a:t>stucural</a:t>
            </a:r>
            <a:r>
              <a:rPr lang="en-US" altLang="ko-KR" dirty="0" smtClean="0"/>
              <a:t> sites among different phases or within a same phase as a function of temperature – excellent T. because of the little  volume and entropy change due to exchange (esp. unaffected by retrograde metamorphism)</a:t>
            </a:r>
          </a:p>
          <a:p>
            <a:pPr lvl="1"/>
            <a:r>
              <a:rPr lang="en-US" altLang="ko-KR" dirty="0" err="1" smtClean="0"/>
              <a:t>Intracrystalline</a:t>
            </a:r>
            <a:r>
              <a:rPr lang="en-US" altLang="ko-KR" dirty="0" smtClean="0"/>
              <a:t> exchange: within a phase</a:t>
            </a:r>
          </a:p>
          <a:p>
            <a:pPr lvl="1"/>
            <a:r>
              <a:rPr lang="en-US" altLang="ko-KR" dirty="0" err="1" smtClean="0"/>
              <a:t>Intercrystalline</a:t>
            </a:r>
            <a:r>
              <a:rPr lang="en-US" altLang="ko-KR" dirty="0" smtClean="0"/>
              <a:t> exchange: among the different phases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Exchange Thermometer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1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Intracrystalline</a:t>
            </a:r>
            <a:r>
              <a:rPr lang="en-US" altLang="ko-KR" dirty="0" smtClean="0"/>
              <a:t> exchange</a:t>
            </a:r>
          </a:p>
          <a:p>
            <a:pPr lvl="1"/>
            <a:r>
              <a:rPr lang="en-US" altLang="ko-KR" dirty="0" smtClean="0"/>
              <a:t>Feldspar: Al distribution between T1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T2 sites</a:t>
            </a:r>
          </a:p>
          <a:p>
            <a:pPr lvl="1"/>
            <a:r>
              <a:rPr lang="en-US" altLang="ko-KR" dirty="0" smtClean="0"/>
              <a:t>Pyroxene: </a:t>
            </a:r>
            <a:r>
              <a:rPr lang="en-US" altLang="ko-KR" dirty="0" err="1" smtClean="0"/>
              <a:t>Cation</a:t>
            </a:r>
            <a:r>
              <a:rPr lang="en-US" altLang="ko-KR" dirty="0" smtClean="0"/>
              <a:t> (Mg, Fe etc.) distribution between M(1) and M(2) sites – Reset at</a:t>
            </a:r>
            <a:r>
              <a:rPr lang="ko-KR" altLang="en-US" dirty="0" smtClean="0"/>
              <a:t> </a:t>
            </a:r>
            <a:r>
              <a:rPr lang="en-US" altLang="ko-KR" dirty="0" smtClean="0"/>
              <a:t>600</a:t>
            </a:r>
            <a:r>
              <a:rPr lang="en-US" altLang="ko-KR" baseline="30000" dirty="0" smtClean="0"/>
              <a:t>o</a:t>
            </a:r>
            <a:r>
              <a:rPr lang="en-US" altLang="ko-KR" dirty="0" smtClean="0"/>
              <a:t>C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81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6096000" cy="457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005064"/>
            <a:ext cx="3624064" cy="2718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17232"/>
            <a:ext cx="4594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feldspar</a:t>
            </a:r>
          </a:p>
          <a:p>
            <a:endParaRPr lang="en-US" altLang="ko-KR" dirty="0"/>
          </a:p>
          <a:p>
            <a:r>
              <a:rPr lang="en-US" altLang="ko-KR" dirty="0"/>
              <a:t>http://www.rossangel.com/text_feldspars.htm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6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661248"/>
            <a:ext cx="6788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pyroxene: green-M1, orange-M2</a:t>
            </a:r>
          </a:p>
          <a:p>
            <a:endParaRPr lang="en-US" altLang="ko-KR" dirty="0"/>
          </a:p>
          <a:p>
            <a:r>
              <a:rPr lang="en-US" altLang="ko-KR" dirty="0"/>
              <a:t>http://www.uwgb.edu/dutchs/Petrology/Pyroxene%20Structure.HTM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910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yy\Pictures\2013-12-04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824"/>
            <a:ext cx="7992888" cy="63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2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Intercrystalline exchange</a:t>
                </a:r>
              </a:p>
              <a:p>
                <a:pPr lvl="1"/>
                <a:r>
                  <a:rPr lang="en-US" altLang="ko-KR" dirty="0" smtClean="0"/>
                  <a:t>For an exchange </a:t>
                </a:r>
                <a:r>
                  <a:rPr lang="en-US" altLang="ko-KR" dirty="0" err="1" smtClean="0"/>
                  <a:t>equilibria</a:t>
                </a:r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altLang="ko-KR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 smtClean="0"/>
                  <a:t> , (</a:t>
                </a:r>
                <a:r>
                  <a:rPr lang="en-US" altLang="ko-KR" dirty="0" err="1" smtClean="0"/>
                  <a:t>a,b</a:t>
                </a:r>
                <a:r>
                  <a:rPr lang="en-US" altLang="ko-KR" dirty="0" smtClean="0"/>
                  <a:t>=mole fractions of the exchanger, C, D=phases doing exchange)</a:t>
                </a:r>
              </a:p>
              <a:p>
                <a:pPr lvl="2"/>
                <a:r>
                  <a:rPr lang="en-US" altLang="ko-KR" dirty="0" smtClean="0"/>
                  <a:t>Mostly applied to very high T(&gt;900</a:t>
                </a:r>
                <a:r>
                  <a:rPr lang="en-US" altLang="ko-KR" baseline="30000" dirty="0" smtClean="0"/>
                  <a:t>o</a:t>
                </a:r>
                <a:r>
                  <a:rPr lang="en-US" altLang="ko-KR" dirty="0" smtClean="0"/>
                  <a:t>C)</a:t>
                </a: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7" t="-1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452</Words>
  <Application>Microsoft Office PowerPoint</Application>
  <PresentationFormat>화면 슬라이드 쇼(4:3)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New_Education03</vt:lpstr>
      <vt:lpstr>Applied Geochemistry &amp; Lab Ch.3 Geothermobarometry</vt:lpstr>
      <vt:lpstr>1. Geothermobarometry?</vt:lpstr>
      <vt:lpstr>2. Assumptions &amp; Cautions</vt:lpstr>
      <vt:lpstr>3. Exchange Thermometer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330053 Geochemical Analysis</dc:title>
  <dc:creator>user</dc:creator>
  <cp:lastModifiedBy>jyy</cp:lastModifiedBy>
  <cp:revision>77</cp:revision>
  <dcterms:created xsi:type="dcterms:W3CDTF">2011-08-29T07:49:50Z</dcterms:created>
  <dcterms:modified xsi:type="dcterms:W3CDTF">2013-12-04T02:25:07Z</dcterms:modified>
</cp:coreProperties>
</file>