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sldIdLst>
    <p:sldId id="256" r:id="rId2"/>
    <p:sldId id="258" r:id="rId3"/>
    <p:sldId id="263" r:id="rId4"/>
    <p:sldId id="267" r:id="rId5"/>
    <p:sldId id="268" r:id="rId6"/>
    <p:sldId id="269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 bwMode="gray">
          <a:xfrm>
            <a:off x="0" y="1929384"/>
            <a:ext cx="9144000" cy="49286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46" descr="2.png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65" b="15496"/>
          <a:stretch>
            <a:fillRect/>
          </a:stretch>
        </p:blipFill>
        <p:spPr bwMode="gray">
          <a:xfrm>
            <a:off x="5072066" y="3571876"/>
            <a:ext cx="3717091" cy="328612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black">
          <a:xfrm>
            <a:off x="758952" y="786384"/>
            <a:ext cx="6400800" cy="841248"/>
          </a:xfrm>
        </p:spPr>
        <p:txBody>
          <a:bodyPr anchor="ctr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2013-12-03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7" name="Group 20"/>
          <p:cNvGrpSpPr/>
          <p:nvPr/>
        </p:nvGrpSpPr>
        <p:grpSpPr bwMode="gray">
          <a:xfrm>
            <a:off x="7342632" y="740664"/>
            <a:ext cx="738052" cy="1640146"/>
            <a:chOff x="6869341" y="609600"/>
            <a:chExt cx="738052" cy="1640146"/>
          </a:xfrm>
        </p:grpSpPr>
        <p:sp>
          <p:nvSpPr>
            <p:cNvPr id="20" name="Rectangle 19"/>
            <p:cNvSpPr/>
            <p:nvPr userDrawn="1"/>
          </p:nvSpPr>
          <p:spPr bwMode="gray">
            <a:xfrm rot="360000">
              <a:off x="7397081" y="748488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8"/>
            <p:cNvGrpSpPr/>
            <p:nvPr userDrawn="1"/>
          </p:nvGrpSpPr>
          <p:grpSpPr bwMode="gray">
            <a:xfrm>
              <a:off x="6869341" y="609600"/>
              <a:ext cx="586829" cy="1640146"/>
              <a:chOff x="6850291" y="609600"/>
              <a:chExt cx="586829" cy="1640146"/>
            </a:xfrm>
          </p:grpSpPr>
          <p:sp>
            <p:nvSpPr>
              <p:cNvPr id="17" name="Rectangle 16"/>
              <p:cNvSpPr/>
              <p:nvPr userDrawn="1"/>
            </p:nvSpPr>
            <p:spPr bwMode="gray">
              <a:xfrm rot="360000">
                <a:off x="6934200" y="609600"/>
                <a:ext cx="502920" cy="57607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 userDrawn="1"/>
            </p:nvSpPr>
            <p:spPr bwMode="gray">
              <a:xfrm rot="360000">
                <a:off x="6850291" y="1179898"/>
                <a:ext cx="502920" cy="106984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9" name="Group 26"/>
          <p:cNvGrpSpPr/>
          <p:nvPr/>
        </p:nvGrpSpPr>
        <p:grpSpPr bwMode="gray">
          <a:xfrm>
            <a:off x="7946136" y="1106424"/>
            <a:ext cx="753801" cy="1637570"/>
            <a:chOff x="7946136" y="1106424"/>
            <a:chExt cx="753801" cy="1637570"/>
          </a:xfrm>
        </p:grpSpPr>
        <p:sp>
          <p:nvSpPr>
            <p:cNvPr id="23" name="Rectangle 22"/>
            <p:cNvSpPr/>
            <p:nvPr userDrawn="1"/>
          </p:nvSpPr>
          <p:spPr bwMode="gray">
            <a:xfrm rot="600000">
              <a:off x="8489625" y="1245312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 bwMode="gray">
            <a:xfrm rot="600000">
              <a:off x="8083296" y="1106424"/>
              <a:ext cx="502920" cy="5760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 userDrawn="1"/>
          </p:nvSpPr>
          <p:spPr bwMode="gray">
            <a:xfrm rot="600000">
              <a:off x="7946136" y="1674146"/>
              <a:ext cx="502920" cy="1069848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41"/>
          <p:cNvGrpSpPr/>
          <p:nvPr/>
        </p:nvGrpSpPr>
        <p:grpSpPr bwMode="gray">
          <a:xfrm>
            <a:off x="0" y="1810512"/>
            <a:ext cx="9144000" cy="120460"/>
            <a:chOff x="0" y="1810512"/>
            <a:chExt cx="9144000" cy="120460"/>
          </a:xfrm>
        </p:grpSpPr>
        <p:cxnSp>
          <p:nvCxnSpPr>
            <p:cNvPr id="32" name="Straight Connector 31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77"/>
          <p:cNvGrpSpPr>
            <a:grpSpLocks/>
          </p:cNvGrpSpPr>
          <p:nvPr/>
        </p:nvGrpSpPr>
        <p:grpSpPr bwMode="gray">
          <a:xfrm rot="5400000">
            <a:off x="396513" y="2337123"/>
            <a:ext cx="1500199" cy="1416985"/>
            <a:chOff x="42" y="4085"/>
            <a:chExt cx="224" cy="224"/>
          </a:xfrm>
          <a:solidFill>
            <a:srgbClr val="F8F7F3">
              <a:alpha val="30196"/>
            </a:srgbClr>
          </a:solidFill>
        </p:grpSpPr>
        <p:sp>
          <p:nvSpPr>
            <p:cNvPr id="40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73552"/>
            <a:ext cx="7772400" cy="147002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11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0"/>
            <a:ext cx="9144000" cy="13898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7"/>
          <p:cNvGrpSpPr/>
          <p:nvPr/>
        </p:nvGrpSpPr>
        <p:grpSpPr bwMode="gray">
          <a:xfrm>
            <a:off x="0" y="1380744"/>
            <a:ext cx="9144000" cy="120460"/>
            <a:chOff x="0" y="1810512"/>
            <a:chExt cx="9144000" cy="120460"/>
          </a:xfrm>
        </p:grpSpPr>
        <p:cxnSp>
          <p:nvCxnSpPr>
            <p:cNvPr id="9" name="Straight Connector 8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2013-12-03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5" name="Vertical Text Placeholder 14"/>
          <p:cNvSpPr>
            <a:spLocks noGrp="1"/>
          </p:cNvSpPr>
          <p:nvPr>
            <p:ph type="body" orient="vert" sz="quarter" idx="13"/>
          </p:nvPr>
        </p:nvSpPr>
        <p:spPr>
          <a:xfrm>
            <a:off x="457200" y="1719072"/>
            <a:ext cx="8229600" cy="452628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세로 제목 및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8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0" name="Freeform 9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gray">
          <a:xfrm>
            <a:off x="7004304" y="429768"/>
            <a:ext cx="1499616" cy="582472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2013-12-03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4" name="Vertical Text Placeholder 13"/>
          <p:cNvSpPr>
            <a:spLocks noGrp="1"/>
          </p:cNvSpPr>
          <p:nvPr>
            <p:ph type="body" orient="vert" sz="quarter" idx="13"/>
          </p:nvPr>
        </p:nvSpPr>
        <p:spPr bwMode="gray">
          <a:xfrm>
            <a:off x="457200" y="429768"/>
            <a:ext cx="6400800" cy="582472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32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2013-12-03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cxnSp>
        <p:nvCxnSpPr>
          <p:cNvPr id="7" name="Straight Connector 6"/>
          <p:cNvCxnSpPr/>
          <p:nvPr/>
        </p:nvCxnSpPr>
        <p:spPr bwMode="gray">
          <a:xfrm>
            <a:off x="0" y="1316736"/>
            <a:ext cx="8577072" cy="158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  <a:effectLst>
            <a:outerShdw dist="25400" dir="5400000" algn="ctr" rotWithShape="0">
              <a:srgbClr val="000000">
                <a:alpha val="22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77"/>
          <p:cNvGrpSpPr>
            <a:grpSpLocks/>
          </p:cNvGrpSpPr>
          <p:nvPr/>
        </p:nvGrpSpPr>
        <p:grpSpPr bwMode="gray">
          <a:xfrm rot="5400000">
            <a:off x="301752" y="228600"/>
            <a:ext cx="996696" cy="969264"/>
            <a:chOff x="42" y="4085"/>
            <a:chExt cx="224" cy="224"/>
          </a:xfrm>
          <a:solidFill>
            <a:schemeClr val="bg2">
              <a:lumMod val="75000"/>
              <a:alpha val="30196"/>
            </a:schemeClr>
          </a:solidFill>
        </p:grpSpPr>
        <p:sp>
          <p:nvSpPr>
            <p:cNvPr id="10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Rectangle 11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8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5" name="Freeform 14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09857" cy="452596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gray">
          <a:xfrm>
            <a:off x="0" y="4718304"/>
            <a:ext cx="9144000" cy="172821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99232"/>
            <a:ext cx="6291072" cy="149961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2013-12-03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7" name="Group 6"/>
          <p:cNvGrpSpPr/>
          <p:nvPr/>
        </p:nvGrpSpPr>
        <p:grpSpPr bwMode="gray">
          <a:xfrm>
            <a:off x="7086600" y="3465576"/>
            <a:ext cx="738052" cy="1640146"/>
            <a:chOff x="6869341" y="609600"/>
            <a:chExt cx="738052" cy="1640146"/>
          </a:xfrm>
        </p:grpSpPr>
        <p:sp>
          <p:nvSpPr>
            <p:cNvPr id="8" name="Rectangle 7"/>
            <p:cNvSpPr/>
            <p:nvPr userDrawn="1"/>
          </p:nvSpPr>
          <p:spPr bwMode="gray">
            <a:xfrm rot="360000">
              <a:off x="7397081" y="748488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18"/>
            <p:cNvGrpSpPr/>
            <p:nvPr userDrawn="1"/>
          </p:nvGrpSpPr>
          <p:grpSpPr bwMode="gray">
            <a:xfrm>
              <a:off x="6869341" y="609600"/>
              <a:ext cx="586829" cy="1640146"/>
              <a:chOff x="6850291" y="609600"/>
              <a:chExt cx="586829" cy="1640146"/>
            </a:xfrm>
          </p:grpSpPr>
          <p:sp>
            <p:nvSpPr>
              <p:cNvPr id="10" name="Rectangle 9"/>
              <p:cNvSpPr/>
              <p:nvPr userDrawn="1"/>
            </p:nvSpPr>
            <p:spPr bwMode="gray">
              <a:xfrm rot="360000">
                <a:off x="6934200" y="609600"/>
                <a:ext cx="502920" cy="57607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 userDrawn="1"/>
            </p:nvSpPr>
            <p:spPr bwMode="gray">
              <a:xfrm rot="360000">
                <a:off x="6850291" y="1179898"/>
                <a:ext cx="502920" cy="1069848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" name="Group 11"/>
          <p:cNvGrpSpPr/>
          <p:nvPr/>
        </p:nvGrpSpPr>
        <p:grpSpPr bwMode="gray">
          <a:xfrm>
            <a:off x="7708392" y="3831336"/>
            <a:ext cx="753801" cy="1637570"/>
            <a:chOff x="7946136" y="1106424"/>
            <a:chExt cx="753801" cy="1637570"/>
          </a:xfrm>
        </p:grpSpPr>
        <p:sp>
          <p:nvSpPr>
            <p:cNvPr id="13" name="Rectangle 12"/>
            <p:cNvSpPr/>
            <p:nvPr userDrawn="1"/>
          </p:nvSpPr>
          <p:spPr bwMode="gray">
            <a:xfrm rot="600000">
              <a:off x="8489625" y="1245312"/>
              <a:ext cx="210312" cy="1444752"/>
            </a:xfrm>
            <a:prstGeom prst="rect">
              <a:avLst/>
            </a:prstGeom>
            <a:gradFill>
              <a:gsLst>
                <a:gs pos="0">
                  <a:schemeClr val="bg1">
                    <a:lumMod val="50000"/>
                  </a:schemeClr>
                </a:gs>
                <a:gs pos="35000">
                  <a:schemeClr val="bg1">
                    <a:lumMod val="50000"/>
                    <a:alpha val="0"/>
                  </a:schemeClr>
                </a:gs>
              </a:gsLst>
              <a:lin ang="27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 bwMode="gray">
            <a:xfrm rot="600000">
              <a:off x="8083296" y="1106424"/>
              <a:ext cx="502920" cy="5760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 bwMode="gray">
            <a:xfrm rot="600000">
              <a:off x="7946136" y="1674146"/>
              <a:ext cx="502920" cy="1069848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 bwMode="gray">
          <a:xfrm>
            <a:off x="0" y="4575048"/>
            <a:ext cx="9144000" cy="120460"/>
            <a:chOff x="0" y="1810512"/>
            <a:chExt cx="9144000" cy="120460"/>
          </a:xfrm>
        </p:grpSpPr>
        <p:cxnSp>
          <p:nvCxnSpPr>
            <p:cNvPr id="16" name="Straight Connector 15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77"/>
          <p:cNvGrpSpPr>
            <a:grpSpLocks/>
          </p:cNvGrpSpPr>
          <p:nvPr/>
        </p:nvGrpSpPr>
        <p:grpSpPr bwMode="gray">
          <a:xfrm rot="5400000">
            <a:off x="320040" y="5038344"/>
            <a:ext cx="1069848" cy="996696"/>
            <a:chOff x="42" y="4085"/>
            <a:chExt cx="224" cy="224"/>
          </a:xfrm>
          <a:solidFill>
            <a:schemeClr val="bg2">
              <a:alpha val="70000"/>
            </a:schemeClr>
          </a:solidFill>
        </p:grpSpPr>
        <p:sp>
          <p:nvSpPr>
            <p:cNvPr id="22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616" y="4855464"/>
            <a:ext cx="6986016" cy="1362075"/>
          </a:xfrm>
        </p:spPr>
        <p:txBody>
          <a:bodyPr anchor="ctr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0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600199"/>
            <a:ext cx="3858768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8848" y="1600199"/>
            <a:ext cx="3858768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2013-12-03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9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1" name="Freeform 10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2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" name="Straight Connector 13"/>
          <p:cNvCxnSpPr/>
          <p:nvPr/>
        </p:nvCxnSpPr>
        <p:spPr bwMode="gray">
          <a:xfrm>
            <a:off x="0" y="1316736"/>
            <a:ext cx="8577072" cy="1588"/>
          </a:xfrm>
          <a:prstGeom prst="line">
            <a:avLst/>
          </a:prstGeom>
          <a:ln w="9525">
            <a:solidFill>
              <a:schemeClr val="bg2">
                <a:lumMod val="75000"/>
              </a:schemeClr>
            </a:solidFill>
          </a:ln>
          <a:effectLst>
            <a:outerShdw dist="25400" dir="5400000" algn="ctr" rotWithShape="0">
              <a:srgbClr val="000000">
                <a:alpha val="22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7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gray">
          <a:xfrm>
            <a:off x="0" y="0"/>
            <a:ext cx="9144000" cy="1143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9768" y="1535113"/>
            <a:ext cx="3931920" cy="639762"/>
          </a:xfrm>
          <a:solidFill>
            <a:srgbClr val="77933C">
              <a:alpha val="20000"/>
            </a:srgb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9768" y="2267712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2312" y="1535113"/>
            <a:ext cx="3931920" cy="639762"/>
          </a:xfrm>
          <a:solidFill>
            <a:srgbClr val="E46C0A">
              <a:alpha val="20000"/>
            </a:srgb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2312" y="2267712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2013-12-03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grpSp>
        <p:nvGrpSpPr>
          <p:cNvPr id="2" name="Group 10"/>
          <p:cNvGrpSpPr/>
          <p:nvPr/>
        </p:nvGrpSpPr>
        <p:grpSpPr bwMode="gray">
          <a:xfrm>
            <a:off x="0" y="1143000"/>
            <a:ext cx="9144000" cy="120460"/>
            <a:chOff x="0" y="1810512"/>
            <a:chExt cx="9144000" cy="120460"/>
          </a:xfrm>
        </p:grpSpPr>
        <p:cxnSp>
          <p:nvCxnSpPr>
            <p:cNvPr id="12" name="Straight Connector 11"/>
            <p:cNvCxnSpPr/>
            <p:nvPr userDrawn="1"/>
          </p:nvCxnSpPr>
          <p:spPr bwMode="gray">
            <a:xfrm>
              <a:off x="0" y="1810512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 bwMode="gray">
            <a:xfrm>
              <a:off x="0" y="1865376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 bwMode="gray">
            <a:xfrm>
              <a:off x="0" y="1929384"/>
              <a:ext cx="9144000" cy="1588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</a:ln>
            <a:effectLst>
              <a:outerShdw dist="25400" dir="5400000" algn="ctr" rotWithShape="0">
                <a:srgbClr val="000000">
                  <a:alpha val="22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77"/>
          <p:cNvGrpSpPr>
            <a:grpSpLocks/>
          </p:cNvGrpSpPr>
          <p:nvPr/>
        </p:nvGrpSpPr>
        <p:grpSpPr bwMode="gray">
          <a:xfrm rot="5400000">
            <a:off x="246888" y="182880"/>
            <a:ext cx="932688" cy="859536"/>
            <a:chOff x="42" y="4085"/>
            <a:chExt cx="224" cy="224"/>
          </a:xfrm>
          <a:solidFill>
            <a:schemeClr val="bg2">
              <a:alpha val="70000"/>
            </a:schemeClr>
          </a:solidFill>
        </p:grpSpPr>
        <p:sp>
          <p:nvSpPr>
            <p:cNvPr id="16" name="Freeform 278"/>
            <p:cNvSpPr>
              <a:spLocks/>
            </p:cNvSpPr>
            <p:nvPr userDrawn="1"/>
          </p:nvSpPr>
          <p:spPr bwMode="gray">
            <a:xfrm>
              <a:off x="89" y="4127"/>
              <a:ext cx="136" cy="142"/>
            </a:xfrm>
            <a:custGeom>
              <a:avLst/>
              <a:gdLst/>
              <a:ahLst/>
              <a:cxnLst>
                <a:cxn ang="0">
                  <a:pos x="226" y="24"/>
                </a:cxn>
                <a:cxn ang="0">
                  <a:pos x="7" y="311"/>
                </a:cxn>
                <a:cxn ang="0">
                  <a:pos x="30" y="389"/>
                </a:cxn>
                <a:cxn ang="0">
                  <a:pos x="124" y="402"/>
                </a:cxn>
                <a:cxn ang="0">
                  <a:pos x="193" y="317"/>
                </a:cxn>
                <a:cxn ang="0">
                  <a:pos x="193" y="524"/>
                </a:cxn>
                <a:cxn ang="0">
                  <a:pos x="276" y="585"/>
                </a:cxn>
                <a:cxn ang="0">
                  <a:pos x="363" y="522"/>
                </a:cxn>
                <a:cxn ang="0">
                  <a:pos x="363" y="305"/>
                </a:cxn>
                <a:cxn ang="0">
                  <a:pos x="447" y="405"/>
                </a:cxn>
                <a:cxn ang="0">
                  <a:pos x="534" y="398"/>
                </a:cxn>
                <a:cxn ang="0">
                  <a:pos x="562" y="320"/>
                </a:cxn>
                <a:cxn ang="0">
                  <a:pos x="331" y="17"/>
                </a:cxn>
                <a:cxn ang="0">
                  <a:pos x="280" y="2"/>
                </a:cxn>
                <a:cxn ang="0">
                  <a:pos x="226" y="24"/>
                </a:cxn>
              </a:cxnLst>
              <a:rect l="0" t="0" r="r" b="b"/>
              <a:pathLst>
                <a:path w="562" h="587">
                  <a:moveTo>
                    <a:pt x="226" y="24"/>
                  </a:moveTo>
                  <a:cubicBezTo>
                    <a:pt x="181" y="76"/>
                    <a:pt x="40" y="250"/>
                    <a:pt x="7" y="311"/>
                  </a:cubicBezTo>
                  <a:cubicBezTo>
                    <a:pt x="0" y="350"/>
                    <a:pt x="11" y="361"/>
                    <a:pt x="30" y="389"/>
                  </a:cubicBezTo>
                  <a:cubicBezTo>
                    <a:pt x="49" y="417"/>
                    <a:pt x="87" y="422"/>
                    <a:pt x="124" y="402"/>
                  </a:cubicBezTo>
                  <a:lnTo>
                    <a:pt x="193" y="317"/>
                  </a:lnTo>
                  <a:lnTo>
                    <a:pt x="193" y="524"/>
                  </a:lnTo>
                  <a:cubicBezTo>
                    <a:pt x="207" y="569"/>
                    <a:pt x="248" y="585"/>
                    <a:pt x="276" y="585"/>
                  </a:cubicBezTo>
                  <a:cubicBezTo>
                    <a:pt x="315" y="587"/>
                    <a:pt x="350" y="568"/>
                    <a:pt x="363" y="522"/>
                  </a:cubicBezTo>
                  <a:lnTo>
                    <a:pt x="363" y="305"/>
                  </a:lnTo>
                  <a:lnTo>
                    <a:pt x="447" y="405"/>
                  </a:lnTo>
                  <a:cubicBezTo>
                    <a:pt x="475" y="420"/>
                    <a:pt x="515" y="412"/>
                    <a:pt x="534" y="398"/>
                  </a:cubicBezTo>
                  <a:cubicBezTo>
                    <a:pt x="553" y="384"/>
                    <a:pt x="562" y="357"/>
                    <a:pt x="562" y="320"/>
                  </a:cubicBezTo>
                  <a:cubicBezTo>
                    <a:pt x="446" y="168"/>
                    <a:pt x="331" y="17"/>
                    <a:pt x="331" y="17"/>
                  </a:cubicBezTo>
                  <a:cubicBezTo>
                    <a:pt x="303" y="0"/>
                    <a:pt x="296" y="2"/>
                    <a:pt x="280" y="2"/>
                  </a:cubicBezTo>
                  <a:cubicBezTo>
                    <a:pt x="264" y="2"/>
                    <a:pt x="247" y="6"/>
                    <a:pt x="226" y="24"/>
                  </a:cubicBezTo>
                  <a:close/>
                </a:path>
              </a:pathLst>
            </a:custGeom>
            <a:grpFill/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AutoShape 279"/>
            <p:cNvSpPr>
              <a:spLocks noChangeArrowheads="1"/>
            </p:cNvSpPr>
            <p:nvPr userDrawn="1"/>
          </p:nvSpPr>
          <p:spPr bwMode="gray">
            <a:xfrm>
              <a:off x="42" y="4085"/>
              <a:ext cx="224" cy="224"/>
            </a:xfrm>
            <a:custGeom>
              <a:avLst/>
              <a:gdLst>
                <a:gd name="G0" fmla="+- 2121 0 0"/>
                <a:gd name="G1" fmla="+- 21600 0 2121"/>
                <a:gd name="G2" fmla="+- 21600 0 2121"/>
                <a:gd name="G3" fmla="*/ G0 2929 10000"/>
                <a:gd name="G4" fmla="+- 21600 0 G3"/>
                <a:gd name="G5" fmla="+- 21600 0 G3"/>
                <a:gd name="T0" fmla="*/ 10800 w 21600"/>
                <a:gd name="T1" fmla="*/ 0 h 21600"/>
                <a:gd name="T2" fmla="*/ 3163 w 21600"/>
                <a:gd name="T3" fmla="*/ 3163 h 21600"/>
                <a:gd name="T4" fmla="*/ 0 w 21600"/>
                <a:gd name="T5" fmla="*/ 10800 h 21600"/>
                <a:gd name="T6" fmla="*/ 3163 w 21600"/>
                <a:gd name="T7" fmla="*/ 18437 h 21600"/>
                <a:gd name="T8" fmla="*/ 10800 w 21600"/>
                <a:gd name="T9" fmla="*/ 21600 h 21600"/>
                <a:gd name="T10" fmla="*/ 18437 w 21600"/>
                <a:gd name="T11" fmla="*/ 18437 h 21600"/>
                <a:gd name="T12" fmla="*/ 21600 w 21600"/>
                <a:gd name="T13" fmla="*/ 10800 h 21600"/>
                <a:gd name="T14" fmla="*/ 18437 w 21600"/>
                <a:gd name="T15" fmla="*/ 3163 h 21600"/>
                <a:gd name="T16" fmla="*/ 3163 w 21600"/>
                <a:gd name="T17" fmla="*/ 3163 h 21600"/>
                <a:gd name="T18" fmla="*/ 18437 w 21600"/>
                <a:gd name="T1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2121" y="10800"/>
                  </a:moveTo>
                  <a:cubicBezTo>
                    <a:pt x="2121" y="15593"/>
                    <a:pt x="6007" y="19479"/>
                    <a:pt x="10800" y="19479"/>
                  </a:cubicBezTo>
                  <a:cubicBezTo>
                    <a:pt x="15593" y="19479"/>
                    <a:pt x="19479" y="15593"/>
                    <a:pt x="19479" y="10800"/>
                  </a:cubicBezTo>
                  <a:cubicBezTo>
                    <a:pt x="19479" y="6007"/>
                    <a:pt x="15593" y="2121"/>
                    <a:pt x="10800" y="2121"/>
                  </a:cubicBezTo>
                  <a:cubicBezTo>
                    <a:pt x="6007" y="2121"/>
                    <a:pt x="2121" y="6007"/>
                    <a:pt x="2121" y="10800"/>
                  </a:cubicBezTo>
                  <a:close/>
                </a:path>
              </a:pathLst>
            </a:custGeom>
            <a:grpFill/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" name="Title 17"/>
          <p:cNvSpPr>
            <a:spLocks noGrp="1"/>
          </p:cNvSpPr>
          <p:nvPr>
            <p:ph type="title"/>
          </p:nvPr>
        </p:nvSpPr>
        <p:spPr>
          <a:xfrm>
            <a:off x="1069848" y="146304"/>
            <a:ext cx="6931152" cy="996696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3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2013-12-03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118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2013-12-03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0365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64" y="356616"/>
            <a:ext cx="8147304" cy="7132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1568" y="1216152"/>
            <a:ext cx="5029200" cy="50749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3464" y="1216152"/>
            <a:ext cx="3008313" cy="50749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2013-12-03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Rectangle 7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1" name="Freeform 10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59897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307592" y="1143000"/>
            <a:ext cx="6163056" cy="5029200"/>
          </a:xfrm>
          <a:solidFill>
            <a:srgbClr val="FFFFFF"/>
          </a:solidFill>
          <a:ln w="92075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 anchor="b">
            <a:normAutofit/>
          </a:bodyPr>
          <a:lstStyle>
            <a:lvl1pPr marL="0" indent="0">
              <a:buFont typeface="Arial" pitchFamily="34" charset="0"/>
              <a:buChar char="•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 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>
          <a:xfrm>
            <a:off x="1216152" y="384048"/>
            <a:ext cx="6300216" cy="566738"/>
          </a:xfrm>
        </p:spPr>
        <p:txBody>
          <a:bodyPr anchor="b"/>
          <a:lstStyle>
            <a:lvl1pPr algn="l">
              <a:defRPr sz="2000" b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316736" y="1143000"/>
            <a:ext cx="6108192" cy="3867912"/>
          </a:xfrm>
          <a:solidFill>
            <a:srgbClr val="F8F8F8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03123-E138-4A55-B8A0-015B8266EFB6}" type="datetimeFigureOut">
              <a:rPr lang="ko-KR" altLang="en-US" smtClean="0"/>
              <a:pPr/>
              <a:t>2013-12-03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9" name="Rectangle 8"/>
          <p:cNvSpPr/>
          <p:nvPr/>
        </p:nvSpPr>
        <p:spPr bwMode="gray">
          <a:xfrm>
            <a:off x="8604504" y="0"/>
            <a:ext cx="539496" cy="6858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gray">
          <a:xfrm>
            <a:off x="8595360" y="0"/>
            <a:ext cx="393192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0"/>
          <p:cNvGrpSpPr/>
          <p:nvPr/>
        </p:nvGrpSpPr>
        <p:grpSpPr bwMode="gray">
          <a:xfrm>
            <a:off x="8019288" y="246888"/>
            <a:ext cx="1069848" cy="490035"/>
            <a:chOff x="8019288" y="246888"/>
            <a:chExt cx="1069848" cy="490035"/>
          </a:xfrm>
        </p:grpSpPr>
        <p:sp>
          <p:nvSpPr>
            <p:cNvPr id="12" name="Freeform 11"/>
            <p:cNvSpPr/>
            <p:nvPr userDrawn="1"/>
          </p:nvSpPr>
          <p:spPr bwMode="gray">
            <a:xfrm rot="4680000">
              <a:off x="8513063" y="174567"/>
              <a:ext cx="137160" cy="987552"/>
            </a:xfrm>
            <a:custGeom>
              <a:avLst/>
              <a:gdLst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210312 w 210312"/>
                <a:gd name="connsiteY2" fmla="*/ 4233101 h 4233101"/>
                <a:gd name="connsiteX3" fmla="*/ 0 w 210312"/>
                <a:gd name="connsiteY3" fmla="*/ 4233101 h 4233101"/>
                <a:gd name="connsiteX4" fmla="*/ 0 w 210312"/>
                <a:gd name="connsiteY4" fmla="*/ 0 h 4233101"/>
                <a:gd name="connsiteX0" fmla="*/ 0 w 210312"/>
                <a:gd name="connsiteY0" fmla="*/ 0 h 4233101"/>
                <a:gd name="connsiteX1" fmla="*/ 210312 w 210312"/>
                <a:gd name="connsiteY1" fmla="*/ 0 h 4233101"/>
                <a:gd name="connsiteX2" fmla="*/ 0 w 210312"/>
                <a:gd name="connsiteY2" fmla="*/ 4233101 h 4233101"/>
                <a:gd name="connsiteX3" fmla="*/ 0 w 210312"/>
                <a:gd name="connsiteY3" fmla="*/ 0 h 4233101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0 w 91050"/>
                <a:gd name="connsiteY0" fmla="*/ 27578 h 4260679"/>
                <a:gd name="connsiteX1" fmla="*/ 91050 w 91050"/>
                <a:gd name="connsiteY1" fmla="*/ 0 h 4260679"/>
                <a:gd name="connsiteX2" fmla="*/ 0 w 91050"/>
                <a:gd name="connsiteY2" fmla="*/ 4260679 h 4260679"/>
                <a:gd name="connsiteX3" fmla="*/ 0 w 91050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6703 w 97753"/>
                <a:gd name="connsiteY0" fmla="*/ 27578 h 4260679"/>
                <a:gd name="connsiteX1" fmla="*/ 97753 w 97753"/>
                <a:gd name="connsiteY1" fmla="*/ 0 h 4260679"/>
                <a:gd name="connsiteX2" fmla="*/ 6703 w 97753"/>
                <a:gd name="connsiteY2" fmla="*/ 4260679 h 4260679"/>
                <a:gd name="connsiteX3" fmla="*/ 6703 w 97753"/>
                <a:gd name="connsiteY3" fmla="*/ 27578 h 4260679"/>
                <a:gd name="connsiteX0" fmla="*/ 25745 w 97753"/>
                <a:gd name="connsiteY0" fmla="*/ 1 h 4233102"/>
                <a:gd name="connsiteX1" fmla="*/ 97753 w 97753"/>
                <a:gd name="connsiteY1" fmla="*/ 61420 h 4233102"/>
                <a:gd name="connsiteX2" fmla="*/ 25745 w 97753"/>
                <a:gd name="connsiteY2" fmla="*/ 4233102 h 4233102"/>
                <a:gd name="connsiteX3" fmla="*/ 25745 w 97753"/>
                <a:gd name="connsiteY3" fmla="*/ 1 h 42331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24478 w 97753"/>
                <a:gd name="connsiteY0" fmla="*/ 8201 h 4241302"/>
                <a:gd name="connsiteX1" fmla="*/ 97753 w 97753"/>
                <a:gd name="connsiteY1" fmla="*/ 0 h 4241302"/>
                <a:gd name="connsiteX2" fmla="*/ 24478 w 97753"/>
                <a:gd name="connsiteY2" fmla="*/ 4241302 h 4241302"/>
                <a:gd name="connsiteX3" fmla="*/ 24478 w 97753"/>
                <a:gd name="connsiteY3" fmla="*/ 8201 h 4241302"/>
                <a:gd name="connsiteX0" fmla="*/ 14176 w 87451"/>
                <a:gd name="connsiteY0" fmla="*/ 8201 h 4241302"/>
                <a:gd name="connsiteX1" fmla="*/ 87451 w 87451"/>
                <a:gd name="connsiteY1" fmla="*/ 0 h 4241302"/>
                <a:gd name="connsiteX2" fmla="*/ 14176 w 87451"/>
                <a:gd name="connsiteY2" fmla="*/ 4241302 h 4241302"/>
                <a:gd name="connsiteX3" fmla="*/ 14176 w 87451"/>
                <a:gd name="connsiteY3" fmla="*/ 8201 h 4241302"/>
                <a:gd name="connsiteX0" fmla="*/ 14176 w 87451"/>
                <a:gd name="connsiteY0" fmla="*/ 8201 h 4001504"/>
                <a:gd name="connsiteX1" fmla="*/ 87451 w 87451"/>
                <a:gd name="connsiteY1" fmla="*/ 0 h 4001504"/>
                <a:gd name="connsiteX2" fmla="*/ 18941 w 87451"/>
                <a:gd name="connsiteY2" fmla="*/ 4001504 h 4001504"/>
                <a:gd name="connsiteX3" fmla="*/ 14176 w 87451"/>
                <a:gd name="connsiteY3" fmla="*/ 8201 h 4001504"/>
                <a:gd name="connsiteX0" fmla="*/ 14176 w 87451"/>
                <a:gd name="connsiteY0" fmla="*/ 8201 h 3875955"/>
                <a:gd name="connsiteX1" fmla="*/ 87451 w 87451"/>
                <a:gd name="connsiteY1" fmla="*/ 0 h 3875955"/>
                <a:gd name="connsiteX2" fmla="*/ 7278 w 87451"/>
                <a:gd name="connsiteY2" fmla="*/ 3875955 h 3875955"/>
                <a:gd name="connsiteX3" fmla="*/ 14176 w 87451"/>
                <a:gd name="connsiteY3" fmla="*/ 8201 h 3875955"/>
                <a:gd name="connsiteX0" fmla="*/ 14176 w 87451"/>
                <a:gd name="connsiteY0" fmla="*/ 8201 h 3961135"/>
                <a:gd name="connsiteX1" fmla="*/ 87451 w 87451"/>
                <a:gd name="connsiteY1" fmla="*/ 0 h 3961135"/>
                <a:gd name="connsiteX2" fmla="*/ 16239 w 87451"/>
                <a:gd name="connsiteY2" fmla="*/ 3961135 h 3961135"/>
                <a:gd name="connsiteX3" fmla="*/ 14176 w 87451"/>
                <a:gd name="connsiteY3" fmla="*/ 8201 h 3961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451" h="3961135">
                  <a:moveTo>
                    <a:pt x="14176" y="8201"/>
                  </a:moveTo>
                  <a:lnTo>
                    <a:pt x="87451" y="0"/>
                  </a:lnTo>
                  <a:cubicBezTo>
                    <a:pt x="0" y="2301293"/>
                    <a:pt x="31791" y="2848354"/>
                    <a:pt x="16239" y="3961135"/>
                  </a:cubicBezTo>
                  <a:cubicBezTo>
                    <a:pt x="14651" y="2630034"/>
                    <a:pt x="15764" y="1339302"/>
                    <a:pt x="14176" y="820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50000"/>
                  </a:schemeClr>
                </a:gs>
                <a:gs pos="100000">
                  <a:schemeClr val="bg1">
                    <a:lumMod val="50000"/>
                    <a:alpha val="56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 bwMode="gray">
            <a:xfrm rot="4680000">
              <a:off x="8750808" y="210312"/>
              <a:ext cx="301752" cy="374904"/>
            </a:xfrm>
            <a:prstGeom prst="rect">
              <a:avLst/>
            </a:prstGeom>
            <a:solidFill>
              <a:schemeClr val="accent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 bwMode="gray">
            <a:xfrm rot="4680000">
              <a:off x="8220456" y="155448"/>
              <a:ext cx="301752" cy="704088"/>
            </a:xfrm>
            <a:prstGeom prst="rect">
              <a:avLst/>
            </a:prstGeom>
            <a:solidFill>
              <a:srgbClr val="FFFFFF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6575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3952"/>
            <a:ext cx="2133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03123-E138-4A55-B8A0-015B8266EFB6}" type="datetimeFigureOut">
              <a:rPr lang="ko-KR" altLang="en-US" smtClean="0"/>
              <a:pPr/>
              <a:t>2013-12-03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3952"/>
            <a:ext cx="2895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73952" y="6473952"/>
            <a:ext cx="2133600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05581-1AC2-4C7E-A2AC-B5A4B8DD711E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94145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accent2"/>
        </a:buClr>
        <a:buSzPct val="75000"/>
        <a:buFont typeface="Wingdings" pitchFamily="2" charset="2"/>
        <a:buChar char="q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3"/>
        </a:buClr>
        <a:buSzPct val="70000"/>
        <a:buFont typeface="Wingdings 2" pitchFamily="18" charset="2"/>
        <a:buChar char="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4"/>
        </a:buClr>
        <a:buSzPct val="70000"/>
        <a:buFont typeface="Wingdings 2" pitchFamily="18" charset="2"/>
        <a:buChar char="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5"/>
        </a:buClr>
        <a:buSzPct val="100000"/>
        <a:buFont typeface="Wingdings 2" pitchFamily="18" charset="2"/>
        <a:buChar char="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6"/>
        </a:buClr>
        <a:buSzPct val="100000"/>
        <a:buFont typeface="Wingdings 2" pitchFamily="18" charset="2"/>
        <a:buChar char="¡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5373216"/>
            <a:ext cx="6858000" cy="1112862"/>
          </a:xfrm>
        </p:spPr>
        <p:txBody>
          <a:bodyPr>
            <a:normAutofit/>
          </a:bodyPr>
          <a:lstStyle/>
          <a:p>
            <a:pPr algn="r"/>
            <a:r>
              <a:rPr lang="en-US" altLang="ko-KR" sz="2800" dirty="0" smtClean="0"/>
              <a:t>JYU</a:t>
            </a:r>
            <a:endParaRPr lang="ko-KR" altLang="en-US" sz="2800" dirty="0">
              <a:solidFill>
                <a:schemeClr val="tx1"/>
              </a:solidFill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59632" y="2780928"/>
            <a:ext cx="6858000" cy="990600"/>
          </a:xfrm>
        </p:spPr>
        <p:txBody>
          <a:bodyPr>
            <a:noAutofit/>
          </a:bodyPr>
          <a:lstStyle/>
          <a:p>
            <a:r>
              <a:rPr lang="en-US" altLang="ko-KR" sz="2400" dirty="0" smtClean="0"/>
              <a:t>Applied Geochemistry &amp; Lab</a:t>
            </a:r>
            <a:br>
              <a:rPr lang="en-US" altLang="ko-KR" sz="2400" dirty="0" smtClean="0"/>
            </a:br>
            <a:r>
              <a:rPr lang="en-US" altLang="ko-KR" sz="4400" dirty="0" smtClean="0"/>
              <a:t>Ch.3 </a:t>
            </a:r>
            <a:r>
              <a:rPr lang="en-US" altLang="ko-KR" dirty="0" err="1" smtClean="0"/>
              <a:t>Geothermobarometry</a:t>
            </a:r>
            <a:endParaRPr lang="ko-KR" alt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4211960" y="4479503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Part 1</a:t>
            </a:r>
            <a:endParaRPr lang="ko-KR" alt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Isotope thermometry</a:t>
            </a:r>
          </a:p>
          <a:p>
            <a:pPr lvl="1"/>
            <a:r>
              <a:rPr lang="en-US" altLang="ko-KR" dirty="0" smtClean="0"/>
              <a:t>Using stable isotope fractionation as a function of T</a:t>
            </a:r>
          </a:p>
          <a:p>
            <a:pPr lvl="1"/>
            <a:r>
              <a:rPr lang="en-US" altLang="ko-KR" dirty="0" smtClean="0"/>
              <a:t>E.g. </a:t>
            </a:r>
            <a:r>
              <a:rPr lang="en-US" altLang="ko-KR" baseline="30000" dirty="0" smtClean="0"/>
              <a:t>18</a:t>
            </a:r>
            <a:r>
              <a:rPr lang="en-US" altLang="ko-KR" dirty="0" smtClean="0"/>
              <a:t>O/</a:t>
            </a:r>
            <a:r>
              <a:rPr lang="en-US" altLang="ko-KR" baseline="30000" dirty="0" smtClean="0"/>
              <a:t>16</a:t>
            </a:r>
            <a:r>
              <a:rPr lang="en-US" altLang="ko-KR" dirty="0" smtClean="0"/>
              <a:t>O fractionation between </a:t>
            </a:r>
            <a:r>
              <a:rPr lang="en-US" altLang="ko-KR" dirty="0" err="1" smtClean="0"/>
              <a:t>calciate</a:t>
            </a:r>
            <a:r>
              <a:rPr lang="en-US" altLang="ko-KR" dirty="0" smtClean="0"/>
              <a:t>-quartz, magnetite-quartz, magnetite-feldspar, rutile-feldspar etc.</a:t>
            </a:r>
          </a:p>
          <a:p>
            <a:pPr lvl="1"/>
            <a:r>
              <a:rPr lang="en-US" altLang="ko-KR" dirty="0" smtClean="0"/>
              <a:t>Refer a stable isotope geochemistry textbook for details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45024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ln w="3175">
            <a:noFill/>
          </a:ln>
        </p:spPr>
        <p:txBody>
          <a:bodyPr>
            <a:normAutofit/>
          </a:bodyPr>
          <a:lstStyle/>
          <a:p>
            <a:r>
              <a:rPr lang="en-US" altLang="ko-KR" b="1" dirty="0" err="1" smtClean="0"/>
              <a:t>Geothermometry+Geobarometry</a:t>
            </a:r>
            <a:endParaRPr lang="en-US" altLang="ko-KR" dirty="0" smtClean="0"/>
          </a:p>
          <a:p>
            <a:r>
              <a:rPr lang="en-US" altLang="ko-KR" dirty="0" err="1" smtClean="0"/>
              <a:t>Geothermometry</a:t>
            </a:r>
            <a:r>
              <a:rPr lang="en-US" altLang="ko-KR" dirty="0" smtClean="0"/>
              <a:t>:  measuring (deducing) the temperature condition of any geological process with a tool (so called ‘</a:t>
            </a:r>
            <a:r>
              <a:rPr lang="en-US" altLang="ko-KR" dirty="0" err="1" smtClean="0"/>
              <a:t>geothermometer</a:t>
            </a:r>
            <a:r>
              <a:rPr lang="en-US" altLang="ko-KR" dirty="0" smtClean="0"/>
              <a:t>’)</a:t>
            </a:r>
          </a:p>
          <a:p>
            <a:r>
              <a:rPr lang="en-US" altLang="ko-KR" dirty="0" err="1" smtClean="0"/>
              <a:t>Geobarometer</a:t>
            </a:r>
            <a:r>
              <a:rPr lang="en-US" altLang="ko-KR" dirty="0" smtClean="0"/>
              <a:t>: measuring the pressure condition of any geological process with a ‘</a:t>
            </a:r>
            <a:r>
              <a:rPr lang="en-US" altLang="ko-KR" dirty="0" err="1" smtClean="0"/>
              <a:t>geobarometer</a:t>
            </a:r>
            <a:r>
              <a:rPr lang="en-US" altLang="ko-KR" dirty="0" smtClean="0"/>
              <a:t>’</a:t>
            </a:r>
          </a:p>
          <a:p>
            <a:pPr lvl="1"/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1. </a:t>
            </a:r>
            <a:r>
              <a:rPr lang="en-US" altLang="ko-KR" dirty="0" err="1" smtClean="0"/>
              <a:t>Geothermobarometry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1600200"/>
            <a:ext cx="8109857" cy="4525963"/>
          </a:xfrm>
        </p:spPr>
        <p:txBody>
          <a:bodyPr>
            <a:normAutofit fontScale="85000" lnSpcReduction="10000"/>
          </a:bodyPr>
          <a:lstStyle/>
          <a:p>
            <a:r>
              <a:rPr lang="en-US" altLang="ko-KR" dirty="0" smtClean="0"/>
              <a:t>All the calculations valid? – esp. check the reversibility:</a:t>
            </a:r>
          </a:p>
          <a:p>
            <a:r>
              <a:rPr lang="en-US" altLang="ko-KR" dirty="0" smtClean="0"/>
              <a:t>Sensitive enough? – little deviation cause a huge error?</a:t>
            </a:r>
          </a:p>
          <a:p>
            <a:r>
              <a:rPr lang="en-US" altLang="ko-KR" dirty="0" smtClean="0"/>
              <a:t>Chemically too sensitive</a:t>
            </a:r>
            <a:r>
              <a:rPr lang="en-US" altLang="ko-KR" dirty="0"/>
              <a:t>? – </a:t>
            </a:r>
            <a:r>
              <a:rPr lang="en-US" altLang="ko-KR" dirty="0" smtClean="0"/>
              <a:t>inappropriate for the system chemically variable</a:t>
            </a:r>
          </a:p>
          <a:p>
            <a:r>
              <a:rPr lang="en-US" altLang="ko-KR" dirty="0" smtClean="0"/>
              <a:t>Polymorphic phase transition? – indicate different T &amp; P</a:t>
            </a:r>
          </a:p>
          <a:p>
            <a:r>
              <a:rPr lang="en-US" altLang="ko-KR" dirty="0" smtClean="0"/>
              <a:t>Any extrapolation out of the range? – often not valid</a:t>
            </a:r>
          </a:p>
          <a:p>
            <a:r>
              <a:rPr lang="en-US" altLang="ko-KR" dirty="0" smtClean="0"/>
              <a:t>Reset at a later stage?</a:t>
            </a:r>
            <a:endParaRPr lang="en-US" altLang="ko-KR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2. Assumptions &amp; Cautions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16888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Using elemental distribution over the </a:t>
            </a:r>
            <a:r>
              <a:rPr lang="en-US" altLang="ko-KR" dirty="0" err="1" smtClean="0"/>
              <a:t>stucural</a:t>
            </a:r>
            <a:r>
              <a:rPr lang="en-US" altLang="ko-KR" dirty="0" smtClean="0"/>
              <a:t> sites among different phases or within a same phase as a function of temperature – excellent T. because of the little  volume and entropy change due to exchange (esp. unaffected by retrograde metamorphism)</a:t>
            </a:r>
          </a:p>
          <a:p>
            <a:pPr lvl="1"/>
            <a:r>
              <a:rPr lang="en-US" altLang="ko-KR" dirty="0" err="1" smtClean="0"/>
              <a:t>Intracrystalline</a:t>
            </a:r>
            <a:r>
              <a:rPr lang="en-US" altLang="ko-KR" dirty="0" smtClean="0"/>
              <a:t> exchange: within a phase</a:t>
            </a:r>
          </a:p>
          <a:p>
            <a:pPr lvl="1"/>
            <a:r>
              <a:rPr lang="en-US" altLang="ko-KR" dirty="0" err="1" smtClean="0"/>
              <a:t>Intercrystalline</a:t>
            </a:r>
            <a:r>
              <a:rPr lang="en-US" altLang="ko-KR" dirty="0" smtClean="0"/>
              <a:t> exchange: among the different phases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3. Exchange Thermometer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75145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Intracrystalline</a:t>
            </a:r>
            <a:r>
              <a:rPr lang="en-US" altLang="ko-KR" dirty="0" smtClean="0"/>
              <a:t> </a:t>
            </a:r>
            <a:r>
              <a:rPr lang="en-US" altLang="ko-KR" dirty="0" smtClean="0"/>
              <a:t>exchange</a:t>
            </a:r>
          </a:p>
          <a:p>
            <a:pPr lvl="1"/>
            <a:r>
              <a:rPr lang="en-US" altLang="ko-KR" dirty="0" smtClean="0"/>
              <a:t>Feldspar: Al distribution between T1 </a:t>
            </a:r>
            <a:r>
              <a:rPr lang="en-US" altLang="ko-KR" dirty="0" err="1" smtClean="0"/>
              <a:t>vs</a:t>
            </a:r>
            <a:r>
              <a:rPr lang="en-US" altLang="ko-KR" dirty="0" smtClean="0"/>
              <a:t> T2 sites</a:t>
            </a:r>
          </a:p>
          <a:p>
            <a:pPr lvl="1"/>
            <a:r>
              <a:rPr lang="en-US" altLang="ko-KR" dirty="0" smtClean="0"/>
              <a:t>Pyroxene: </a:t>
            </a:r>
            <a:r>
              <a:rPr lang="en-US" altLang="ko-KR" dirty="0" err="1" smtClean="0"/>
              <a:t>Cation</a:t>
            </a:r>
            <a:r>
              <a:rPr lang="en-US" altLang="ko-KR" dirty="0" smtClean="0"/>
              <a:t> (Mg, Fe etc.) distribution between M(1) and M(2) sites – Reset at</a:t>
            </a:r>
            <a:r>
              <a:rPr lang="ko-KR" altLang="en-US" dirty="0" smtClean="0"/>
              <a:t> </a:t>
            </a:r>
            <a:r>
              <a:rPr lang="en-US" altLang="ko-KR" dirty="0" smtClean="0"/>
              <a:t>600</a:t>
            </a:r>
            <a:r>
              <a:rPr lang="en-US" altLang="ko-KR" baseline="30000" dirty="0" smtClean="0"/>
              <a:t>o</a:t>
            </a:r>
            <a:r>
              <a:rPr lang="en-US" altLang="ko-KR" dirty="0" smtClean="0"/>
              <a:t>C</a:t>
            </a: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2818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404664"/>
            <a:ext cx="6096000" cy="457200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4005064"/>
            <a:ext cx="3624064" cy="27180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5536" y="5517232"/>
            <a:ext cx="45942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Structure of feldspar</a:t>
            </a:r>
          </a:p>
          <a:p>
            <a:endParaRPr lang="en-US" altLang="ko-KR" dirty="0"/>
          </a:p>
          <a:p>
            <a:r>
              <a:rPr lang="en-US" altLang="ko-KR" dirty="0"/>
              <a:t>http://www.rossangel.com/text_feldspars.htm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05668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1524000"/>
            <a:ext cx="5715000" cy="3810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79712" y="5661248"/>
            <a:ext cx="67885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Structure of pyroxene: green-M1, orange-M2</a:t>
            </a:r>
          </a:p>
          <a:p>
            <a:endParaRPr lang="en-US" altLang="ko-KR" dirty="0"/>
          </a:p>
          <a:p>
            <a:r>
              <a:rPr lang="en-US" altLang="ko-KR" dirty="0"/>
              <a:t>http://www.uwgb.edu/dutchs/Petrology/Pyroxene%20Structure.HTM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39106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내용 개체 틀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Intercrystalline exchange</a:t>
                </a:r>
              </a:p>
              <a:p>
                <a:pPr lvl="1"/>
                <a:r>
                  <a:rPr lang="en-US" altLang="ko-KR" dirty="0" smtClean="0"/>
                  <a:t>For an exchange </a:t>
                </a:r>
                <a:r>
                  <a:rPr lang="en-US" altLang="ko-KR" dirty="0" err="1" smtClean="0"/>
                  <a:t>equilibria</a:t>
                </a:r>
                <a:endParaRPr lang="en-US" altLang="ko-KR" dirty="0" smtClean="0"/>
              </a:p>
              <a:p>
                <a:pPr lvl="2"/>
                <a14:m>
                  <m:oMath xmlns:m="http://schemas.openxmlformats.org/officeDocument/2006/math">
                    <m:r>
                      <a:rPr lang="en-US" altLang="ko-K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acc>
                      <m:accPr>
                        <m:chr m:val="̅"/>
                        <m:ctrlPr>
                          <a:rPr lang="en-US" altLang="ko-K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𝐻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𝑜</m:t>
                            </m:r>
                          </m:sup>
                        </m:sSup>
                      </m:e>
                    </m:acc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acc>
                      <m:accPr>
                        <m:chr m:val="̅"/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𝑆</m:t>
                            </m:r>
                          </m:e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𝑜</m:t>
                            </m:r>
                          </m:sup>
                        </m:sSup>
                      </m:e>
                    </m:acc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acc>
                      <m:accPr>
                        <m:chr m:val="̅"/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sSup>
                          <m:sSupPr>
                            <m:ctrlP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𝑜</m:t>
                            </m:r>
                          </m:sup>
                        </m:sSup>
                      </m:e>
                    </m:acc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𝑅𝑇𝑙𝑛</m:t>
                    </m:r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altLang="ko-K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𝑅𝑇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𝑙𝑛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altLang="ko-K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γ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endParaRPr lang="en-US" altLang="ko-KR" b="0" dirty="0" smtClean="0">
                  <a:ea typeface="Cambria Math" panose="02040503050406030204" pitchFamily="18" charset="0"/>
                </a:endParaRPr>
              </a:p>
              <a:p>
                <a:pPr lvl="2"/>
                <a:r>
                  <a:rPr lang="en-US" altLang="ko-KR" dirty="0" smtClean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num>
                              <m:den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den>
                            </m:f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num>
                              <m:den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den>
                            </m:f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𝐷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altLang="ko-KR" dirty="0" smtClean="0"/>
                  <a:t> , (</a:t>
                </a:r>
                <a:r>
                  <a:rPr lang="en-US" altLang="ko-KR" dirty="0" err="1" smtClean="0"/>
                  <a:t>a,b</a:t>
                </a:r>
                <a:r>
                  <a:rPr lang="en-US" altLang="ko-KR" dirty="0" smtClean="0"/>
                  <a:t>=mole fractions of the exchanger, C, D=phases doing exchange)</a:t>
                </a:r>
              </a:p>
              <a:p>
                <a:pPr lvl="2"/>
                <a:r>
                  <a:rPr lang="en-US" altLang="ko-KR" dirty="0" smtClean="0"/>
                  <a:t>Mostly applied to very high T(&gt;900</a:t>
                </a:r>
                <a:r>
                  <a:rPr lang="en-US" altLang="ko-KR" baseline="30000" dirty="0" smtClean="0"/>
                  <a:t>o</a:t>
                </a:r>
                <a:r>
                  <a:rPr lang="en-US" altLang="ko-KR" dirty="0" smtClean="0"/>
                  <a:t>C)</a:t>
                </a:r>
                <a:endParaRPr lang="en-US" altLang="ko-KR" dirty="0" smtClean="0"/>
              </a:p>
              <a:p>
                <a:pPr lvl="1"/>
                <a:endParaRPr lang="ko-KR" altLang="en-US" dirty="0"/>
              </a:p>
            </p:txBody>
          </p:sp>
        </mc:Choice>
        <mc:Fallback>
          <p:sp>
            <p:nvSpPr>
              <p:cNvPr id="2" name="내용 개체 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977" t="-175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4525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내용 개체 틀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lvl="1"/>
                <a:r>
                  <a:rPr lang="en-US" altLang="ko-KR" dirty="0" smtClean="0"/>
                  <a:t>Garnet-</a:t>
                </a:r>
                <a:r>
                  <a:rPr lang="en-US" altLang="ko-KR" dirty="0" err="1" smtClean="0"/>
                  <a:t>clinopyroxene</a:t>
                </a:r>
                <a:endParaRPr lang="en-US" altLang="ko-KR" dirty="0" smtClean="0"/>
              </a:p>
              <a:p>
                <a:pPr lvl="2"/>
                <a:r>
                  <a:rPr lang="en-US" altLang="ko-KR" sz="2000" dirty="0" smtClean="0"/>
                  <a:t>0.33Mg3Al2Si3O12 (</a:t>
                </a:r>
                <a:r>
                  <a:rPr lang="en-US" altLang="ko-KR" sz="2000" dirty="0" err="1" smtClean="0"/>
                  <a:t>pyrope</a:t>
                </a:r>
                <a:r>
                  <a:rPr lang="en-US" altLang="ko-KR" sz="2000" dirty="0" smtClean="0"/>
                  <a:t>) + CaFeSi2O6 (</a:t>
                </a:r>
                <a:r>
                  <a:rPr lang="en-US" altLang="ko-KR" sz="2000" dirty="0" err="1" smtClean="0"/>
                  <a:t>hedenbergite</a:t>
                </a:r>
                <a:r>
                  <a:rPr lang="en-US" altLang="ko-KR" sz="2000" dirty="0" smtClean="0"/>
                  <a:t>) = 0.33Fe3Al2Si3O12 (almandine) + CaMgSi2O6 (</a:t>
                </a:r>
                <a:r>
                  <a:rPr lang="en-US" altLang="ko-KR" sz="2000" dirty="0" err="1" smtClean="0"/>
                  <a:t>diopside</a:t>
                </a:r>
                <a:r>
                  <a:rPr lang="en-US" altLang="ko-KR" sz="2000" dirty="0" smtClean="0"/>
                  <a:t>)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en-US" altLang="ko-KR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ko-KR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sz="2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altLang="ko-KR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ko-KR" sz="2000" b="0" i="1" smtClean="0">
                                    <a:latin typeface="Cambria Math" panose="02040503050406030204" pitchFamily="18" charset="0"/>
                                  </a:rPr>
                                  <m:t>𝐹𝑒</m:t>
                                </m:r>
                              </m:num>
                              <m:den>
                                <m:r>
                                  <a:rPr lang="en-US" altLang="ko-KR" sz="2000" b="0" i="1" smtClean="0">
                                    <a:latin typeface="Cambria Math" panose="02040503050406030204" pitchFamily="18" charset="0"/>
                                  </a:rPr>
                                  <m:t>𝑀𝑔</m:t>
                                </m:r>
                              </m:den>
                            </m:f>
                            <m:r>
                              <a:rPr lang="en-US" altLang="ko-KR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  <m:t>𝑔𝑛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altLang="ko-KR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sz="2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altLang="ko-KR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ko-KR" sz="2000" b="0" i="1" smtClean="0">
                                    <a:latin typeface="Cambria Math" panose="02040503050406030204" pitchFamily="18" charset="0"/>
                                  </a:rPr>
                                  <m:t>𝐹𝑒</m:t>
                                </m:r>
                              </m:num>
                              <m:den>
                                <m:r>
                                  <a:rPr lang="en-US" altLang="ko-KR" sz="2000" b="0" i="1" smtClean="0">
                                    <a:latin typeface="Cambria Math" panose="02040503050406030204" pitchFamily="18" charset="0"/>
                                  </a:rPr>
                                  <m:t>𝑀𝑔</m:t>
                                </m:r>
                              </m:den>
                            </m:f>
                            <m:r>
                              <a:rPr lang="en-US" altLang="ko-KR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  <m:t>𝑐𝑝𝑥</m:t>
                            </m:r>
                          </m:sup>
                        </m:sSup>
                      </m:den>
                    </m:f>
                  </m:oMath>
                </a14:m>
                <a:endParaRPr lang="en-US" altLang="ko-KR" sz="2000" dirty="0" smtClean="0"/>
              </a:p>
              <a:p>
                <a:pPr lvl="2"/>
                <a:r>
                  <a:rPr lang="en-US" altLang="ko-KR" sz="2000" dirty="0" smtClean="0"/>
                  <a:t>In granulite, T(</a:t>
                </a:r>
                <a:r>
                  <a:rPr lang="en-US" altLang="ko-KR" sz="2000" baseline="30000" dirty="0" err="1" smtClean="0"/>
                  <a:t>o</a:t>
                </a:r>
                <a:r>
                  <a:rPr lang="en-US" altLang="ko-KR" sz="2000" dirty="0" err="1" smtClean="0"/>
                  <a:t>K</a:t>
                </a:r>
                <a:r>
                  <a:rPr lang="en-US" altLang="ko-KR" sz="2000" dirty="0" smtClean="0"/>
                  <a:t>)=(3104X</a:t>
                </a:r>
                <a:r>
                  <a:rPr lang="en-US" altLang="ko-KR" sz="2000" baseline="-25000" dirty="0" smtClean="0"/>
                  <a:t>Ca</a:t>
                </a:r>
                <a:r>
                  <a:rPr lang="en-US" altLang="ko-KR" sz="2000" baseline="30000" dirty="0" smtClean="0"/>
                  <a:t>gn</a:t>
                </a:r>
                <a:r>
                  <a:rPr lang="en-US" altLang="ko-KR" sz="2000" dirty="0" smtClean="0"/>
                  <a:t>+3030+10.86P)/(lnK</a:t>
                </a:r>
                <a:r>
                  <a:rPr lang="en-US" altLang="ko-KR" sz="2000" baseline="-25000" dirty="0" smtClean="0"/>
                  <a:t>D</a:t>
                </a:r>
                <a:r>
                  <a:rPr lang="en-US" altLang="ko-KR" sz="2000" dirty="0" smtClean="0"/>
                  <a:t>+1.9039)</a:t>
                </a:r>
                <a:r>
                  <a:rPr lang="ko-KR" altLang="en-US" sz="2000" baseline="30000" dirty="0" smtClean="0"/>
                  <a:t> </a:t>
                </a:r>
                <a:r>
                  <a:rPr lang="en-US" altLang="ko-KR" sz="2000" dirty="0" smtClean="0"/>
                  <a:t>(Ellis and Green, 1979)</a:t>
                </a:r>
              </a:p>
              <a:p>
                <a:pPr lvl="1"/>
                <a:r>
                  <a:rPr lang="en-US" altLang="ko-KR" dirty="0" smtClean="0"/>
                  <a:t>Garnet-</a:t>
                </a:r>
                <a:r>
                  <a:rPr lang="en-US" altLang="ko-KR" dirty="0" err="1" smtClean="0"/>
                  <a:t>biotite</a:t>
                </a:r>
                <a:endParaRPr lang="en-US" altLang="ko-KR" dirty="0"/>
              </a:p>
              <a:p>
                <a:pPr lvl="2"/>
                <a:r>
                  <a:rPr lang="en-US" altLang="ko-KR" sz="2000" dirty="0" smtClean="0"/>
                  <a:t>Fe3Al2Si3O12 (almandine) </a:t>
                </a:r>
                <a:r>
                  <a:rPr lang="en-US" altLang="ko-KR" sz="2000" dirty="0"/>
                  <a:t>+ </a:t>
                </a:r>
                <a:r>
                  <a:rPr lang="en-US" altLang="ko-KR" sz="2000" dirty="0" smtClean="0"/>
                  <a:t>KMg3AlSi3O10(OH)2 (</a:t>
                </a:r>
                <a:r>
                  <a:rPr lang="en-US" altLang="ko-KR" sz="2000" dirty="0" err="1" smtClean="0"/>
                  <a:t>phlogopite</a:t>
                </a:r>
                <a:r>
                  <a:rPr lang="en-US" altLang="ko-KR" sz="2000" dirty="0" smtClean="0"/>
                  <a:t>) </a:t>
                </a:r>
                <a:r>
                  <a:rPr lang="en-US" altLang="ko-KR" sz="2000" dirty="0"/>
                  <a:t>= </a:t>
                </a:r>
                <a:r>
                  <a:rPr lang="en-US" altLang="ko-KR" sz="2000" dirty="0" smtClean="0"/>
                  <a:t>Mg3Al2Si3O12 (</a:t>
                </a:r>
                <a:r>
                  <a:rPr lang="en-US" altLang="ko-KR" sz="2000" dirty="0" err="1" smtClean="0"/>
                  <a:t>pyrope</a:t>
                </a:r>
                <a:r>
                  <a:rPr lang="en-US" altLang="ko-KR" sz="2000" dirty="0" smtClean="0"/>
                  <a:t>) </a:t>
                </a:r>
                <a:r>
                  <a:rPr lang="en-US" altLang="ko-KR" sz="2000" dirty="0"/>
                  <a:t>+ </a:t>
                </a:r>
                <a:r>
                  <a:rPr lang="en-US" altLang="ko-KR" sz="2000" dirty="0" smtClean="0"/>
                  <a:t>KFe3AlSi3O10(OH)2 (</a:t>
                </a:r>
                <a:r>
                  <a:rPr lang="en-US" altLang="ko-KR" sz="2000" dirty="0" err="1" smtClean="0"/>
                  <a:t>annite</a:t>
                </a:r>
                <a:r>
                  <a:rPr lang="en-US" altLang="ko-KR" sz="2000" dirty="0" smtClean="0"/>
                  <a:t>)</a:t>
                </a:r>
                <a:endParaRPr lang="en-US" altLang="ko-KR" sz="2000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ko-KR" sz="2000" i="1">
                            <a:latin typeface="Cambria Math" panose="02040503050406030204" pitchFamily="18" charset="0"/>
                          </a:rPr>
                          <m:t>𝐷</m:t>
                        </m:r>
                      </m:sub>
                    </m:sSub>
                    <m:r>
                      <a:rPr lang="en-US" altLang="ko-KR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ko-KR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ko-KR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sz="2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altLang="ko-KR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ko-KR" sz="2000" i="1">
                                    <a:latin typeface="Cambria Math" panose="02040503050406030204" pitchFamily="18" charset="0"/>
                                  </a:rPr>
                                  <m:t>𝐹𝑒</m:t>
                                </m:r>
                              </m:num>
                              <m:den>
                                <m:r>
                                  <a:rPr lang="en-US" altLang="ko-KR" sz="2000" i="1">
                                    <a:latin typeface="Cambria Math" panose="02040503050406030204" pitchFamily="18" charset="0"/>
                                  </a:rPr>
                                  <m:t>𝑀𝑔</m:t>
                                </m:r>
                              </m:den>
                            </m:f>
                            <m:r>
                              <a:rPr lang="en-US" altLang="ko-KR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  <m:t>𝑏𝑡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altLang="ko-KR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sz="2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altLang="ko-KR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ko-KR" sz="2000" i="1">
                                    <a:latin typeface="Cambria Math" panose="02040503050406030204" pitchFamily="18" charset="0"/>
                                  </a:rPr>
                                  <m:t>𝐹𝑒</m:t>
                                </m:r>
                              </m:num>
                              <m:den>
                                <m:r>
                                  <a:rPr lang="en-US" altLang="ko-KR" sz="2000" i="1">
                                    <a:latin typeface="Cambria Math" panose="02040503050406030204" pitchFamily="18" charset="0"/>
                                  </a:rPr>
                                  <m:t>𝑀𝑔</m:t>
                                </m:r>
                              </m:den>
                            </m:f>
                            <m:r>
                              <a:rPr lang="en-US" altLang="ko-KR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ko-KR" sz="2000" b="0" i="1" smtClean="0">
                                <a:latin typeface="Cambria Math" panose="02040503050406030204" pitchFamily="18" charset="0"/>
                              </a:rPr>
                              <m:t>𝑔𝑡</m:t>
                            </m:r>
                          </m:sup>
                        </m:sSup>
                      </m:den>
                    </m:f>
                  </m:oMath>
                </a14:m>
                <a:endParaRPr lang="en-US" altLang="ko-KR" sz="2000" dirty="0"/>
              </a:p>
              <a:p>
                <a:pPr lvl="2"/>
                <a:r>
                  <a:rPr lang="en-US" altLang="ko-KR" sz="2000" dirty="0" smtClean="0"/>
                  <a:t>Due to the presence of other </a:t>
                </a:r>
                <a:r>
                  <a:rPr lang="en-US" altLang="ko-KR" sz="2000" dirty="0" err="1" smtClean="0"/>
                  <a:t>cations</a:t>
                </a:r>
                <a:r>
                  <a:rPr lang="en-US" altLang="ko-KR" sz="2000" dirty="0" smtClean="0"/>
                  <a:t>, it can be quite </a:t>
                </a:r>
                <a:r>
                  <a:rPr lang="en-US" altLang="ko-KR" sz="2000" dirty="0" err="1" smtClean="0"/>
                  <a:t>errortic</a:t>
                </a:r>
                <a:endParaRPr lang="en-US" altLang="ko-KR" sz="2000" dirty="0" smtClean="0"/>
              </a:p>
              <a:p>
                <a:pPr lvl="2"/>
                <a:r>
                  <a:rPr lang="en-US" altLang="ko-KR" sz="2000" dirty="0" smtClean="0"/>
                  <a:t>Appropriate to apply to lower grade metamorphic rocks</a:t>
                </a:r>
                <a:endParaRPr lang="en-US" altLang="ko-KR" sz="2000" dirty="0"/>
              </a:p>
              <a:p>
                <a:pPr lvl="2"/>
                <a:endParaRPr lang="en-US" altLang="ko-KR" sz="2000" dirty="0" smtClean="0"/>
              </a:p>
            </p:txBody>
          </p:sp>
        </mc:Choice>
        <mc:Fallback>
          <p:sp>
            <p:nvSpPr>
              <p:cNvPr id="2" name="내용 개체 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1887" b="-107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3776993"/>
      </p:ext>
    </p:extLst>
  </p:cSld>
  <p:clrMapOvr>
    <a:masterClrMapping/>
  </p:clrMapOvr>
</p:sld>
</file>

<file path=ppt/theme/theme1.xml><?xml version="1.0" encoding="utf-8"?>
<a:theme xmlns:a="http://schemas.openxmlformats.org/drawingml/2006/main" name="New_Education03">
  <a:themeElements>
    <a:clrScheme name="Education0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ducation03">
      <a:majorFont>
        <a:latin typeface="Corbel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丸ｺﾞｼｯｸM-PRO"/>
        <a:font script="Hang" typeface="맑은 고딕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ducation03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hade val="100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sx="102000" sy="102000" algn="ct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3500" dist="25400" dir="5400000" sx="102000" sy="102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6600000"/>
            </a:lightRig>
          </a:scene3d>
          <a:sp3d contourW="12700" prstMaterial="dkEdge">
            <a:bevelT w="31750" h="19050" prst="softRound"/>
            <a:contourClr>
              <a:schemeClr val="phClr"/>
            </a:contourClr>
          </a:sp3d>
        </a:effectStyle>
        <a:effectStyle>
          <a:effectLst>
            <a:outerShdw blurRad="63500" dist="25400" dir="5400000" sx="102000" sy="102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6600000"/>
            </a:lightRig>
          </a:scene3d>
          <a:sp3d contourW="12700" prstMaterial="dkEdge">
            <a:bevelT w="69850" h="5715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64000">
              <a:schemeClr val="phClr">
                <a:tint val="100000"/>
                <a:shade val="85000"/>
                <a:satMod val="130000"/>
              </a:schemeClr>
            </a:gs>
            <a:gs pos="72000">
              <a:schemeClr val="phClr">
                <a:shade val="85000"/>
                <a:satMod val="13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90000"/>
                <a:satMod val="200000"/>
              </a:schemeClr>
            </a:gs>
            <a:gs pos="100000">
              <a:schemeClr val="phClr">
                <a:shade val="70000"/>
                <a:satMod val="150000"/>
              </a:schemeClr>
            </a:gs>
          </a:gsLst>
          <a:path path="circle">
            <a:fillToRect l="50000" t="10000" r="50000" b="9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2266</TotalTime>
  <Words>283</Words>
  <Application>Microsoft Office PowerPoint</Application>
  <PresentationFormat>화면 슬라이드 쇼(4:3)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7" baseType="lpstr">
      <vt:lpstr>맑은 고딕</vt:lpstr>
      <vt:lpstr>Arial</vt:lpstr>
      <vt:lpstr>Cambria Math</vt:lpstr>
      <vt:lpstr>Corbel</vt:lpstr>
      <vt:lpstr>Wingdings</vt:lpstr>
      <vt:lpstr>Wingdings 2</vt:lpstr>
      <vt:lpstr>New_Education03</vt:lpstr>
      <vt:lpstr>Applied Geochemistry &amp; Lab Ch.3 Geothermobarometry</vt:lpstr>
      <vt:lpstr>1. Geothermobarometry?</vt:lpstr>
      <vt:lpstr>2. Assumptions &amp; Cautions</vt:lpstr>
      <vt:lpstr>3. Exchange Thermometer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330053 Geochemical Analysis</dc:title>
  <dc:creator>user</dc:creator>
  <cp:lastModifiedBy>jyuhome</cp:lastModifiedBy>
  <cp:revision>76</cp:revision>
  <dcterms:created xsi:type="dcterms:W3CDTF">2011-08-29T07:49:50Z</dcterms:created>
  <dcterms:modified xsi:type="dcterms:W3CDTF">2013-12-03T13:28:44Z</dcterms:modified>
</cp:coreProperties>
</file>