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4" r:id="rId3"/>
    <p:sldId id="285" r:id="rId4"/>
    <p:sldId id="289" r:id="rId5"/>
    <p:sldId id="281" r:id="rId6"/>
    <p:sldId id="290" r:id="rId7"/>
    <p:sldId id="287" r:id="rId8"/>
    <p:sldId id="291" r:id="rId9"/>
    <p:sldId id="292" r:id="rId10"/>
    <p:sldId id="282" r:id="rId11"/>
    <p:sldId id="293" r:id="rId12"/>
    <p:sldId id="294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2012-05-01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Ch.3. Thermodynamics for Geochemistry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/>
              <a:t>T</a:t>
            </a:r>
            <a:r>
              <a:rPr lang="en-US" altLang="ko-KR" b="1" dirty="0" smtClean="0"/>
              <a:t>he First Law</a:t>
            </a:r>
            <a:endParaRPr lang="en-US" altLang="ko-KR" b="1" dirty="0" smtClean="0"/>
          </a:p>
          <a:p>
            <a:pPr lvl="1"/>
            <a:r>
              <a:rPr lang="en-US" altLang="ko-KR" dirty="0" smtClean="0"/>
              <a:t>Energy conservation law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 type of energy can be transformed to another, but never disappear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Thermodynamically, the change in internal energy of a system is equal to the sum of all sorts of energy changes added to or </a:t>
            </a:r>
            <a:r>
              <a:rPr lang="en-US" altLang="ko-KR" dirty="0" err="1" smtClean="0"/>
              <a:t>substracted</a:t>
            </a:r>
            <a:r>
              <a:rPr lang="en-US" altLang="ko-KR" dirty="0" smtClean="0"/>
              <a:t> from the system.</a:t>
            </a:r>
          </a:p>
          <a:p>
            <a:pPr lvl="1"/>
            <a:r>
              <a:rPr lang="en-US" altLang="ko-KR" b="1" dirty="0" smtClean="0">
                <a:solidFill>
                  <a:srgbClr val="0070C0"/>
                </a:solidFill>
              </a:rPr>
              <a:t>Internal energy (U)</a:t>
            </a:r>
            <a:r>
              <a:rPr lang="en-US" altLang="ko-KR" dirty="0" smtClean="0"/>
              <a:t>: Sum of all types of energy inside the system.  Total energy inside.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 smtClean="0"/>
              <a:t>The Third Law</a:t>
            </a:r>
            <a:endParaRPr lang="en-US" altLang="ko-KR" b="1" dirty="0" smtClean="0"/>
          </a:p>
          <a:p>
            <a:pPr lvl="1"/>
            <a:r>
              <a:rPr lang="en-US" altLang="ko-KR" dirty="0" smtClean="0"/>
              <a:t>The entropy has an absolute value, and it S=0 when T=0 K for a </a:t>
            </a:r>
            <a:r>
              <a:rPr lang="en-US" altLang="ko-KR" dirty="0" smtClean="0"/>
              <a:t>perfect (completely </a:t>
            </a:r>
            <a:r>
              <a:rPr lang="en-US" altLang="ko-KR" dirty="0" smtClean="0"/>
              <a:t>ordered) crystal.</a:t>
            </a:r>
            <a:endParaRPr lang="en-US" altLang="ko-KR" dirty="0" smtClean="0"/>
          </a:p>
          <a:p>
            <a:pPr lvl="1"/>
            <a:r>
              <a:rPr lang="en-US" altLang="ko-KR" dirty="0" smtClean="0">
                <a:solidFill>
                  <a:srgbClr val="0070C0"/>
                </a:solidFill>
              </a:rPr>
              <a:t>Heat capacity (c)</a:t>
            </a:r>
            <a:r>
              <a:rPr lang="en-US" altLang="ko-KR" dirty="0" smtClean="0"/>
              <a:t>: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amount of heat necessary to raise a unit temperature</a:t>
            </a:r>
            <a:endParaRPr lang="en-US" altLang="ko-KR" dirty="0" smtClean="0"/>
          </a:p>
          <a:p>
            <a:pPr lvl="2"/>
            <a:r>
              <a:rPr lang="en-US" altLang="ko-KR" sz="3200" dirty="0" smtClean="0"/>
              <a:t>c = </a:t>
            </a:r>
            <a:r>
              <a:rPr lang="en-US" altLang="ko-KR" sz="3200" dirty="0" err="1" smtClean="0"/>
              <a:t>dQ</a:t>
            </a:r>
            <a:r>
              <a:rPr lang="en-US" altLang="ko-KR" sz="3200" dirty="0" smtClean="0"/>
              <a:t>/</a:t>
            </a:r>
            <a:r>
              <a:rPr lang="en-US" altLang="ko-KR" sz="3200" dirty="0" err="1" smtClean="0"/>
              <a:t>dT</a:t>
            </a:r>
            <a:r>
              <a:rPr lang="en-US" altLang="ko-KR" sz="3200" dirty="0" smtClean="0"/>
              <a:t>		(6)</a:t>
            </a:r>
          </a:p>
          <a:p>
            <a:pPr lvl="2"/>
            <a:r>
              <a:rPr lang="en-US" altLang="ko-KR" dirty="0" smtClean="0"/>
              <a:t>c</a:t>
            </a:r>
            <a:r>
              <a:rPr lang="en-US" altLang="ko-KR" baseline="-25000" dirty="0" smtClean="0"/>
              <a:t>p</a:t>
            </a:r>
            <a:r>
              <a:rPr lang="en-US" altLang="ko-KR" dirty="0" smtClean="0"/>
              <a:t>: heat capacity under constant pressure.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475656" y="5157192"/>
            <a:ext cx="1800200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12567"/>
          </a:xfrm>
        </p:spPr>
        <p:txBody>
          <a:bodyPr>
            <a:normAutofit/>
          </a:bodyPr>
          <a:lstStyle/>
          <a:p>
            <a:pPr lvl="2"/>
            <a:r>
              <a:rPr lang="en-US" altLang="ko-KR" dirty="0" smtClean="0"/>
              <a:t>From equations (2) and (6)</a:t>
            </a:r>
          </a:p>
          <a:p>
            <a:pPr lvl="3"/>
            <a:r>
              <a:rPr lang="en-US" altLang="ko-KR" dirty="0" err="1" smtClean="0"/>
              <a:t>dS</a:t>
            </a:r>
            <a:r>
              <a:rPr lang="en-US" altLang="ko-KR" dirty="0" smtClean="0"/>
              <a:t> = </a:t>
            </a:r>
            <a:r>
              <a:rPr lang="en-US" altLang="ko-KR" dirty="0" err="1" smtClean="0"/>
              <a:t>dQ</a:t>
            </a:r>
            <a:r>
              <a:rPr lang="en-US" altLang="ko-KR" dirty="0" smtClean="0"/>
              <a:t>/T = (</a:t>
            </a:r>
            <a:r>
              <a:rPr lang="en-US" altLang="ko-KR" dirty="0" smtClean="0"/>
              <a:t>c/T)</a:t>
            </a:r>
            <a:r>
              <a:rPr lang="en-US" altLang="ko-KR" dirty="0" err="1" smtClean="0"/>
              <a:t>dT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Integration of </a:t>
            </a:r>
            <a:r>
              <a:rPr lang="en-US" altLang="ko-KR" dirty="0" smtClean="0"/>
              <a:t>both sides gives S</a:t>
            </a:r>
            <a:r>
              <a:rPr lang="en-US" altLang="ko-KR" baseline="-25000" dirty="0" smtClean="0"/>
              <a:t>T</a:t>
            </a:r>
            <a:r>
              <a:rPr lang="en-US" altLang="ko-KR" dirty="0" smtClean="0"/>
              <a:t> - S</a:t>
            </a:r>
            <a:r>
              <a:rPr lang="en-US" altLang="ko-KR" baseline="-25000" dirty="0" smtClean="0"/>
              <a:t>0</a:t>
            </a:r>
            <a:r>
              <a:rPr lang="en-US" altLang="ko-KR" dirty="0" smtClean="0"/>
              <a:t> = ∫</a:t>
            </a:r>
            <a:r>
              <a:rPr lang="en-US" altLang="ko-KR" baseline="30000" dirty="0" smtClean="0"/>
              <a:t>T</a:t>
            </a:r>
            <a:r>
              <a:rPr lang="en-US" altLang="ko-KR" baseline="-25000" dirty="0" smtClean="0"/>
              <a:t>0</a:t>
            </a:r>
            <a:r>
              <a:rPr lang="en-US" altLang="ko-KR" dirty="0" smtClean="0"/>
              <a:t>(c</a:t>
            </a:r>
            <a:r>
              <a:rPr lang="en-US" altLang="ko-KR" baseline="-25000" dirty="0" smtClean="0"/>
              <a:t>p</a:t>
            </a:r>
            <a:r>
              <a:rPr lang="en-US" altLang="ko-KR" dirty="0" smtClean="0"/>
              <a:t>/T)</a:t>
            </a:r>
            <a:r>
              <a:rPr lang="en-US" altLang="ko-KR" dirty="0" err="1" smtClean="0"/>
              <a:t>dT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Since S</a:t>
            </a:r>
            <a:r>
              <a:rPr lang="en-US" altLang="ko-KR" baseline="-25000" dirty="0" smtClean="0"/>
              <a:t>0</a:t>
            </a:r>
            <a:r>
              <a:rPr lang="en-US" altLang="ko-KR" dirty="0" smtClean="0"/>
              <a:t> = </a:t>
            </a:r>
            <a:r>
              <a:rPr lang="en-US" altLang="ko-KR" dirty="0" smtClean="0"/>
              <a:t>0</a:t>
            </a:r>
          </a:p>
          <a:p>
            <a:pPr lvl="3"/>
            <a:r>
              <a:rPr lang="en-US" altLang="ko-KR" sz="3200" dirty="0" smtClean="0"/>
              <a:t>S</a:t>
            </a:r>
            <a:r>
              <a:rPr lang="en-US" altLang="ko-KR" sz="3200" baseline="-25000" dirty="0" smtClean="0"/>
              <a:t>T</a:t>
            </a:r>
            <a:r>
              <a:rPr lang="en-US" altLang="ko-KR" sz="3200" dirty="0" smtClean="0"/>
              <a:t> = ∫</a:t>
            </a:r>
            <a:r>
              <a:rPr lang="en-US" altLang="ko-KR" sz="3200" baseline="30000" dirty="0" smtClean="0"/>
              <a:t>T</a:t>
            </a:r>
            <a:r>
              <a:rPr lang="en-US" altLang="ko-KR" sz="3200" baseline="-25000" dirty="0" smtClean="0"/>
              <a:t>0</a:t>
            </a:r>
            <a:r>
              <a:rPr lang="en-US" altLang="ko-KR" sz="3200" dirty="0" smtClean="0"/>
              <a:t>(c</a:t>
            </a:r>
            <a:r>
              <a:rPr lang="en-US" altLang="ko-KR" sz="3200" baseline="-25000" dirty="0" smtClean="0"/>
              <a:t>p</a:t>
            </a:r>
            <a:r>
              <a:rPr lang="en-US" altLang="ko-KR" sz="3200" dirty="0" smtClean="0"/>
              <a:t>/T)</a:t>
            </a:r>
            <a:r>
              <a:rPr lang="en-US" altLang="ko-KR" sz="3200" dirty="0" err="1" smtClean="0"/>
              <a:t>dT</a:t>
            </a:r>
            <a:r>
              <a:rPr lang="en-US" altLang="ko-KR" sz="3200" dirty="0" smtClean="0"/>
              <a:t>	(7)</a:t>
            </a:r>
          </a:p>
          <a:p>
            <a:pPr lvl="2"/>
            <a:endParaRPr lang="en-US" altLang="ko-KR" sz="3200" dirty="0" smtClean="0"/>
          </a:p>
          <a:p>
            <a:pPr lvl="2"/>
            <a:r>
              <a:rPr lang="en-US" altLang="ko-KR" dirty="0" smtClean="0"/>
              <a:t>From equations (2), (4), and (6)</a:t>
            </a:r>
          </a:p>
          <a:p>
            <a:pPr lvl="3"/>
            <a:r>
              <a:rPr lang="en-US" altLang="ko-KR" dirty="0" err="1" smtClean="0"/>
              <a:t>dH</a:t>
            </a:r>
            <a:r>
              <a:rPr lang="en-US" altLang="ko-KR" dirty="0" smtClean="0"/>
              <a:t> = </a:t>
            </a:r>
            <a:r>
              <a:rPr lang="en-US" altLang="ko-KR" dirty="0" err="1" smtClean="0"/>
              <a:t>TdS</a:t>
            </a:r>
            <a:r>
              <a:rPr lang="en-US" altLang="ko-KR" dirty="0" smtClean="0"/>
              <a:t> =</a:t>
            </a:r>
            <a:r>
              <a:rPr lang="en-US" altLang="ko-KR" dirty="0" err="1" smtClean="0"/>
              <a:t>c</a:t>
            </a:r>
            <a:r>
              <a:rPr lang="en-US" altLang="ko-KR" baseline="-25000" dirty="0" err="1" smtClean="0"/>
              <a:t>p</a:t>
            </a:r>
            <a:r>
              <a:rPr lang="en-US" altLang="ko-KR" dirty="0" err="1" smtClean="0"/>
              <a:t>dT</a:t>
            </a:r>
            <a:r>
              <a:rPr lang="en-US" altLang="ko-KR" dirty="0" smtClean="0"/>
              <a:t>	(8)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691680" y="3140968"/>
            <a:ext cx="2736304" cy="57606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 smtClean="0"/>
              <a:t>Calculation of Gibbs Free energy of a Reaction</a:t>
            </a:r>
            <a:endParaRPr lang="en-US" altLang="ko-KR" b="1" dirty="0" smtClean="0"/>
          </a:p>
          <a:p>
            <a:pPr lvl="1"/>
            <a:r>
              <a:rPr lang="en-US" altLang="ko-KR" dirty="0" smtClean="0"/>
              <a:t>For a reaction</a:t>
            </a:r>
          </a:p>
          <a:p>
            <a:pPr lvl="2"/>
            <a:r>
              <a:rPr lang="en-US" altLang="ko-KR" dirty="0" err="1" smtClean="0"/>
              <a:t>aA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bB</a:t>
            </a:r>
            <a:r>
              <a:rPr lang="en-US" altLang="ko-KR" dirty="0" smtClean="0"/>
              <a:t> = </a:t>
            </a:r>
            <a:r>
              <a:rPr lang="en-US" altLang="ko-KR" dirty="0" err="1" smtClean="0"/>
              <a:t>cC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dD</a:t>
            </a:r>
            <a:r>
              <a:rPr lang="en-US" altLang="ko-KR" dirty="0" smtClean="0"/>
              <a:t>          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Gibbs free energy of the </a:t>
            </a:r>
            <a:r>
              <a:rPr lang="en-US" altLang="ko-KR" dirty="0" smtClean="0"/>
              <a:t>reaction at T &amp; P </a:t>
            </a:r>
            <a:r>
              <a:rPr lang="en-US" altLang="ko-KR" dirty="0" smtClean="0"/>
              <a:t>becomes</a:t>
            </a:r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 </a:t>
            </a:r>
            <a:r>
              <a:rPr lang="en-US" altLang="ko-KR" dirty="0" smtClean="0"/>
              <a:t>= </a:t>
            </a:r>
            <a:r>
              <a:rPr lang="el-GR" altLang="ko-KR" dirty="0" smtClean="0"/>
              <a:t>Σ</a:t>
            </a:r>
            <a:r>
              <a:rPr lang="en-US" altLang="ko-KR" baseline="-25000" dirty="0" err="1" smtClean="0"/>
              <a:t>i</a:t>
            </a:r>
            <a:r>
              <a:rPr lang="en-US" altLang="ko-KR" baseline="-25000" dirty="0" smtClean="0"/>
              <a:t>=products</a:t>
            </a:r>
            <a:r>
              <a:rPr lang="el-GR" altLang="ko-KR" dirty="0" smtClean="0"/>
              <a:t> 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) </a:t>
            </a:r>
            <a:r>
              <a:rPr lang="en-US" altLang="ko-KR" dirty="0" smtClean="0"/>
              <a:t>– </a:t>
            </a:r>
            <a:r>
              <a:rPr lang="el-GR" altLang="ko-KR" dirty="0" smtClean="0"/>
              <a:t>Σ</a:t>
            </a:r>
            <a:r>
              <a:rPr lang="en-US" altLang="ko-KR" baseline="-25000" dirty="0" smtClean="0"/>
              <a:t>j=reactants</a:t>
            </a:r>
            <a:r>
              <a:rPr lang="el-GR" altLang="ko-KR" dirty="0" smtClean="0"/>
              <a:t> 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T,P</a:t>
            </a:r>
            <a:r>
              <a:rPr lang="en-US" altLang="ko-KR" dirty="0" err="1" smtClean="0"/>
              <a:t>j</a:t>
            </a:r>
            <a:r>
              <a:rPr lang="en-US" altLang="ko-KR" dirty="0" smtClean="0"/>
              <a:t>) </a:t>
            </a:r>
            <a:endParaRPr lang="en-US" altLang="ko-KR" dirty="0" smtClean="0"/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 = </a:t>
            </a:r>
            <a:r>
              <a:rPr lang="el-GR" altLang="ko-KR" dirty="0" smtClean="0"/>
              <a:t>Σ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ν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) =(c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(C) + d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(D)) - (a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(A) + b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(B)).          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3779912" y="4437112"/>
            <a:ext cx="2592288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548680"/>
            <a:ext cx="5678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 piston system, working against a constant pressure and </a:t>
            </a:r>
          </a:p>
          <a:p>
            <a:r>
              <a:rPr lang="en-US" altLang="ko-KR" dirty="0" smtClean="0"/>
              <a:t>exchanging heat with surroundings</a:t>
            </a:r>
            <a:endParaRPr lang="ko-KR" altLang="en-US" dirty="0"/>
          </a:p>
        </p:txBody>
      </p:sp>
      <p:pic>
        <p:nvPicPr>
          <p:cNvPr id="5122" name="Picture 2" descr="http://www.korearth.net/lecture/geochem/gchem_intro/ch03/pist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2727576" cy="3600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779912" y="1935410"/>
            <a:ext cx="498405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 internal energy change may be given by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Internal energy change = heat change + work done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latin typeface="Symbol" pitchFamily="18" charset="2"/>
              </a:rPr>
              <a:t>D</a:t>
            </a:r>
            <a:r>
              <a:rPr lang="en-US" altLang="ko-KR" dirty="0" smtClean="0"/>
              <a:t>U = </a:t>
            </a:r>
            <a:r>
              <a:rPr lang="en-US" altLang="ko-KR" dirty="0" smtClean="0">
                <a:latin typeface="Symbol" pitchFamily="18" charset="2"/>
              </a:rPr>
              <a:t>D</a:t>
            </a:r>
            <a:r>
              <a:rPr lang="en-US" altLang="ko-KR" dirty="0" smtClean="0"/>
              <a:t>Q +</a:t>
            </a:r>
            <a:r>
              <a:rPr lang="en-US" altLang="ko-KR" dirty="0" smtClean="0">
                <a:latin typeface="Symbol" pitchFamily="18" charset="2"/>
              </a:rPr>
              <a:t>D</a:t>
            </a:r>
            <a:r>
              <a:rPr lang="en-US" altLang="ko-KR" dirty="0" smtClean="0"/>
              <a:t>W</a:t>
            </a:r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   = </a:t>
            </a:r>
            <a:r>
              <a:rPr lang="en-US" altLang="ko-KR" dirty="0" smtClean="0">
                <a:latin typeface="Symbol" pitchFamily="18" charset="2"/>
              </a:rPr>
              <a:t>D</a:t>
            </a:r>
            <a:r>
              <a:rPr lang="en-US" altLang="ko-KR" dirty="0" smtClean="0"/>
              <a:t>Q – P</a:t>
            </a:r>
            <a:r>
              <a:rPr lang="en-US" altLang="ko-KR" dirty="0" smtClean="0">
                <a:latin typeface="Symbol" pitchFamily="18" charset="2"/>
              </a:rPr>
              <a:t>D</a:t>
            </a:r>
            <a:r>
              <a:rPr lang="en-US" altLang="ko-KR" dirty="0" smtClean="0"/>
              <a:t>V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For an infinitesimal change</a:t>
            </a:r>
          </a:p>
          <a:p>
            <a:endParaRPr lang="en-US" altLang="ko-KR" dirty="0" smtClean="0"/>
          </a:p>
          <a:p>
            <a:r>
              <a:rPr lang="en-US" altLang="ko-KR" sz="3200" dirty="0" err="1" smtClean="0"/>
              <a:t>dU</a:t>
            </a:r>
            <a:r>
              <a:rPr lang="en-US" altLang="ko-KR" sz="3200" dirty="0" smtClean="0"/>
              <a:t> = </a:t>
            </a:r>
            <a:r>
              <a:rPr lang="en-US" altLang="ko-KR" sz="3200" dirty="0" err="1" smtClean="0"/>
              <a:t>dQ</a:t>
            </a:r>
            <a:r>
              <a:rPr lang="en-US" altLang="ko-KR" sz="3200" dirty="0" smtClean="0"/>
              <a:t> - </a:t>
            </a:r>
            <a:r>
              <a:rPr lang="en-US" altLang="ko-KR" sz="3200" dirty="0" err="1" smtClean="0"/>
              <a:t>PdV</a:t>
            </a:r>
            <a:r>
              <a:rPr lang="en-US" altLang="ko-KR" sz="3200" dirty="0" smtClean="0"/>
              <a:t>     (1)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2661921"/>
          </a:xfrm>
        </p:spPr>
        <p:txBody>
          <a:bodyPr>
            <a:normAutofit/>
          </a:bodyPr>
          <a:lstStyle/>
          <a:p>
            <a:pPr lvl="1"/>
            <a:r>
              <a:rPr lang="en-US" altLang="ko-KR" b="1" dirty="0" smtClean="0">
                <a:solidFill>
                  <a:srgbClr val="0070C0"/>
                </a:solidFill>
              </a:rPr>
              <a:t>Entropy (S)</a:t>
            </a:r>
            <a:r>
              <a:rPr lang="en-US" altLang="ko-KR" dirty="0" smtClean="0"/>
              <a:t>: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 smtClean="0"/>
              <a:t>energy not available for work, in the form of waste heat?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measure of disorder (randomness)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Proportional to the heat change per temperature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47664" y="3717032"/>
            <a:ext cx="3725700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Symbol" pitchFamily="18" charset="2"/>
              </a:rPr>
              <a:t>D</a:t>
            </a:r>
            <a:r>
              <a:rPr lang="en-US" altLang="ko-KR" dirty="0" smtClean="0"/>
              <a:t>S = </a:t>
            </a:r>
            <a:r>
              <a:rPr lang="en-US" altLang="ko-KR" dirty="0" smtClean="0">
                <a:latin typeface="Symbol" pitchFamily="18" charset="2"/>
              </a:rPr>
              <a:t>D</a:t>
            </a:r>
            <a:r>
              <a:rPr lang="en-US" altLang="ko-KR" dirty="0" smtClean="0"/>
              <a:t>Q/T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For an infinitesimal change</a:t>
            </a:r>
          </a:p>
          <a:p>
            <a:endParaRPr lang="en-US" altLang="ko-KR" dirty="0" smtClean="0"/>
          </a:p>
          <a:p>
            <a:r>
              <a:rPr lang="en-US" altLang="ko-KR" sz="3200" dirty="0" err="1" smtClean="0"/>
              <a:t>dS</a:t>
            </a:r>
            <a:r>
              <a:rPr lang="en-US" altLang="ko-KR" sz="3200" dirty="0" smtClean="0"/>
              <a:t> = </a:t>
            </a:r>
            <a:r>
              <a:rPr lang="en-US" altLang="ko-KR" sz="3200" dirty="0" err="1" smtClean="0"/>
              <a:t>dQ</a:t>
            </a:r>
            <a:r>
              <a:rPr lang="en-US" altLang="ko-KR" sz="3200" dirty="0" smtClean="0"/>
              <a:t>/T        (2)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From equation (1) &amp; (2)</a:t>
            </a:r>
          </a:p>
          <a:p>
            <a:endParaRPr lang="en-US" altLang="ko-KR" dirty="0" smtClean="0"/>
          </a:p>
          <a:p>
            <a:r>
              <a:rPr lang="en-US" altLang="ko-KR" sz="3200" dirty="0" err="1" smtClean="0"/>
              <a:t>dU</a:t>
            </a:r>
            <a:r>
              <a:rPr lang="en-US" altLang="ko-KR" sz="3200" dirty="0" smtClean="0"/>
              <a:t> = </a:t>
            </a:r>
            <a:r>
              <a:rPr lang="en-US" altLang="ko-KR" sz="3200" dirty="0" err="1" smtClean="0"/>
              <a:t>TdS</a:t>
            </a:r>
            <a:r>
              <a:rPr lang="en-US" altLang="ko-KR" sz="3200" dirty="0" smtClean="0"/>
              <a:t> –</a:t>
            </a:r>
            <a:r>
              <a:rPr lang="en-US" altLang="ko-KR" sz="3200" dirty="0" err="1" smtClean="0"/>
              <a:t>PdV</a:t>
            </a:r>
            <a:r>
              <a:rPr lang="en-US" altLang="ko-KR" sz="3200" dirty="0" smtClean="0"/>
              <a:t>        (3)</a:t>
            </a:r>
            <a:endParaRPr lang="en-US" altLang="ko-KR" sz="3200" dirty="0" smtClean="0"/>
          </a:p>
          <a:p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547664" y="4869160"/>
            <a:ext cx="1872208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547664" y="6165304"/>
            <a:ext cx="2592288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2661921"/>
          </a:xfrm>
        </p:spPr>
        <p:txBody>
          <a:bodyPr>
            <a:normAutofit/>
          </a:bodyPr>
          <a:lstStyle/>
          <a:p>
            <a:pPr lvl="1"/>
            <a:r>
              <a:rPr lang="en-US" altLang="ko-KR" b="1" dirty="0" smtClean="0">
                <a:solidFill>
                  <a:srgbClr val="0070C0"/>
                </a:solidFill>
              </a:rPr>
              <a:t>Enthalpy (H)</a:t>
            </a:r>
            <a:r>
              <a:rPr lang="en-US" altLang="ko-KR" dirty="0" smtClean="0"/>
              <a:t>: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heat content of the system </a:t>
            </a:r>
          </a:p>
          <a:p>
            <a:pPr lvl="2"/>
            <a:r>
              <a:rPr lang="en-US" altLang="ko-KR" dirty="0" smtClean="0"/>
              <a:t>The measure of heat exchanged under constant pressure</a:t>
            </a:r>
            <a:endParaRPr lang="en-US" altLang="ko-KR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547664" y="3717032"/>
            <a:ext cx="456887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+mj-lt"/>
              </a:rPr>
              <a:t>H = U+ PV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By taking differentiation for both sides</a:t>
            </a:r>
          </a:p>
          <a:p>
            <a:endParaRPr lang="en-US" altLang="ko-KR" dirty="0" smtClean="0"/>
          </a:p>
          <a:p>
            <a:r>
              <a:rPr lang="en-US" altLang="ko-KR" dirty="0" err="1" smtClean="0"/>
              <a:t>dH</a:t>
            </a:r>
            <a:r>
              <a:rPr lang="en-US" altLang="ko-KR" dirty="0" smtClean="0"/>
              <a:t> = </a:t>
            </a:r>
            <a:r>
              <a:rPr lang="en-US" altLang="ko-KR" dirty="0" err="1" smtClean="0"/>
              <a:t>dU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PdV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VdP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Inserting  </a:t>
            </a:r>
            <a:r>
              <a:rPr lang="en-US" altLang="ko-KR" dirty="0" err="1" smtClean="0"/>
              <a:t>dU</a:t>
            </a:r>
            <a:r>
              <a:rPr lang="en-US" altLang="ko-KR" dirty="0" smtClean="0"/>
              <a:t> of equation (3) and rearranging it</a:t>
            </a:r>
          </a:p>
          <a:p>
            <a:endParaRPr lang="en-US" altLang="ko-KR" dirty="0" smtClean="0"/>
          </a:p>
          <a:p>
            <a:r>
              <a:rPr lang="en-US" altLang="ko-KR" sz="3200" dirty="0" err="1" smtClean="0"/>
              <a:t>dH</a:t>
            </a:r>
            <a:r>
              <a:rPr lang="en-US" altLang="ko-KR" sz="3200" dirty="0" smtClean="0"/>
              <a:t> = </a:t>
            </a:r>
            <a:r>
              <a:rPr lang="en-US" altLang="ko-KR" sz="3200" dirty="0" err="1" smtClean="0"/>
              <a:t>TdS</a:t>
            </a:r>
            <a:r>
              <a:rPr lang="en-US" altLang="ko-KR" sz="3200" dirty="0" smtClean="0"/>
              <a:t> + </a:t>
            </a:r>
            <a:r>
              <a:rPr lang="en-US" altLang="ko-KR" sz="3200" dirty="0" err="1" smtClean="0"/>
              <a:t>VdP</a:t>
            </a:r>
            <a:r>
              <a:rPr lang="en-US" altLang="ko-KR" sz="3200" dirty="0" smtClean="0"/>
              <a:t>        (4)</a:t>
            </a:r>
            <a:endParaRPr lang="ko-KR" altLang="en-US" sz="3200" dirty="0"/>
          </a:p>
        </p:txBody>
      </p:sp>
      <p:sp>
        <p:nvSpPr>
          <p:cNvPr id="4" name="직사각형 3"/>
          <p:cNvSpPr/>
          <p:nvPr/>
        </p:nvSpPr>
        <p:spPr>
          <a:xfrm>
            <a:off x="1547664" y="5949280"/>
            <a:ext cx="2736304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2520280"/>
          </a:xfrm>
        </p:spPr>
        <p:txBody>
          <a:bodyPr/>
          <a:lstStyle/>
          <a:p>
            <a:r>
              <a:rPr lang="en-US" altLang="ko-KR" b="1" dirty="0" smtClean="0"/>
              <a:t>The Second Law</a:t>
            </a:r>
            <a:endParaRPr lang="en-US" altLang="ko-KR" b="1" dirty="0" smtClean="0"/>
          </a:p>
          <a:p>
            <a:pPr lvl="1"/>
            <a:r>
              <a:rPr lang="en-US" altLang="ko-KR" dirty="0" smtClean="0"/>
              <a:t>Entropy law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Spontaneous evolution of the universe is toward the direction of increasing randomness (disorder, chaos)</a:t>
            </a:r>
            <a:endParaRPr lang="en-US" altLang="ko-KR" dirty="0" smtClean="0"/>
          </a:p>
        </p:txBody>
      </p:sp>
      <p:pic>
        <p:nvPicPr>
          <p:cNvPr id="8194" name="Picture 2" descr="http://www.korearth.net/lecture/geochem/gchem_intro/ch03/2ndlaw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365104"/>
            <a:ext cx="2753245" cy="18722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139952" y="4509120"/>
            <a:ext cx="341792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For an isolated system shown left,</a:t>
            </a:r>
          </a:p>
          <a:p>
            <a:r>
              <a:rPr lang="en-US" altLang="ko-KR" dirty="0" smtClean="0"/>
              <a:t>T1&gt;T2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err="1" smtClean="0">
                <a:sym typeface="Wingdings" pitchFamily="2" charset="2"/>
              </a:rPr>
              <a:t>dQ</a:t>
            </a:r>
            <a:r>
              <a:rPr lang="en-US" altLang="ko-KR" dirty="0" smtClean="0">
                <a:sym typeface="Wingdings" pitchFamily="2" charset="2"/>
              </a:rPr>
              <a:t> = -dQ1 = dQ2</a:t>
            </a:r>
            <a:endParaRPr lang="en-US" altLang="ko-KR" dirty="0" smtClean="0"/>
          </a:p>
          <a:p>
            <a:r>
              <a:rPr lang="en-US" altLang="ko-KR" dirty="0" err="1" smtClean="0"/>
              <a:t>dS</a:t>
            </a:r>
            <a:r>
              <a:rPr lang="en-US" altLang="ko-KR" dirty="0" smtClean="0"/>
              <a:t> = dS1 + dS2</a:t>
            </a:r>
          </a:p>
          <a:p>
            <a:r>
              <a:rPr lang="en-US" altLang="ko-KR" dirty="0" smtClean="0"/>
              <a:t>      = dQ1/T1 + dQ2/T2</a:t>
            </a:r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 = </a:t>
            </a:r>
            <a:r>
              <a:rPr lang="en-US" altLang="ko-KR" dirty="0" err="1" smtClean="0"/>
              <a:t>dQ</a:t>
            </a:r>
            <a:r>
              <a:rPr lang="en-US" altLang="ko-KR" dirty="0" smtClean="0"/>
              <a:t>(-1/T1 + 1/T2) &gt; 0</a:t>
            </a:r>
          </a:p>
          <a:p>
            <a:endParaRPr lang="en-US" altLang="ko-KR" dirty="0" smtClean="0"/>
          </a:p>
          <a:p>
            <a:r>
              <a:rPr lang="en-US" altLang="ko-KR" sz="3200" dirty="0" err="1" smtClean="0"/>
              <a:t>dS</a:t>
            </a:r>
            <a:r>
              <a:rPr lang="en-US" altLang="ko-KR" sz="3200" dirty="0" smtClean="0"/>
              <a:t> &gt;0</a:t>
            </a:r>
            <a:endParaRPr lang="en-US" altLang="ko-KR" sz="3200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4139952" y="6165304"/>
            <a:ext cx="1152128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moniteausaddleclub.com/images/original_su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692696"/>
            <a:ext cx="3810000" cy="3800476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2339752" y="50131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i="1" dirty="0" smtClean="0"/>
              <a:t>You can not shovel manure into the rear end of a horse and expect to get hay out of its mouth"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771800" y="450912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http://www.moniteausaddleclub.com/horse_humor.htm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ko-KR" dirty="0" err="1" smtClean="0"/>
              <a:t>dS</a:t>
            </a:r>
            <a:r>
              <a:rPr lang="en-US" altLang="ko-KR" dirty="0" smtClean="0"/>
              <a:t> =</a:t>
            </a:r>
            <a:r>
              <a:rPr lang="en-US" altLang="ko-KR" dirty="0" err="1" smtClean="0"/>
              <a:t>dQ</a:t>
            </a:r>
            <a:r>
              <a:rPr lang="en-US" altLang="ko-KR" dirty="0" smtClean="0"/>
              <a:t>(1/T2 – 1/T1)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dS</a:t>
            </a:r>
            <a:r>
              <a:rPr lang="en-US" altLang="ko-KR" dirty="0" smtClean="0"/>
              <a:t> &gt;0; in an evolutionary phase. Spontaneous.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dS</a:t>
            </a:r>
            <a:r>
              <a:rPr lang="en-US" altLang="ko-KR" dirty="0" smtClean="0"/>
              <a:t>&lt;0; the reverse process is spontaneous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dS</a:t>
            </a:r>
            <a:r>
              <a:rPr lang="en-US" altLang="ko-KR" dirty="0" smtClean="0"/>
              <a:t>=0; in equilibrium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2088232"/>
          </a:xfrm>
        </p:spPr>
        <p:txBody>
          <a:bodyPr>
            <a:normAutofit lnSpcReduction="10000"/>
          </a:bodyPr>
          <a:lstStyle/>
          <a:p>
            <a:pPr lvl="1"/>
            <a:r>
              <a:rPr lang="en-US" altLang="ko-KR" b="1" dirty="0" smtClean="0">
                <a:solidFill>
                  <a:srgbClr val="0070C0"/>
                </a:solidFill>
              </a:rPr>
              <a:t>Gibbs free energy (G)</a:t>
            </a:r>
            <a:r>
              <a:rPr lang="en-US" altLang="ko-KR" dirty="0" smtClean="0"/>
              <a:t>: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 smtClean="0"/>
              <a:t>thermodynamic potential that measures the "useful" or process-initiating work obtainable from a thermodynamic system at a constant temperature and </a:t>
            </a:r>
            <a:r>
              <a:rPr lang="en-US" altLang="ko-KR" dirty="0" smtClean="0"/>
              <a:t>pressure</a:t>
            </a:r>
            <a:endParaRPr lang="en-US" altLang="ko-KR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547664" y="3717032"/>
            <a:ext cx="456887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+mj-lt"/>
              </a:rPr>
              <a:t>G = H - TS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By taking differentiation for both sides</a:t>
            </a:r>
          </a:p>
          <a:p>
            <a:endParaRPr lang="en-US" altLang="ko-KR" dirty="0" smtClean="0"/>
          </a:p>
          <a:p>
            <a:r>
              <a:rPr lang="en-US" altLang="ko-KR" dirty="0" err="1" smtClean="0"/>
              <a:t>dG</a:t>
            </a:r>
            <a:r>
              <a:rPr lang="en-US" altLang="ko-KR" dirty="0" smtClean="0"/>
              <a:t> = </a:t>
            </a:r>
            <a:r>
              <a:rPr lang="en-US" altLang="ko-KR" dirty="0" err="1" smtClean="0"/>
              <a:t>dH</a:t>
            </a:r>
            <a:r>
              <a:rPr lang="en-US" altLang="ko-KR" dirty="0" smtClean="0"/>
              <a:t> – </a:t>
            </a:r>
            <a:r>
              <a:rPr lang="en-US" altLang="ko-KR" dirty="0" err="1" smtClean="0"/>
              <a:t>TdS</a:t>
            </a:r>
            <a:r>
              <a:rPr lang="en-US" altLang="ko-KR" dirty="0" smtClean="0"/>
              <a:t> - </a:t>
            </a:r>
            <a:r>
              <a:rPr lang="en-US" altLang="ko-KR" dirty="0" err="1" smtClean="0"/>
              <a:t>SdT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Inserting  </a:t>
            </a:r>
            <a:r>
              <a:rPr lang="en-US" altLang="ko-KR" dirty="0" err="1" smtClean="0"/>
              <a:t>dH</a:t>
            </a:r>
            <a:r>
              <a:rPr lang="en-US" altLang="ko-KR" dirty="0" smtClean="0"/>
              <a:t> of equation (4) and rearranging it</a:t>
            </a:r>
          </a:p>
          <a:p>
            <a:endParaRPr lang="en-US" altLang="ko-KR" dirty="0" smtClean="0"/>
          </a:p>
          <a:p>
            <a:r>
              <a:rPr lang="en-US" altLang="ko-KR" sz="3200" dirty="0" err="1" smtClean="0"/>
              <a:t>dG</a:t>
            </a:r>
            <a:r>
              <a:rPr lang="en-US" altLang="ko-KR" sz="3200" dirty="0" smtClean="0"/>
              <a:t> = </a:t>
            </a:r>
            <a:r>
              <a:rPr lang="en-US" altLang="ko-KR" sz="3200" dirty="0" err="1" smtClean="0"/>
              <a:t>VdP</a:t>
            </a:r>
            <a:r>
              <a:rPr lang="en-US" altLang="ko-KR" sz="3200" dirty="0" smtClean="0"/>
              <a:t> -</a:t>
            </a:r>
            <a:r>
              <a:rPr lang="en-US" altLang="ko-KR" sz="3200" dirty="0" err="1" smtClean="0"/>
              <a:t>SdT</a:t>
            </a:r>
            <a:r>
              <a:rPr lang="en-US" altLang="ko-KR" sz="3200" dirty="0" smtClean="0"/>
              <a:t>       (5)</a:t>
            </a:r>
            <a:endParaRPr lang="ko-KR" altLang="en-US" sz="3200" dirty="0"/>
          </a:p>
        </p:txBody>
      </p:sp>
      <p:sp>
        <p:nvSpPr>
          <p:cNvPr id="4" name="직사각형 3"/>
          <p:cNvSpPr/>
          <p:nvPr/>
        </p:nvSpPr>
        <p:spPr>
          <a:xfrm>
            <a:off x="1547664" y="5949280"/>
            <a:ext cx="2736304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2088232"/>
          </a:xfrm>
        </p:spPr>
        <p:txBody>
          <a:bodyPr>
            <a:normAutofit/>
          </a:bodyPr>
          <a:lstStyle/>
          <a:p>
            <a:pPr lvl="2"/>
            <a:r>
              <a:rPr lang="en-US" altLang="ko-KR" dirty="0" err="1" smtClean="0"/>
              <a:t>dG</a:t>
            </a:r>
            <a:r>
              <a:rPr lang="en-US" altLang="ko-KR" dirty="0" smtClean="0"/>
              <a:t> &lt; 0; a spontaneous process</a:t>
            </a:r>
          </a:p>
          <a:p>
            <a:pPr lvl="2"/>
            <a:r>
              <a:rPr lang="en-US" altLang="ko-KR" dirty="0" err="1" smtClean="0"/>
              <a:t>dG</a:t>
            </a:r>
            <a:r>
              <a:rPr lang="en-US" altLang="ko-KR" dirty="0" smtClean="0"/>
              <a:t> &gt;0; the reverse process is spontaneous</a:t>
            </a:r>
          </a:p>
          <a:p>
            <a:pPr lvl="2"/>
            <a:r>
              <a:rPr lang="en-US" altLang="ko-KR" dirty="0" err="1" smtClean="0"/>
              <a:t>dG</a:t>
            </a:r>
            <a:r>
              <a:rPr lang="en-US" altLang="ko-KR" dirty="0" smtClean="0"/>
              <a:t>=0; in equilibrium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1295</TotalTime>
  <Words>534</Words>
  <Application>Microsoft Office PowerPoint</Application>
  <PresentationFormat>화면 슬라이드 쇼(4:3)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모듈</vt:lpstr>
      <vt:lpstr>Ch.3. Thermodynamics for Geochemistry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***</cp:lastModifiedBy>
  <cp:revision>111</cp:revision>
  <dcterms:created xsi:type="dcterms:W3CDTF">2012-03-04T11:34:30Z</dcterms:created>
  <dcterms:modified xsi:type="dcterms:W3CDTF">2012-05-01T08:58:31Z</dcterms:modified>
</cp:coreProperties>
</file>