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8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8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3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0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5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0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7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9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7104C-3C59-4EC1-8D1D-7BF746D9E532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B0AC-373B-4711-9CCC-C63C9BF61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1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bank.org/en/country/korea/overvie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Governance of Extractive Industries in the Republic of Korea: A Brief Introduction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4797152"/>
            <a:ext cx="6400800" cy="1752600"/>
          </a:xfrm>
        </p:spPr>
        <p:txBody>
          <a:bodyPr/>
          <a:lstStyle/>
          <a:p>
            <a:r>
              <a:rPr lang="en-US" dirty="0" smtClean="0"/>
              <a:t>Jae-Young Yu</a:t>
            </a:r>
          </a:p>
          <a:p>
            <a:r>
              <a:rPr lang="en-US" dirty="0" smtClean="0"/>
              <a:t>Kangwon National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66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Main Measures</a:t>
            </a:r>
          </a:p>
          <a:p>
            <a:pPr lvl="1"/>
            <a:r>
              <a:rPr lang="en-US" dirty="0" smtClean="0"/>
              <a:t>Establishment of Resources Cooperation Committee</a:t>
            </a:r>
          </a:p>
          <a:p>
            <a:pPr lvl="2"/>
            <a:r>
              <a:rPr lang="en-US" dirty="0" smtClean="0"/>
              <a:t>intergovernmental channel to discuss all the policies, information and collaborations in extractive industries</a:t>
            </a:r>
          </a:p>
          <a:p>
            <a:pPr lvl="2"/>
            <a:r>
              <a:rPr lang="en-US" dirty="0" smtClean="0"/>
              <a:t>minister, vice minister, CEO’s of public and private extractive-industry companies, presidents of research institute of the corresponding fields.</a:t>
            </a:r>
          </a:p>
          <a:p>
            <a:pPr lvl="1"/>
            <a:r>
              <a:rPr lang="en-US" dirty="0" smtClean="0"/>
              <a:t>Human </a:t>
            </a:r>
            <a:r>
              <a:rPr lang="en-US" dirty="0"/>
              <a:t>resources cultivation in oil &amp; mineral development </a:t>
            </a:r>
            <a:endParaRPr lang="en-US" dirty="0" smtClean="0"/>
          </a:p>
          <a:p>
            <a:pPr lvl="2"/>
            <a:r>
              <a:rPr lang="en-US" dirty="0" smtClean="0"/>
              <a:t>nomination of 10 specialized universities for resource development –provide educational funds to train graduates and professors to be specialized in the field</a:t>
            </a:r>
          </a:p>
          <a:p>
            <a:pPr lvl="2"/>
            <a:r>
              <a:rPr lang="en-US" dirty="0" smtClean="0"/>
              <a:t>establishment of Academy of resource development –short term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4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lvl="1"/>
            <a:r>
              <a:rPr lang="en-US" dirty="0" smtClean="0"/>
              <a:t>R&amp;D on Resources Development Technology</a:t>
            </a:r>
          </a:p>
          <a:p>
            <a:pPr lvl="2"/>
            <a:r>
              <a:rPr lang="en-US" dirty="0" smtClean="0"/>
              <a:t>draw technology roadmap</a:t>
            </a:r>
          </a:p>
          <a:p>
            <a:pPr lvl="2"/>
            <a:r>
              <a:rPr lang="en-US" dirty="0" smtClean="0"/>
              <a:t>R&amp;D funding through KIGAM</a:t>
            </a:r>
            <a:endParaRPr lang="en-US" dirty="0"/>
          </a:p>
          <a:p>
            <a:pPr lvl="1"/>
            <a:r>
              <a:rPr lang="en-US" dirty="0" smtClean="0"/>
              <a:t>Domestic Resources Development (Measures)</a:t>
            </a:r>
          </a:p>
          <a:p>
            <a:pPr lvl="2"/>
            <a:r>
              <a:rPr lang="en-US" dirty="0" smtClean="0"/>
              <a:t>continental shelf development projects</a:t>
            </a:r>
          </a:p>
          <a:p>
            <a:pPr lvl="2"/>
            <a:r>
              <a:rPr lang="en-US" dirty="0" smtClean="0"/>
              <a:t>gas hydrates development projects</a:t>
            </a:r>
          </a:p>
          <a:p>
            <a:pPr lvl="2"/>
            <a:r>
              <a:rPr lang="en-US" dirty="0" smtClean="0"/>
              <a:t>promoting domestic extractive industries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690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Promoting Domestic Extractive Industries</a:t>
            </a:r>
          </a:p>
          <a:p>
            <a:pPr lvl="1"/>
            <a:r>
              <a:rPr lang="en-US" dirty="0" smtClean="0"/>
              <a:t>Reason</a:t>
            </a:r>
          </a:p>
          <a:p>
            <a:pPr lvl="2"/>
            <a:r>
              <a:rPr lang="en-US" dirty="0" smtClean="0"/>
              <a:t>Too much relies on the imported resources (metal 98.94%, nonmetal 27.22%)</a:t>
            </a:r>
          </a:p>
          <a:p>
            <a:pPr lvl="2"/>
            <a:r>
              <a:rPr lang="en-US" dirty="0" smtClean="0"/>
              <a:t>Environment friendly development while strategically secure minimum amount of the resources</a:t>
            </a:r>
          </a:p>
          <a:p>
            <a:pPr lvl="1"/>
            <a:r>
              <a:rPr lang="en-US" dirty="0" smtClean="0"/>
              <a:t>Current Status</a:t>
            </a:r>
          </a:p>
          <a:p>
            <a:pPr lvl="2"/>
            <a:r>
              <a:rPr lang="en-US" dirty="0" smtClean="0"/>
              <a:t>Production: domestic mining occupies only 0.3% of GDP in 2008</a:t>
            </a:r>
          </a:p>
          <a:p>
            <a:pPr lvl="2"/>
            <a:r>
              <a:rPr lang="en-US" dirty="0" smtClean="0"/>
              <a:t>Analysis of reserve: metal resources are absolutely deficient , while nonmetal supplies are acceptable</a:t>
            </a:r>
          </a:p>
          <a:p>
            <a:pPr lvl="1"/>
            <a:r>
              <a:rPr lang="en-US" dirty="0" smtClean="0"/>
              <a:t>Basic direction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/>
              <a:t>efficient development of economically valuable resources</a:t>
            </a:r>
          </a:p>
          <a:p>
            <a:pPr lvl="2"/>
            <a:r>
              <a:rPr lang="en-US" dirty="0" smtClean="0"/>
              <a:t>enhancement of the competitive edge through the advances in technology </a:t>
            </a:r>
          </a:p>
          <a:p>
            <a:pPr lvl="2"/>
            <a:r>
              <a:rPr lang="en-US" dirty="0" smtClean="0"/>
              <a:t>more strict management and prevention of the “resources curse”</a:t>
            </a:r>
          </a:p>
          <a:p>
            <a:pPr lvl="2"/>
            <a:r>
              <a:rPr lang="en-US" dirty="0" smtClean="0"/>
              <a:t>improvement of the supporting system along with the change in the environment of extractive industries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 smtClean="0"/>
              <a:t>Some principal projects</a:t>
            </a:r>
            <a:endParaRPr lang="en-US" dirty="0" smtClean="0"/>
          </a:p>
          <a:p>
            <a:pPr lvl="2"/>
            <a:r>
              <a:rPr lang="en-US" dirty="0" smtClean="0"/>
              <a:t>More basic surveys and reevaluation of the domestic resources</a:t>
            </a:r>
            <a:endParaRPr lang="en-US" dirty="0" smtClean="0"/>
          </a:p>
          <a:p>
            <a:pPr lvl="2"/>
            <a:r>
              <a:rPr lang="en-US" dirty="0" smtClean="0"/>
              <a:t>Promotion of exploration and efficient development of the metal deposits</a:t>
            </a:r>
          </a:p>
          <a:p>
            <a:pPr lvl="2"/>
            <a:r>
              <a:rPr lang="en-US" dirty="0" smtClean="0"/>
              <a:t>upgrading of the equipment for better productivity of active mines</a:t>
            </a:r>
          </a:p>
          <a:p>
            <a:pPr lvl="2"/>
            <a:r>
              <a:rPr lang="en-US" dirty="0" smtClean="0"/>
              <a:t>heightening the added-value and strengthening the competitiveness through providing more funds to R&amp;D</a:t>
            </a:r>
          </a:p>
          <a:p>
            <a:pPr lvl="2"/>
            <a:r>
              <a:rPr lang="en-US" dirty="0" smtClean="0"/>
              <a:t>pushing it up to higher-levels by creating more added-values</a:t>
            </a:r>
          </a:p>
          <a:p>
            <a:pPr lvl="2"/>
            <a:r>
              <a:rPr lang="en-US" dirty="0" smtClean="0"/>
              <a:t>more education to train the professionals having resources development specialties</a:t>
            </a:r>
          </a:p>
          <a:p>
            <a:pPr lvl="2"/>
            <a:r>
              <a:rPr lang="en-US" dirty="0" smtClean="0"/>
              <a:t>help to equip safety facilities to prevent mine casualties</a:t>
            </a:r>
          </a:p>
          <a:p>
            <a:pPr lvl="2"/>
            <a:r>
              <a:rPr lang="en-US" dirty="0" smtClean="0"/>
              <a:t>tighter control of ‘resources curse’ for the sustainable resources development</a:t>
            </a:r>
          </a:p>
          <a:p>
            <a:pPr lvl="2"/>
            <a:r>
              <a:rPr lang="en-US" dirty="0" smtClean="0"/>
              <a:t>further automation and </a:t>
            </a:r>
            <a:r>
              <a:rPr lang="en-US" dirty="0" err="1" smtClean="0"/>
              <a:t>informatization</a:t>
            </a:r>
            <a:r>
              <a:rPr lang="en-US" dirty="0" smtClean="0"/>
              <a:t> of mining management system</a:t>
            </a:r>
            <a:endParaRPr lang="en-US" dirty="0"/>
          </a:p>
          <a:p>
            <a:pPr lvl="2"/>
            <a:r>
              <a:rPr lang="en-US" dirty="0" smtClean="0"/>
              <a:t>introduction of more electronic commerce by standardizing the qualities of (mine) products</a:t>
            </a:r>
          </a:p>
          <a:p>
            <a:pPr lvl="2"/>
            <a:r>
              <a:rPr lang="en-US" dirty="0" smtClean="0"/>
              <a:t>regular meeting of private-public sector joint council to promote more investment in extractive industries</a:t>
            </a:r>
          </a:p>
          <a:p>
            <a:pPr lvl="2"/>
            <a:r>
              <a:rPr lang="en-US" dirty="0" smtClean="0"/>
              <a:t>improving law and regulations for the advanced governance of the extractive industries</a:t>
            </a:r>
          </a:p>
        </p:txBody>
      </p:sp>
    </p:spTree>
    <p:extLst>
      <p:ext uri="{BB962C8B-B14F-4D97-AF65-F5344CB8AC3E}">
        <p14:creationId xmlns:p14="http://schemas.microsoft.com/office/powerpoint/2010/main" val="1826549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Promoting </a:t>
            </a:r>
            <a:r>
              <a:rPr lang="en-US" dirty="0" smtClean="0"/>
              <a:t>Overseas Resource Development</a:t>
            </a:r>
            <a:endParaRPr lang="en-US" dirty="0" smtClean="0"/>
          </a:p>
          <a:p>
            <a:pPr lvl="1"/>
            <a:r>
              <a:rPr lang="en-US" dirty="0" smtClean="0"/>
              <a:t>Supporting system (services) for the overseas resources development companies</a:t>
            </a:r>
            <a:endParaRPr lang="en-US" dirty="0" smtClean="0"/>
          </a:p>
          <a:p>
            <a:pPr lvl="2"/>
            <a:r>
              <a:rPr lang="en-US" dirty="0" smtClean="0"/>
              <a:t>General procedures of overseas development</a:t>
            </a:r>
          </a:p>
          <a:p>
            <a:pPr lvl="3"/>
            <a:r>
              <a:rPr lang="en-US" dirty="0" smtClean="0"/>
              <a:t>gathering information</a:t>
            </a:r>
          </a:p>
          <a:p>
            <a:pPr lvl="3"/>
            <a:r>
              <a:rPr lang="en-US" dirty="0" smtClean="0"/>
              <a:t>purchasing a mining lot (or sector)</a:t>
            </a:r>
          </a:p>
          <a:p>
            <a:pPr lvl="3"/>
            <a:r>
              <a:rPr lang="en-US" dirty="0" smtClean="0"/>
              <a:t>survey &amp; exploration</a:t>
            </a:r>
          </a:p>
          <a:p>
            <a:pPr lvl="3"/>
            <a:r>
              <a:rPr lang="en-US" dirty="0" smtClean="0"/>
              <a:t>Development</a:t>
            </a:r>
          </a:p>
          <a:p>
            <a:pPr lvl="3"/>
            <a:r>
              <a:rPr lang="en-US" dirty="0" smtClean="0"/>
              <a:t>Production</a:t>
            </a:r>
          </a:p>
          <a:p>
            <a:pPr lvl="2"/>
            <a:r>
              <a:rPr lang="en-US" dirty="0" smtClean="0"/>
              <a:t>Reporting a development plan</a:t>
            </a:r>
            <a:endParaRPr lang="en-US" dirty="0"/>
          </a:p>
          <a:p>
            <a:pPr lvl="3"/>
            <a:r>
              <a:rPr lang="en-US" dirty="0" smtClean="0"/>
              <a:t>Reporting; Overseas Resources Development Business Act, Article 5</a:t>
            </a:r>
          </a:p>
          <a:p>
            <a:pPr lvl="3"/>
            <a:r>
              <a:rPr lang="en-US" dirty="0" smtClean="0"/>
              <a:t>Required forms and documents: Enforcement Decree of Overseas </a:t>
            </a:r>
            <a:r>
              <a:rPr lang="en-US" dirty="0"/>
              <a:t>Resources Development Business Act, Article </a:t>
            </a:r>
            <a:r>
              <a:rPr lang="en-US" dirty="0" smtClean="0"/>
              <a:t>2</a:t>
            </a:r>
          </a:p>
          <a:p>
            <a:pPr lvl="3"/>
            <a:r>
              <a:rPr lang="en-US" dirty="0" smtClean="0"/>
              <a:t>Feasibility assessment; </a:t>
            </a:r>
            <a:r>
              <a:rPr lang="en-US" dirty="0"/>
              <a:t>Enforcement Decree of Overseas Resources Development Business Act, Article </a:t>
            </a:r>
            <a:r>
              <a:rPr lang="en-US" dirty="0" smtClean="0"/>
              <a:t>7</a:t>
            </a:r>
          </a:p>
          <a:p>
            <a:pPr lvl="3"/>
            <a:r>
              <a:rPr lang="en-US" dirty="0" err="1" smtClean="0"/>
              <a:t>Complemnt</a:t>
            </a:r>
            <a:r>
              <a:rPr lang="en-US" dirty="0" smtClean="0"/>
              <a:t> of the plan; </a:t>
            </a:r>
            <a:r>
              <a:rPr lang="en-US" dirty="0"/>
              <a:t>Enforcement Decree of Overseas Resources Development Business Act, Article </a:t>
            </a:r>
            <a:r>
              <a:rPr lang="en-US" dirty="0" smtClean="0"/>
              <a:t>5-2</a:t>
            </a:r>
            <a:endParaRPr lang="en-US" dirty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9228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lvl="2"/>
            <a:r>
              <a:rPr lang="en-US" dirty="0" smtClean="0"/>
              <a:t>General Loans</a:t>
            </a:r>
          </a:p>
          <a:p>
            <a:pPr lvl="3"/>
            <a:r>
              <a:rPr lang="en-US" dirty="0" smtClean="0"/>
              <a:t>For both domestic and overseas development</a:t>
            </a:r>
          </a:p>
          <a:p>
            <a:pPr lvl="3"/>
            <a:r>
              <a:rPr lang="en-US" dirty="0" smtClean="0"/>
              <a:t>60% of the project bu</a:t>
            </a:r>
            <a:r>
              <a:rPr lang="en-US" dirty="0" smtClean="0"/>
              <a:t>dget</a:t>
            </a:r>
          </a:p>
          <a:p>
            <a:pPr lvl="4"/>
            <a:r>
              <a:rPr lang="en-US" dirty="0" smtClean="0"/>
              <a:t>Exceptions: continental shelf projects: 80%</a:t>
            </a:r>
          </a:p>
          <a:p>
            <a:pPr lvl="4"/>
            <a:r>
              <a:rPr lang="en-US" dirty="0" smtClean="0"/>
              <a:t>Exceptions: Public-corporations: 100%</a:t>
            </a:r>
          </a:p>
          <a:p>
            <a:pPr lvl="3"/>
            <a:r>
              <a:rPr lang="en-US" dirty="0" smtClean="0"/>
              <a:t>through EMRD</a:t>
            </a:r>
          </a:p>
          <a:p>
            <a:pPr lvl="2"/>
            <a:r>
              <a:rPr lang="en-US" dirty="0" smtClean="0"/>
              <a:t>Fire Success Loans</a:t>
            </a:r>
            <a:endParaRPr lang="en-US" dirty="0"/>
          </a:p>
          <a:p>
            <a:pPr lvl="3"/>
            <a:r>
              <a:rPr lang="en-US" dirty="0" smtClean="0"/>
              <a:t>Return principal with surcharge only if it’s successful, otherwise it evaporates</a:t>
            </a:r>
          </a:p>
          <a:p>
            <a:pPr lvl="2"/>
            <a:r>
              <a:rPr lang="en-US" dirty="0" smtClean="0"/>
              <a:t>Resource Development Funds</a:t>
            </a:r>
          </a:p>
          <a:p>
            <a:pPr lvl="3"/>
            <a:r>
              <a:rPr lang="en-US" dirty="0"/>
              <a:t>Overseas Resources Development Business Act, </a:t>
            </a:r>
            <a:r>
              <a:rPr lang="en-US" dirty="0" smtClean="0"/>
              <a:t>(Chapter 3) Article 11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6336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ROK has the 15</a:t>
            </a:r>
            <a:r>
              <a:rPr lang="en-US" baseline="30000" dirty="0" smtClean="0"/>
              <a:t>th</a:t>
            </a:r>
            <a:r>
              <a:rPr lang="en-US" dirty="0" smtClean="0"/>
              <a:t> largest economy in the world</a:t>
            </a:r>
          </a:p>
          <a:p>
            <a:r>
              <a:rPr lang="en-US" dirty="0" smtClean="0"/>
              <a:t>GDP: 29</a:t>
            </a:r>
            <a:r>
              <a:rPr lang="en-US" baseline="30000" dirty="0" smtClean="0"/>
              <a:t>th</a:t>
            </a:r>
            <a:r>
              <a:rPr lang="en-US" dirty="0" smtClean="0"/>
              <a:t> in 1960 </a:t>
            </a:r>
            <a:r>
              <a:rPr lang="en-US" dirty="0" smtClean="0">
                <a:sym typeface="Wingdings" panose="05000000000000000000" pitchFamily="2" charset="2"/>
              </a:rPr>
              <a:t> 15</a:t>
            </a:r>
            <a:r>
              <a:rPr lang="en-US" baseline="30000" dirty="0" smtClean="0">
                <a:sym typeface="Wingdings" panose="05000000000000000000" pitchFamily="2" charset="2"/>
              </a:rPr>
              <a:t>th</a:t>
            </a:r>
            <a:r>
              <a:rPr lang="en-US" dirty="0" smtClean="0">
                <a:sym typeface="Wingdings" panose="05000000000000000000" pitchFamily="2" charset="2"/>
              </a:rPr>
              <a:t> in 2013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Average of 10% annual growth from 1962 to 1994  </a:t>
            </a:r>
            <a:r>
              <a:rPr lang="en-US" dirty="0" smtClean="0"/>
              <a:t>(</a:t>
            </a:r>
            <a:r>
              <a:rPr lang="en-US" u="sng" dirty="0">
                <a:hlinkClick r:id="rId2"/>
              </a:rPr>
              <a:t>http://www.worldbank.org/en/country/korea/overview</a:t>
            </a:r>
            <a:r>
              <a:rPr lang="en-US" dirty="0" smtClean="0"/>
              <a:t>)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Early stage of development; Domestic resources played crucial roles (coal, tungsten, talc, lead, zinc, iron, gold, cement, etc.)</a:t>
            </a:r>
            <a:endParaRPr lang="en-US" dirty="0" smtClean="0"/>
          </a:p>
          <a:p>
            <a:r>
              <a:rPr lang="en-US" dirty="0" smtClean="0"/>
              <a:t>ROK heavily relies on the extractive industries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8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mineral resources consumption in 2012: </a:t>
            </a:r>
          </a:p>
          <a:p>
            <a:pPr lvl="1"/>
            <a:r>
              <a:rPr lang="en-US" dirty="0" smtClean="0"/>
              <a:t>23 trillion KRW (ca. 23 billion USD)</a:t>
            </a:r>
          </a:p>
          <a:p>
            <a:pPr lvl="1"/>
            <a:r>
              <a:rPr lang="en-US" dirty="0" smtClean="0"/>
              <a:t>94% of it imported</a:t>
            </a:r>
          </a:p>
          <a:p>
            <a:pPr lvl="1"/>
            <a:r>
              <a:rPr lang="en-US" dirty="0" smtClean="0"/>
              <a:t>Domestic mining occupies only 0.18% of GDP</a:t>
            </a:r>
            <a:endParaRPr lang="en-US" dirty="0"/>
          </a:p>
          <a:p>
            <a:r>
              <a:rPr lang="en-US" dirty="0" smtClean="0"/>
              <a:t>(Source: Yearbook of Minerals Statistics, KIGAM, http</a:t>
            </a:r>
            <a:r>
              <a:rPr lang="en-US" dirty="0"/>
              <a:t>://mici.kigam.re.kr/portal/)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965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Energy consumption in 2012</a:t>
            </a:r>
          </a:p>
          <a:p>
            <a:pPr lvl="1"/>
            <a:r>
              <a:rPr lang="en-US" dirty="0" smtClean="0"/>
              <a:t>ca. 279  MTOE (petroleum 38.1%, coal 29.1%, LNG 18.0%, nuclear 11.4%)</a:t>
            </a:r>
          </a:p>
          <a:p>
            <a:pPr lvl="1"/>
            <a:r>
              <a:rPr lang="en-US" dirty="0" smtClean="0"/>
              <a:t>96% of it imported</a:t>
            </a:r>
          </a:p>
          <a:p>
            <a:r>
              <a:rPr lang="en-US" dirty="0" smtClean="0"/>
              <a:t>Source: http</a:t>
            </a:r>
            <a:r>
              <a:rPr lang="en-US" dirty="0"/>
              <a:t>://www.index.go.kr/potal/main/EachDtlPageDetail.do?idx_cd=2781</a:t>
            </a:r>
          </a:p>
        </p:txBody>
      </p:sp>
    </p:spTree>
    <p:extLst>
      <p:ext uri="{BB962C8B-B14F-4D97-AF65-F5344CB8AC3E}">
        <p14:creationId xmlns:p14="http://schemas.microsoft.com/office/powerpoint/2010/main" val="211822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US" dirty="0" smtClean="0"/>
              <a:t>Basic direction</a:t>
            </a:r>
          </a:p>
          <a:p>
            <a:r>
              <a:rPr lang="en-US" dirty="0" smtClean="0"/>
              <a:t>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0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Basic direction Aims (Source; Handbook of Resources Development Policies)</a:t>
            </a:r>
          </a:p>
          <a:p>
            <a:pPr lvl="1"/>
            <a:r>
              <a:rPr lang="en-US" sz="2000" dirty="0" smtClean="0"/>
              <a:t>Expand financial aid for the promotion of extractive industries from private sector</a:t>
            </a:r>
          </a:p>
          <a:p>
            <a:pPr lvl="2"/>
            <a:r>
              <a:rPr lang="en-US" sz="1800" dirty="0" smtClean="0"/>
              <a:t>providing private companies more loans to promote overseas resources development</a:t>
            </a:r>
          </a:p>
          <a:p>
            <a:pPr lvl="2"/>
            <a:r>
              <a:rPr lang="en-US" sz="1800" dirty="0" smtClean="0"/>
              <a:t>increasing financial aid from state-run banks</a:t>
            </a:r>
          </a:p>
          <a:p>
            <a:pPr lvl="2"/>
            <a:r>
              <a:rPr lang="en-US" sz="1800" dirty="0" smtClean="0"/>
              <a:t>creating more resources-development fund financed by the public corporations</a:t>
            </a:r>
            <a:endParaRPr lang="en-US" sz="1800" dirty="0"/>
          </a:p>
          <a:p>
            <a:pPr lvl="1"/>
            <a:r>
              <a:rPr lang="en-US" dirty="0" smtClean="0"/>
              <a:t> </a:t>
            </a:r>
            <a:r>
              <a:rPr lang="en-US" sz="2200" dirty="0"/>
              <a:t>Continuing consolidation and specialization of the resources-development public corporations</a:t>
            </a:r>
          </a:p>
          <a:p>
            <a:pPr lvl="2"/>
            <a:r>
              <a:rPr lang="en-US" sz="1900" dirty="0"/>
              <a:t>increasing the investment to pursuit oil company M&amp;A, purchase strategic mineral producing blocks, and secure REE minerals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Strengthening the cooperation in energy and mineral resources with the promising resource-rich </a:t>
            </a:r>
            <a:r>
              <a:rPr lang="en-US" sz="2200" dirty="0" smtClean="0"/>
              <a:t>countries through </a:t>
            </a:r>
            <a:r>
              <a:rPr lang="en-US" sz="2200" dirty="0"/>
              <a:t>summit diplomacy or </a:t>
            </a:r>
            <a:r>
              <a:rPr lang="en-US" sz="2200" dirty="0" smtClean="0"/>
              <a:t>ODA</a:t>
            </a:r>
            <a:endParaRPr lang="en-US" sz="1800" dirty="0"/>
          </a:p>
          <a:p>
            <a:pPr lvl="2"/>
            <a:r>
              <a:rPr lang="en-US" sz="1900" dirty="0" smtClean="0"/>
              <a:t>preemptive search for the promising projects for the boosting packaged resource development</a:t>
            </a:r>
          </a:p>
          <a:p>
            <a:pPr lvl="2"/>
            <a:r>
              <a:rPr lang="en-US" sz="1900" dirty="0" smtClean="0"/>
              <a:t>organizing and running a pan-governmental supporting system for business feasibility assessment and close examination of detailed financial assistance program</a:t>
            </a:r>
            <a:endParaRPr lang="en-US" sz="19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74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Strengthening the infrastructure producing information, professionals, and technology on the resources development</a:t>
            </a:r>
          </a:p>
          <a:p>
            <a:pPr lvl="2"/>
            <a:r>
              <a:rPr lang="en-US" sz="1800" dirty="0" smtClean="0"/>
              <a:t>[information] find means of sharing information between Energy and Mineral Resources Development Association of Korea (EMRD) and other related companies and organizations</a:t>
            </a:r>
          </a:p>
          <a:p>
            <a:pPr lvl="2"/>
            <a:r>
              <a:rPr lang="en-US" sz="1800" dirty="0" smtClean="0"/>
              <a:t>[professionals] increase matching fund to 10 BKRW for the specialized university for resource development</a:t>
            </a:r>
          </a:p>
          <a:p>
            <a:pPr lvl="2"/>
            <a:r>
              <a:rPr lang="en-US" sz="1800" dirty="0" smtClean="0"/>
              <a:t>[technology] increase the portion of overseas resources development in the corresponding budget of the government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2414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Basic directions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Increasing financial aid through government and state-run banks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allocate all the loans to the private companies to develop overseas resources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introduce various financing programs e.g. reserve based financing (RBF) and syndicate loan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Raising more private funds by rewarding tax benefits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expand tax exemption &amp; postpone the deadline of repayment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raise resource-develop funds contributed from the public-companies having the corresponding specialties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Creating large-scale projects through well coordinated cooperation between public and private sector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consolidate &amp; specialize public corporations through M&amp;A and purchasing active producing blocks, bringing further investment from the private sector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organize “Korea consortium” consisting of  public corporations, resource-related companies and general trading companies capable of launching the big projects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/>
              <a:t>Securing REE resources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promote overseas development of REE essential for the domestic smelting and rapidly increasing in import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designate 6 strategic minerals (bituminous coal, uranium, iron, copper, zinc, nickel) and 6 quasi-strategic minerals (chrome, manganese, molybdenum, tungsten, lithium, REE)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/>
              <a:t>support securing projects from the REE-rich countries through strategic energy-resource </a:t>
            </a:r>
            <a:r>
              <a:rPr lang="en-US" sz="1600" dirty="0" smtClean="0"/>
              <a:t>collaboration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9093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 startAt="5"/>
            </a:pPr>
            <a:r>
              <a:rPr lang="en-US" sz="2000" dirty="0" smtClean="0"/>
              <a:t>Strategic cooperation taking account of the characteristics of the region and project  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design collaboration customized to each energy-mineral </a:t>
            </a:r>
            <a:r>
              <a:rPr lang="en-US" sz="1600" dirty="0"/>
              <a:t>rich country</a:t>
            </a:r>
            <a:endParaRPr lang="en-US" sz="1600" dirty="0" smtClean="0"/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support overseas resource development with the know-hows and network obtained from ODA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US" sz="2000" dirty="0" smtClean="0"/>
              <a:t>Encourage packaged resource development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prepare a pan-governmental system to support finding the projects with good potential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reduce investment risk of the private companies by expanding financial aid and sharing the risk by the public companies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diversify the packaged resource development by invoking the participation of multiple parties</a:t>
            </a:r>
          </a:p>
          <a:p>
            <a:pPr marL="971550" lvl="1" indent="-514350">
              <a:buFont typeface="+mj-lt"/>
              <a:buAutoNum type="arabicPeriod" startAt="5"/>
            </a:pPr>
            <a:r>
              <a:rPr lang="en-US" sz="2000" dirty="0" smtClean="0"/>
              <a:t>put more investment to the infrastructure to strengthen the specialties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equip information system gathering the information both from on/off line network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provide more educational funds to the Specialized University for Resource Development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sz="1600" dirty="0" smtClean="0"/>
              <a:t>increase R&amp;D budget on overseas resource development</a:t>
            </a:r>
          </a:p>
        </p:txBody>
      </p:sp>
    </p:spTree>
    <p:extLst>
      <p:ext uri="{BB962C8B-B14F-4D97-AF65-F5344CB8AC3E}">
        <p14:creationId xmlns:p14="http://schemas.microsoft.com/office/powerpoint/2010/main" val="315037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1894</TotalTime>
  <Words>1175</Words>
  <Application>Microsoft Office PowerPoint</Application>
  <PresentationFormat>화면 슬라이드 쇼(4:3)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Governance of Extractive Industries in the Republic of Korea: A Brief Introduction</vt:lpstr>
      <vt:lpstr>Introduction</vt:lpstr>
      <vt:lpstr>PowerPoint 프레젠테이션</vt:lpstr>
      <vt:lpstr>PowerPoint 프레젠테이션</vt:lpstr>
      <vt:lpstr>Policies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of Extractive Industries in the Republic of Korea: A Brief Introduction</dc:title>
  <dc:creator>jyy</dc:creator>
  <cp:lastModifiedBy>jyy</cp:lastModifiedBy>
  <cp:revision>65</cp:revision>
  <dcterms:created xsi:type="dcterms:W3CDTF">2014-08-06T00:24:36Z</dcterms:created>
  <dcterms:modified xsi:type="dcterms:W3CDTF">2014-08-09T08:21:39Z</dcterms:modified>
</cp:coreProperties>
</file>