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-212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956D9-B2D1-40FA-8FF0-345515842C1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963A9-9E96-4F28-9BE9-4F8D8D74D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23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2015-03-02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t>2015-03-02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CEF2018-4212-4B75-A328-D666677A978A}" type="datetimeFigureOut">
              <a:rPr lang="ko-KR" altLang="en-US" smtClean="0"/>
              <a:t>2015-03-02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EF2018-4212-4B75-A328-D666677A978A}" type="datetimeFigureOut">
              <a:rPr lang="ko-KR" altLang="en-US" smtClean="0"/>
              <a:t>2015-03-02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99904B-3DC8-4719-AA7A-153BF87301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eochemistry.korearth.net/" TargetMode="External"/><Relationship Id="rId2" Type="http://schemas.openxmlformats.org/officeDocument/2006/relationships/hyperlink" Target="mailto:jyu@kangwon.ac.k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orearth.net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+mj-ea"/>
                <a:cs typeface="Times New Roman" panose="02020603050405020304" pitchFamily="18" charset="0"/>
              </a:rPr>
              <a:t>지구화학 및 실험</a:t>
            </a:r>
            <a:endParaRPr lang="ko-KR" altLang="en-US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4432016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68144" y="5733256"/>
            <a:ext cx="23391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latin typeface="새굴림" panose="02030600000101010101" pitchFamily="18" charset="-127"/>
                <a:ea typeface="새굴림" panose="02030600000101010101" pitchFamily="18" charset="-127"/>
              </a:rPr>
              <a:t>유재영</a:t>
            </a:r>
            <a:endParaRPr lang="en-US" altLang="ko-KR" sz="2000" dirty="0" smtClean="0">
              <a:latin typeface="새굴림" panose="02030600000101010101" pitchFamily="18" charset="-127"/>
              <a:ea typeface="새굴림" panose="02030600000101010101" pitchFamily="18" charset="-127"/>
            </a:endParaRPr>
          </a:p>
          <a:p>
            <a:endParaRPr lang="en-US" altLang="ko-KR" dirty="0" smtClean="0">
              <a:latin typeface="새굴림" panose="02030600000101010101" pitchFamily="18" charset="-127"/>
              <a:ea typeface="새굴림" panose="02030600000101010101" pitchFamily="18" charset="-127"/>
            </a:endParaRPr>
          </a:p>
          <a:p>
            <a:r>
              <a:rPr lang="ko-KR" altLang="en-US" dirty="0" smtClean="0">
                <a:latin typeface="새굴림" panose="02030600000101010101" pitchFamily="18" charset="-127"/>
                <a:ea typeface="새굴림" panose="02030600000101010101" pitchFamily="18" charset="-127"/>
              </a:rPr>
              <a:t>강원대학교 지질학과</a:t>
            </a:r>
            <a:endParaRPr lang="en-US" altLang="ko-KR" dirty="0" smtClean="0">
              <a:latin typeface="새굴림" panose="02030600000101010101" pitchFamily="18" charset="-127"/>
              <a:ea typeface="새굴림" panose="02030600000101010101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교과목 정보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담당 교수</a:t>
            </a:r>
            <a:r>
              <a:rPr lang="en-US" altLang="ko-KR" dirty="0" smtClean="0"/>
              <a:t>: </a:t>
            </a:r>
            <a:r>
              <a:rPr lang="ko-KR" altLang="en-US" dirty="0" smtClean="0"/>
              <a:t>유재영</a:t>
            </a:r>
            <a:endParaRPr lang="en-US" altLang="ko-KR" dirty="0" smtClean="0"/>
          </a:p>
          <a:p>
            <a:pPr lvl="1"/>
            <a:r>
              <a:rPr lang="en-US" altLang="ko-KR" sz="2400" dirty="0" smtClean="0">
                <a:hlinkClick r:id="rId2"/>
              </a:rPr>
              <a:t>jyu@kangwon.ac.kr</a:t>
            </a:r>
            <a:endParaRPr lang="en-US" altLang="ko-KR" sz="2400" dirty="0" smtClean="0"/>
          </a:p>
          <a:p>
            <a:pPr lvl="1"/>
            <a:r>
              <a:rPr lang="ko-KR" altLang="en-US" sz="2400" dirty="0" smtClean="0"/>
              <a:t>전화</a:t>
            </a:r>
            <a:r>
              <a:rPr lang="en-US" altLang="ko-KR" sz="2400" dirty="0" smtClean="0"/>
              <a:t>: </a:t>
            </a:r>
            <a:r>
              <a:rPr lang="en-US" altLang="ko-KR" sz="2400" dirty="0" smtClean="0"/>
              <a:t>8557</a:t>
            </a:r>
          </a:p>
          <a:p>
            <a:pPr lvl="1"/>
            <a:r>
              <a:rPr lang="ko-KR" altLang="en-US" sz="2400" dirty="0" smtClean="0"/>
              <a:t>연구실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자</a:t>
            </a:r>
            <a:r>
              <a:rPr lang="en-US" altLang="ko-KR" sz="2400" dirty="0" smtClean="0"/>
              <a:t>3-212</a:t>
            </a:r>
          </a:p>
          <a:p>
            <a:pPr lvl="1"/>
            <a:endParaRPr lang="en-US" altLang="ko-KR" sz="2400" dirty="0" smtClean="0"/>
          </a:p>
          <a:p>
            <a:r>
              <a:rPr lang="ko-KR" altLang="en-US" dirty="0" smtClean="0"/>
              <a:t>강의 자료</a:t>
            </a:r>
            <a:r>
              <a:rPr lang="en-US" altLang="ko-KR" dirty="0" smtClean="0"/>
              <a:t>  </a:t>
            </a:r>
            <a:endParaRPr lang="en-US" altLang="ko-KR" dirty="0" smtClean="0"/>
          </a:p>
          <a:p>
            <a:pPr lvl="1"/>
            <a:r>
              <a:rPr lang="en-US" altLang="ko-KR" sz="2400" dirty="0" smtClean="0">
                <a:hlinkClick r:id="rId3"/>
              </a:rPr>
              <a:t>http://</a:t>
            </a:r>
            <a:r>
              <a:rPr lang="en-US" altLang="ko-KR" sz="2400" dirty="0" smtClean="0">
                <a:hlinkClick r:id="rId3"/>
              </a:rPr>
              <a:t>geochemistry.korearth.net</a:t>
            </a:r>
            <a:endParaRPr lang="en-US" altLang="ko-KR" sz="2400" dirty="0" smtClean="0"/>
          </a:p>
          <a:p>
            <a:pPr lvl="1"/>
            <a:endParaRPr lang="en-US" altLang="ko-KR" sz="2400" dirty="0" smtClean="0"/>
          </a:p>
          <a:p>
            <a:r>
              <a:rPr lang="ko-KR" altLang="en-US" dirty="0" smtClean="0"/>
              <a:t>강의 내용</a:t>
            </a:r>
            <a:r>
              <a:rPr lang="en-US" altLang="ko-KR" dirty="0" smtClean="0"/>
              <a:t>(</a:t>
            </a:r>
            <a:r>
              <a:rPr lang="ko-KR" altLang="en-US" dirty="0" smtClean="0"/>
              <a:t>교재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pPr lvl="1"/>
            <a:r>
              <a:rPr lang="en-US" altLang="ko-KR" sz="2400" dirty="0" smtClean="0">
                <a:hlinkClick r:id="rId4"/>
              </a:rPr>
              <a:t>http://www.korearth.net</a:t>
            </a:r>
            <a:endParaRPr lang="en-US" altLang="ko-KR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강의 계획</a:t>
            </a:r>
            <a:endParaRPr 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7848960"/>
              </p:ext>
            </p:extLst>
          </p:nvPr>
        </p:nvGraphicFramePr>
        <p:xfrm>
          <a:off x="1403648" y="1735415"/>
          <a:ext cx="6223000" cy="4573905"/>
        </p:xfrm>
        <a:graphic>
          <a:graphicData uri="http://schemas.openxmlformats.org/drawingml/2006/table">
            <a:tbl>
              <a:tblPr/>
              <a:tblGrid>
                <a:gridCol w="895856"/>
                <a:gridCol w="3906572"/>
                <a:gridCol w="1420572"/>
              </a:tblGrid>
              <a:tr h="37655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effectLst/>
                          <a:latin typeface="굴림"/>
                        </a:rPr>
                        <a:t>주차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effectLst/>
                          <a:latin typeface="굴림"/>
                        </a:rPr>
                        <a:t>수업내용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effectLst/>
                          <a:latin typeface="굴림"/>
                        </a:rPr>
                        <a:t>교재범위 및 과제물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굴림체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지구화학의 정의</a:t>
                      </a:r>
                      <a:r>
                        <a:rPr lang="en-US" altLang="ko-KR" sz="900" b="0" i="0" u="none" strike="noStrike">
                          <a:effectLst/>
                          <a:latin typeface="굴림체"/>
                        </a:rPr>
                        <a:t>, </a:t>
                      </a:r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지구화학의 연구 분야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각자의 관심 분야에서의 지구화학 부분 조사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굴림체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태양계 및 지구의 원소 분포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우주의 원소 분포 고찰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굴림체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열역학 </a:t>
                      </a:r>
                      <a:r>
                        <a:rPr lang="en-US" sz="900" b="0" i="0" u="none" strike="noStrike">
                          <a:effectLst/>
                          <a:latin typeface="굴림체"/>
                        </a:rPr>
                        <a:t>I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달의 특징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굴림체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열역학 </a:t>
                      </a:r>
                      <a:r>
                        <a:rPr lang="en-US" sz="900" b="0" i="0" u="none" strike="noStrike">
                          <a:effectLst/>
                          <a:latin typeface="굴림체"/>
                        </a:rPr>
                        <a:t>II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화학 평형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굴림체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원소의 구조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온도 압력에 따른 깁스 자유에너지 변화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굴림체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광물의 화학 결합 및 결정화학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이온 결합력 계산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굴림체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err="1">
                          <a:effectLst/>
                          <a:latin typeface="굴림체"/>
                        </a:rPr>
                        <a:t>중동위</a:t>
                      </a:r>
                      <a:r>
                        <a:rPr lang="ko-KR" altLang="en-US" sz="900" b="0" i="0" u="none" strike="noStrike" dirty="0">
                          <a:effectLst/>
                          <a:latin typeface="굴림체"/>
                        </a:rPr>
                        <a:t> 원소 지구화학 </a:t>
                      </a:r>
                      <a:r>
                        <a:rPr lang="en-US" altLang="ko-KR" sz="900" b="0" i="0" u="none" strike="noStrike" dirty="0">
                          <a:effectLst/>
                          <a:latin typeface="굴림체"/>
                        </a:rPr>
                        <a:t>I: </a:t>
                      </a:r>
                      <a:r>
                        <a:rPr lang="ko-KR" altLang="en-US" sz="900" b="0" i="0" u="none" strike="noStrike" dirty="0">
                          <a:effectLst/>
                          <a:latin typeface="굴림체"/>
                        </a:rPr>
                        <a:t>방사능 붕괴 원리 및 연령 측정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이온 반경비와 배위수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굴림체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중동위 원소 지구화학 </a:t>
                      </a:r>
                      <a:r>
                        <a:rPr lang="en-US" altLang="ko-KR" sz="900" b="0" i="0" u="none" strike="noStrike">
                          <a:effectLst/>
                          <a:latin typeface="굴림체"/>
                        </a:rPr>
                        <a:t>II: </a:t>
                      </a:r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동위 원소를 이용한 해석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절대 연령 측정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4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굴림체"/>
                        </a:rPr>
                        <a:t>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경동위 원소 지구화학 </a:t>
                      </a:r>
                      <a:r>
                        <a:rPr lang="en-US" altLang="ko-KR" sz="900" b="0" i="0" u="none" strike="noStrike">
                          <a:effectLst/>
                          <a:latin typeface="굴림체"/>
                        </a:rPr>
                        <a:t>I: </a:t>
                      </a:r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동위 원소의 분별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중동위원소를 이용한 암석 기원 및 생성 환경 해석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굴림체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경동위 원소 지구화학 </a:t>
                      </a:r>
                      <a:r>
                        <a:rPr lang="en-US" altLang="ko-KR" sz="900" b="0" i="0" u="none" strike="noStrike">
                          <a:effectLst/>
                          <a:latin typeface="굴림체"/>
                        </a:rPr>
                        <a:t>II: </a:t>
                      </a:r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동위 원소를 이용한 해석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안정 동위원소 분별 정도 예측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굴림체"/>
                        </a:rPr>
                        <a:t>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마그마 작용과 지구화학 </a:t>
                      </a:r>
                      <a:r>
                        <a:rPr lang="en-US" altLang="ko-KR" sz="900" b="0" i="0" u="none" strike="noStrike">
                          <a:effectLst/>
                          <a:latin typeface="굴림체"/>
                        </a:rPr>
                        <a:t>I: </a:t>
                      </a:r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주성분 원소의 분포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안정 동위원소 분석을 위한 추출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굴림체"/>
                        </a:rPr>
                        <a:t>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마그마 작용과 지구화학 </a:t>
                      </a:r>
                      <a:r>
                        <a:rPr lang="en-US" altLang="ko-KR" sz="900" b="0" i="0" u="none" strike="noStrike">
                          <a:effectLst/>
                          <a:latin typeface="굴림체"/>
                        </a:rPr>
                        <a:t>II: </a:t>
                      </a:r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미량 성분의 분포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상평형도 해석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굴림체"/>
                        </a:rPr>
                        <a:t>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저온 수 지구화학 </a:t>
                      </a:r>
                      <a:r>
                        <a:rPr lang="en-US" altLang="ko-KR" sz="900" b="0" i="0" u="none" strike="noStrike">
                          <a:effectLst/>
                          <a:latin typeface="굴림체"/>
                        </a:rPr>
                        <a:t>I: </a:t>
                      </a:r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반응의 종류 및 평형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굴림체"/>
                        </a:rPr>
                        <a:t>REE </a:t>
                      </a:r>
                      <a:r>
                        <a:rPr lang="ko-KR" altLang="en-US" sz="900" b="0" i="0" u="none" strike="noStrike" dirty="0">
                          <a:effectLst/>
                          <a:latin typeface="굴림체"/>
                        </a:rPr>
                        <a:t>패턴 해석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965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97837"/>
              </p:ext>
            </p:extLst>
          </p:nvPr>
        </p:nvGraphicFramePr>
        <p:xfrm>
          <a:off x="1475656" y="1700808"/>
          <a:ext cx="6223000" cy="1529080"/>
        </p:xfrm>
        <a:graphic>
          <a:graphicData uri="http://schemas.openxmlformats.org/drawingml/2006/table">
            <a:tbl>
              <a:tblPr/>
              <a:tblGrid>
                <a:gridCol w="895856"/>
                <a:gridCol w="3906572"/>
                <a:gridCol w="1420572"/>
              </a:tblGrid>
              <a:tr h="37655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effectLst/>
                          <a:latin typeface="굴림"/>
                        </a:rPr>
                        <a:t>주차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effectLst/>
                          <a:latin typeface="굴림"/>
                        </a:rPr>
                        <a:t>수업내용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effectLst/>
                          <a:latin typeface="굴림"/>
                        </a:rPr>
                        <a:t>교재범위 및 과제물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굴림체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저온 수 지구화학 </a:t>
                      </a:r>
                      <a:r>
                        <a:rPr lang="en-US" altLang="ko-KR" sz="900" b="0" i="0" u="none" strike="noStrike">
                          <a:effectLst/>
                          <a:latin typeface="굴림체"/>
                        </a:rPr>
                        <a:t>II: </a:t>
                      </a:r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상평형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용해도 계산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굴림체"/>
                        </a:rPr>
                        <a:t>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저온 수 지구화학 </a:t>
                      </a:r>
                      <a:r>
                        <a:rPr lang="en-US" altLang="ko-KR" sz="900" b="0" i="0" u="none" strike="noStrike">
                          <a:effectLst/>
                          <a:latin typeface="굴림체"/>
                        </a:rPr>
                        <a:t>III: </a:t>
                      </a:r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산화</a:t>
                      </a:r>
                      <a:r>
                        <a:rPr lang="en-US" altLang="ko-KR" sz="900" b="0" i="0" u="none" strike="noStrike">
                          <a:effectLst/>
                          <a:latin typeface="굴림체"/>
                        </a:rPr>
                        <a:t>-</a:t>
                      </a:r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환원 반응</a:t>
                      </a:r>
                      <a:br>
                        <a:rPr lang="ko-KR" altLang="en-US" sz="900" b="0" i="0" u="none" strike="noStrike">
                          <a:effectLst/>
                          <a:latin typeface="굴림체"/>
                        </a:rPr>
                      </a:br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한국의 지구화학적 연구 사례 </a:t>
                      </a:r>
                      <a:br>
                        <a:rPr lang="ko-KR" altLang="en-US" sz="900" b="0" i="0" u="none" strike="noStrike">
                          <a:effectLst/>
                          <a:latin typeface="굴림체"/>
                        </a:rPr>
                      </a:br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/>
                      </a:r>
                      <a:br>
                        <a:rPr lang="ko-KR" altLang="en-US" sz="900" b="0" i="0" u="none" strike="noStrike">
                          <a:effectLst/>
                          <a:latin typeface="굴림체"/>
                        </a:rPr>
                      </a:br>
                      <a:r>
                        <a:rPr lang="ko-KR" altLang="en-US" sz="900" b="0" i="0" u="none" strike="noStrike">
                          <a:effectLst/>
                          <a:latin typeface="굴림체"/>
                        </a:rPr>
                        <a:t>  </a:t>
                      </a:r>
                      <a:br>
                        <a:rPr lang="ko-KR" altLang="en-US" sz="900" b="0" i="0" u="none" strike="noStrike">
                          <a:effectLst/>
                          <a:latin typeface="굴림체"/>
                        </a:rPr>
                      </a:br>
                      <a:endParaRPr lang="ko-KR" altLang="en-US" sz="900" b="0" i="0" u="none" strike="noStrike">
                        <a:effectLst/>
                        <a:latin typeface="굴림체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 dirty="0">
                          <a:effectLst/>
                          <a:latin typeface="굴림체"/>
                        </a:rPr>
                        <a:t>Eh-pH </a:t>
                      </a:r>
                      <a:r>
                        <a:rPr lang="ko-KR" altLang="en-US" sz="900" b="0" i="0" u="none" strike="noStrike" dirty="0">
                          <a:effectLst/>
                          <a:latin typeface="굴림체"/>
                        </a:rPr>
                        <a:t>도 그리기</a:t>
                      </a:r>
                      <a:br>
                        <a:rPr lang="ko-KR" altLang="en-US" sz="900" b="0" i="0" u="none" strike="noStrike" dirty="0">
                          <a:effectLst/>
                          <a:latin typeface="굴림체"/>
                        </a:rPr>
                      </a:br>
                      <a:r>
                        <a:rPr lang="ko-KR" altLang="en-US" sz="900" b="0" i="0" u="none" strike="noStrike" dirty="0">
                          <a:effectLst/>
                          <a:latin typeface="굴림체"/>
                        </a:rPr>
                        <a:t>기말고사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7263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각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</TotalTime>
  <Words>217</Words>
  <Application>Microsoft Office PowerPoint</Application>
  <PresentationFormat>화면 슬라이드 쇼(4:3)</PresentationFormat>
  <Paragraphs>68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모듈</vt:lpstr>
      <vt:lpstr>지구화학 및 실험</vt:lpstr>
      <vt:lpstr>교과목 정보</vt:lpstr>
      <vt:lpstr>강의 계획</vt:lpstr>
      <vt:lpstr>PowerPoint 프레젠테이션</vt:lpstr>
    </vt:vector>
  </TitlesOfParts>
  <Company>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Geochemistry &amp; Lab</dc:title>
  <dc:creator>user</dc:creator>
  <cp:lastModifiedBy>jyy</cp:lastModifiedBy>
  <cp:revision>6</cp:revision>
  <dcterms:created xsi:type="dcterms:W3CDTF">2012-03-04T11:34:30Z</dcterms:created>
  <dcterms:modified xsi:type="dcterms:W3CDTF">2015-03-02T06:05:38Z</dcterms:modified>
</cp:coreProperties>
</file>