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98" r:id="rId4"/>
    <p:sldId id="302" r:id="rId5"/>
    <p:sldId id="286" r:id="rId6"/>
    <p:sldId id="303" r:id="rId7"/>
    <p:sldId id="270" r:id="rId8"/>
    <p:sldId id="304" r:id="rId9"/>
    <p:sldId id="299" r:id="rId10"/>
    <p:sldId id="305" r:id="rId11"/>
    <p:sldId id="306" r:id="rId12"/>
    <p:sldId id="307" r:id="rId13"/>
    <p:sldId id="308" r:id="rId1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3" d="100"/>
          <a:sy n="133" d="100"/>
        </p:scale>
        <p:origin x="-972" y="2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자유형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30" name="날짜 개체 틀 29"/>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19" name="바닥글 개체 틀 18"/>
          <p:cNvSpPr>
            <a:spLocks noGrp="1"/>
          </p:cNvSpPr>
          <p:nvPr>
            <p:ph type="ftr" sz="quarter" idx="11"/>
          </p:nvPr>
        </p:nvSpPr>
        <p:spPr/>
        <p:txBody>
          <a:bodyPr/>
          <a:lstStyle/>
          <a:p>
            <a:endParaRPr lang="ko-KR" altLang="en-US"/>
          </a:p>
        </p:txBody>
      </p:sp>
      <p:sp>
        <p:nvSpPr>
          <p:cNvPr id="27" name="슬라이드 번호 개체 틀 2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lgn="l">
              <a:defRPr/>
            </a:lvl1p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2">
        <a:schemeClr val="bg2"/>
      </p:bgRef>
    </p:bg>
    <p:spTree>
      <p:nvGrpSpPr>
        <p:cNvPr id="1" name=""/>
        <p:cNvGrpSpPr/>
        <p:nvPr/>
      </p:nvGrpSpPr>
      <p:grpSpPr>
        <a:xfrm>
          <a:off x="0" y="0"/>
          <a:ext cx="0" cy="0"/>
          <a:chOff x="0" y="0"/>
          <a:chExt cx="0" cy="0"/>
        </a:xfrm>
      </p:grpSpPr>
      <p:sp>
        <p:nvSpPr>
          <p:cNvPr id="7" name="자유형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자유형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제목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7467600" cy="1143000"/>
          </a:xfrm>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320"/>
            <a:ext cx="7470648" cy="1143000"/>
          </a:xfrm>
        </p:spPr>
        <p:txBody>
          <a:bodyPr anchor="ctr"/>
          <a:lstStyle>
            <a:lvl1pPr algn="l">
              <a:defRPr sz="4600"/>
            </a:lvl1pPr>
          </a:lstStyle>
          <a:p>
            <a:r>
              <a:rPr kumimoji="0" lang="ko-KR" altLang="en-US" smtClean="0"/>
              <a:t>마스터 제목 스타일 편집</a:t>
            </a:r>
            <a:endParaRPr kumimoji="0" lang="en-US"/>
          </a:p>
        </p:txBody>
      </p:sp>
      <p:sp>
        <p:nvSpPr>
          <p:cNvPr id="7" name="날짜 개체 틀 6"/>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8" name="슬라이드 번호 개체 틀 7"/>
          <p:cNvSpPr>
            <a:spLocks noGrp="1"/>
          </p:cNvSpPr>
          <p:nvPr>
            <p:ph type="sldNum" sz="quarter" idx="11"/>
          </p:nvPr>
        </p:nvSpPr>
        <p:spPr/>
        <p:txBody>
          <a:bodyPr/>
          <a:lstStyle/>
          <a:p>
            <a:fld id="{3EFA4FC9-8125-412F-9E05-5BA08FB0660C}" type="slidenum">
              <a:rPr lang="ko-KR" altLang="en-US" smtClean="0"/>
              <a:pPr/>
              <a:t>‹#›</a:t>
            </a:fld>
            <a:endParaRPr lang="ko-KR" altLang="en-US"/>
          </a:p>
        </p:txBody>
      </p:sp>
      <p:sp>
        <p:nvSpPr>
          <p:cNvPr id="9" name="바닥글 개체 틀 8"/>
          <p:cNvSpPr>
            <a:spLocks noGrp="1"/>
          </p:cNvSpPr>
          <p:nvPr>
            <p:ph type="ftr" sz="quarter" idx="12"/>
          </p:nvPr>
        </p:nvSpPr>
        <p:spPr/>
        <p:txBody>
          <a:bodyPr/>
          <a:lstStyle/>
          <a:p>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63919582-F3C0-4667-B17A-E0329B089A3B}" type="datetimeFigureOut">
              <a:rPr lang="ko-KR" altLang="en-US" smtClean="0"/>
              <a:pPr/>
              <a:t>2012-06-08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a:xfrm>
            <a:off x="8156448" y="6422064"/>
            <a:ext cx="762000" cy="365125"/>
          </a:xfrm>
        </p:spPr>
        <p:txBody>
          <a:bodyPr/>
          <a:lstStyle/>
          <a:p>
            <a:fld id="{3EFA4FC9-8125-412F-9E05-5BA08FB0660C}"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4" name="텍스트 개체 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a:xfrm>
            <a:off x="457200" y="6422064"/>
            <a:ext cx="2133600" cy="365125"/>
          </a:xfrm>
        </p:spPr>
        <p:txBody>
          <a:bodyPr/>
          <a:lstStyle/>
          <a:p>
            <a:fld id="{63919582-F3C0-4667-B17A-E0329B089A3B}" type="datetimeFigureOut">
              <a:rPr lang="ko-KR" altLang="en-US" smtClean="0"/>
              <a:pPr/>
              <a:t>2012-06-08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EFA4FC9-8125-412F-9E05-5BA08FB0660C}"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자유형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자유형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제목 개체 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3919582-F3C0-4667-B17A-E0329B089A3B}" type="datetimeFigureOut">
              <a:rPr lang="ko-KR" altLang="en-US" smtClean="0"/>
              <a:pPr/>
              <a:t>2012-06-08</a:t>
            </a:fld>
            <a:endParaRPr lang="ko-KR" altLang="en-US"/>
          </a:p>
        </p:txBody>
      </p:sp>
      <p:sp>
        <p:nvSpPr>
          <p:cNvPr id="22" name="바닥글 개체 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ko-KR" altLang="en-US"/>
          </a:p>
        </p:txBody>
      </p:sp>
      <p:sp>
        <p:nvSpPr>
          <p:cNvPr id="18" name="슬라이드 번호 개체 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EFA4FC9-8125-412F-9E05-5BA08FB0660C}" type="slidenum">
              <a:rPr lang="ko-KR" altLang="en-US" smtClean="0"/>
              <a:pPr/>
              <a:t>‹#›</a:t>
            </a:fld>
            <a:endParaRPr lang="ko-KR"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1"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1"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1"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1"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1"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1"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1"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1"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1"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normAutofit fontScale="90000"/>
          </a:bodyPr>
          <a:lstStyle/>
          <a:p>
            <a:r>
              <a:rPr lang="en-US" altLang="ko-KR" dirty="0" smtClean="0"/>
              <a:t>Ch.7. </a:t>
            </a:r>
            <a:r>
              <a:rPr lang="en-US" altLang="ko-KR" dirty="0" smtClean="0"/>
              <a:t>Identifying &amp; Dating Modern </a:t>
            </a:r>
            <a:r>
              <a:rPr lang="en-US" altLang="ko-KR" dirty="0" err="1" smtClean="0"/>
              <a:t>Groundwaters</a:t>
            </a:r>
            <a:endParaRPr lang="ko-KR" altLang="en-US" dirty="0"/>
          </a:p>
        </p:txBody>
      </p:sp>
      <p:sp>
        <p:nvSpPr>
          <p:cNvPr id="5" name="내용 개체 틀 4"/>
          <p:cNvSpPr>
            <a:spLocks noGrp="1"/>
          </p:cNvSpPr>
          <p:nvPr>
            <p:ph idx="1"/>
          </p:nvPr>
        </p:nvSpPr>
        <p:spPr/>
        <p:txBody>
          <a:bodyPr>
            <a:normAutofit/>
          </a:bodyPr>
          <a:lstStyle/>
          <a:p>
            <a:r>
              <a:rPr lang="en-US" altLang="ko-KR" dirty="0" smtClean="0"/>
              <a:t>The “Age” of Groundwater</a:t>
            </a:r>
            <a:endParaRPr lang="en-US" altLang="ko-KR" dirty="0" smtClean="0"/>
          </a:p>
          <a:p>
            <a:pPr lvl="1"/>
            <a:r>
              <a:rPr lang="en-US" altLang="ko-KR" dirty="0" smtClean="0"/>
              <a:t>It’s not really age, rather it means “mean residence time (MRT)”</a:t>
            </a:r>
            <a:endParaRPr lang="en-US" altLang="ko-KR" dirty="0" smtClean="0"/>
          </a:p>
          <a:p>
            <a:pPr lvl="1"/>
            <a:r>
              <a:rPr lang="en-US" altLang="ko-KR" dirty="0" smtClean="0"/>
              <a:t>Types of GW (in terms of MRT)</a:t>
            </a:r>
            <a:endParaRPr lang="en-US" altLang="ko-KR" dirty="0" smtClean="0"/>
          </a:p>
          <a:p>
            <a:pPr lvl="2"/>
            <a:r>
              <a:rPr lang="en-US" altLang="ko-KR" dirty="0" smtClean="0"/>
              <a:t>Modern GW: </a:t>
            </a:r>
          </a:p>
          <a:p>
            <a:pPr lvl="3"/>
            <a:r>
              <a:rPr lang="en-US" altLang="ko-KR" dirty="0" smtClean="0"/>
              <a:t>Recharged within past few decades</a:t>
            </a:r>
          </a:p>
          <a:p>
            <a:pPr lvl="3"/>
            <a:r>
              <a:rPr lang="en-US" altLang="ko-KR" dirty="0" smtClean="0"/>
              <a:t>Containing T after thermonuclear bomb testing in the atmosphere (after 1945?)</a:t>
            </a:r>
            <a:r>
              <a:rPr lang="en-US" altLang="ko-KR" dirty="0" smtClean="0"/>
              <a:t> </a:t>
            </a:r>
            <a:endParaRPr lang="en-US" altLang="ko-KR" dirty="0" smtClean="0"/>
          </a:p>
          <a:p>
            <a:pPr lvl="2"/>
            <a:r>
              <a:rPr lang="en-US" altLang="ko-KR" dirty="0" err="1" smtClean="0"/>
              <a:t>S</a:t>
            </a:r>
            <a:r>
              <a:rPr lang="en-US" altLang="ko-KR" dirty="0" err="1" smtClean="0"/>
              <a:t>ubmordern</a:t>
            </a:r>
            <a:r>
              <a:rPr lang="en-US" altLang="ko-KR" dirty="0" smtClean="0"/>
              <a:t> GW: Recharged before the test</a:t>
            </a:r>
            <a:endParaRPr lang="en-US" altLang="ko-KR" dirty="0" smtClean="0"/>
          </a:p>
          <a:p>
            <a:pPr lvl="1"/>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4597971"/>
          </a:xfrm>
        </p:spPr>
        <p:txBody>
          <a:bodyPr>
            <a:normAutofit lnSpcReduction="10000"/>
          </a:bodyPr>
          <a:lstStyle/>
          <a:p>
            <a:r>
              <a:rPr lang="en-US" altLang="ko-KR" dirty="0" smtClean="0"/>
              <a:t>Dating Groundwater with T</a:t>
            </a:r>
          </a:p>
          <a:p>
            <a:pPr lvl="1"/>
            <a:r>
              <a:rPr lang="en-US" altLang="ko-KR" dirty="0" smtClean="0"/>
              <a:t>Velocity of the 1963 “bomb peak”</a:t>
            </a:r>
          </a:p>
          <a:p>
            <a:pPr lvl="2"/>
            <a:r>
              <a:rPr lang="en-US" altLang="ko-KR" dirty="0" smtClean="0"/>
              <a:t>See Fig. 7-6 &amp; 7-7.</a:t>
            </a:r>
          </a:p>
          <a:p>
            <a:pPr lvl="1"/>
            <a:r>
              <a:rPr lang="en-US" altLang="ko-KR" dirty="0" smtClean="0"/>
              <a:t>Radioactive decay</a:t>
            </a:r>
          </a:p>
          <a:p>
            <a:pPr lvl="2"/>
            <a:r>
              <a:rPr lang="en-US" altLang="ko-KR" dirty="0" smtClean="0"/>
              <a:t>a</a:t>
            </a:r>
            <a:r>
              <a:rPr lang="en-US" altLang="ko-KR" baseline="-25000" dirty="0" smtClean="0"/>
              <a:t>t</a:t>
            </a:r>
            <a:r>
              <a:rPr lang="en-US" altLang="ko-KR" dirty="0" smtClean="0"/>
              <a:t> = </a:t>
            </a:r>
            <a:r>
              <a:rPr lang="en-US" altLang="ko-KR" dirty="0" err="1" smtClean="0"/>
              <a:t>a</a:t>
            </a:r>
            <a:r>
              <a:rPr lang="en-US" altLang="ko-KR" baseline="-25000" dirty="0" err="1" smtClean="0"/>
              <a:t>o</a:t>
            </a:r>
            <a:r>
              <a:rPr lang="en-US" altLang="ko-KR" dirty="0" smtClean="0"/>
              <a:t> </a:t>
            </a:r>
            <a:r>
              <a:rPr lang="en-US" altLang="ko-KR" dirty="0" err="1" smtClean="0"/>
              <a:t>exp</a:t>
            </a:r>
            <a:r>
              <a:rPr lang="en-US" altLang="ko-KR" dirty="0" smtClean="0"/>
              <a:t>(-</a:t>
            </a:r>
            <a:r>
              <a:rPr lang="en-US" altLang="ko-KR" dirty="0" err="1" smtClean="0">
                <a:latin typeface="Symbol" pitchFamily="18" charset="2"/>
              </a:rPr>
              <a:t>l</a:t>
            </a:r>
            <a:r>
              <a:rPr lang="en-US" altLang="ko-KR" dirty="0" err="1" smtClean="0"/>
              <a:t>t</a:t>
            </a:r>
            <a:r>
              <a:rPr lang="en-US" altLang="ko-KR" dirty="0" smtClean="0"/>
              <a:t>)</a:t>
            </a:r>
          </a:p>
          <a:p>
            <a:pPr lvl="3"/>
            <a:r>
              <a:rPr lang="en-US" altLang="ko-KR" dirty="0" smtClean="0"/>
              <a:t>t</a:t>
            </a:r>
            <a:r>
              <a:rPr lang="en-US" altLang="ko-KR" baseline="-25000" dirty="0" smtClean="0"/>
              <a:t>1/2</a:t>
            </a:r>
            <a:r>
              <a:rPr lang="en-US" altLang="ko-KR" dirty="0" smtClean="0"/>
              <a:t>=12.43</a:t>
            </a:r>
          </a:p>
          <a:p>
            <a:pPr lvl="3"/>
            <a:r>
              <a:rPr lang="en-US" altLang="ko-KR" dirty="0" smtClean="0">
                <a:latin typeface="Symbol" pitchFamily="18" charset="2"/>
              </a:rPr>
              <a:t>l</a:t>
            </a:r>
            <a:r>
              <a:rPr lang="en-US" altLang="ko-KR" dirty="0" smtClean="0"/>
              <a:t> = ln2/t1/2 </a:t>
            </a:r>
          </a:p>
          <a:p>
            <a:pPr lvl="3"/>
            <a:r>
              <a:rPr lang="en-US" altLang="ko-KR" dirty="0" smtClean="0"/>
              <a:t>t = -17.93 </a:t>
            </a:r>
            <a:r>
              <a:rPr lang="en-US" altLang="ko-KR" dirty="0" err="1" smtClean="0"/>
              <a:t>ln</a:t>
            </a:r>
            <a:r>
              <a:rPr lang="en-US" altLang="ko-KR" dirty="0" smtClean="0"/>
              <a:t> (a</a:t>
            </a:r>
            <a:r>
              <a:rPr lang="en-US" altLang="ko-KR" baseline="-25000" dirty="0" smtClean="0"/>
              <a:t>t</a:t>
            </a:r>
            <a:r>
              <a:rPr lang="en-US" altLang="ko-KR" dirty="0" smtClean="0"/>
              <a:t>/</a:t>
            </a:r>
            <a:r>
              <a:rPr lang="en-US" altLang="ko-KR" dirty="0" err="1" smtClean="0"/>
              <a:t>a</a:t>
            </a:r>
            <a:r>
              <a:rPr lang="en-US" altLang="ko-KR" baseline="-25000" dirty="0" err="1" smtClean="0"/>
              <a:t>o</a:t>
            </a:r>
            <a:r>
              <a:rPr lang="en-US" altLang="ko-KR" dirty="0" smtClean="0"/>
              <a:t>)</a:t>
            </a:r>
          </a:p>
          <a:p>
            <a:pPr lvl="1"/>
            <a:endParaRPr lang="en-US" altLang="ko-KR" dirty="0" smtClean="0"/>
          </a:p>
          <a:p>
            <a:pPr lvl="2"/>
            <a:r>
              <a:rPr lang="en-US" altLang="ko-KR" dirty="0" smtClean="0"/>
              <a:t>See Fig. 7-8.  (How are going </a:t>
            </a:r>
            <a:r>
              <a:rPr lang="en-US" altLang="ko-KR" dirty="0" err="1" smtClean="0"/>
              <a:t>ro</a:t>
            </a:r>
            <a:r>
              <a:rPr lang="en-US" altLang="ko-KR" dirty="0" smtClean="0"/>
              <a:t> do with the seasonal variation)</a:t>
            </a:r>
          </a:p>
          <a:p>
            <a:pPr lvl="1"/>
            <a:endParaRPr lang="en-US" altLang="ko-KR" dirty="0" smtClean="0"/>
          </a:p>
        </p:txBody>
      </p:sp>
    </p:spTree>
    <p:extLst>
      <p:ext uri="{BB962C8B-B14F-4D97-AF65-F5344CB8AC3E}">
        <p14:creationId xmlns:p14="http://schemas.microsoft.com/office/powerpoint/2010/main" val="22714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4525963"/>
          </a:xfrm>
        </p:spPr>
        <p:txBody>
          <a:bodyPr/>
          <a:lstStyle/>
          <a:p>
            <a:pPr lvl="1"/>
            <a:r>
              <a:rPr lang="en-US" altLang="ko-KR" dirty="0" smtClean="0">
                <a:sym typeface="Wingdings" pitchFamily="2" charset="2"/>
              </a:rPr>
              <a:t>Input function for T in groundwater</a:t>
            </a:r>
          </a:p>
          <a:p>
            <a:pPr lvl="1"/>
            <a:endParaRPr lang="ko-KR"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069" y="1556792"/>
            <a:ext cx="709612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직사각형 1"/>
          <p:cNvSpPr/>
          <p:nvPr/>
        </p:nvSpPr>
        <p:spPr>
          <a:xfrm>
            <a:off x="1039068" y="5157192"/>
            <a:ext cx="7096125" cy="861774"/>
          </a:xfrm>
          <a:prstGeom prst="rect">
            <a:avLst/>
          </a:prstGeom>
        </p:spPr>
        <p:txBody>
          <a:bodyPr wrap="square">
            <a:spAutoFit/>
          </a:bodyPr>
          <a:lstStyle/>
          <a:p>
            <a:r>
              <a:rPr lang="en-US" altLang="ko-KR" sz="1000" i="1" dirty="0"/>
              <a:t>Fig. 7-4 Tritium fallout (weighted annual average) in precipitation collected at Ottawa (heavy line), with decay models for initial tritium in groundwater. Models assume that recharge to a given parcel of groundwater takes place over 5, 10 and 20 year periods and are plotted for the year that the groundwater becomes closed to further contributions from precipitation. The decay lines are valid for "closed system conditions" following the movement of the groundwater beyond the recharge area.</a:t>
            </a:r>
            <a:endParaRPr lang="ko-KR" altLang="en-US" sz="1000" dirty="0"/>
          </a:p>
        </p:txBody>
      </p:sp>
    </p:spTree>
    <p:extLst>
      <p:ext uri="{BB962C8B-B14F-4D97-AF65-F5344CB8AC3E}">
        <p14:creationId xmlns:p14="http://schemas.microsoft.com/office/powerpoint/2010/main" val="2335842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5750099"/>
          </a:xfrm>
        </p:spPr>
        <p:txBody>
          <a:bodyPr>
            <a:normAutofit fontScale="92500" lnSpcReduction="20000"/>
          </a:bodyPr>
          <a:lstStyle/>
          <a:p>
            <a:r>
              <a:rPr lang="en-US" altLang="ko-KR" dirty="0" smtClean="0"/>
              <a:t>Dating Groundwater with T – </a:t>
            </a:r>
            <a:r>
              <a:rPr lang="en-US" altLang="ko-KR" baseline="30000" dirty="0" smtClean="0"/>
              <a:t>3</a:t>
            </a:r>
            <a:r>
              <a:rPr lang="en-US" altLang="ko-KR" dirty="0" smtClean="0"/>
              <a:t>He</a:t>
            </a:r>
          </a:p>
          <a:p>
            <a:pPr lvl="1"/>
            <a:r>
              <a:rPr lang="en-US" altLang="ko-KR" dirty="0" smtClean="0"/>
              <a:t>Helium-tritium systematics</a:t>
            </a:r>
          </a:p>
          <a:p>
            <a:pPr lvl="2"/>
            <a:r>
              <a:rPr lang="en-US" altLang="ko-KR" baseline="30000" dirty="0"/>
              <a:t>3</a:t>
            </a:r>
            <a:r>
              <a:rPr lang="en-US" altLang="ko-KR" dirty="0"/>
              <a:t>H</a:t>
            </a:r>
            <a:r>
              <a:rPr lang="en-US" altLang="ko-KR" baseline="-25000" dirty="0"/>
              <a:t>t</a:t>
            </a:r>
            <a:r>
              <a:rPr lang="en-US" altLang="ko-KR" dirty="0"/>
              <a:t> = </a:t>
            </a:r>
            <a:r>
              <a:rPr lang="en-US" altLang="ko-KR" baseline="30000" dirty="0"/>
              <a:t>3</a:t>
            </a:r>
            <a:r>
              <a:rPr lang="en-US" altLang="ko-KR" dirty="0"/>
              <a:t>H</a:t>
            </a:r>
            <a:r>
              <a:rPr lang="en-US" altLang="ko-KR" baseline="-25000" dirty="0"/>
              <a:t>o</a:t>
            </a:r>
            <a:r>
              <a:rPr lang="en-US" altLang="ko-KR" dirty="0"/>
              <a:t> </a:t>
            </a:r>
            <a:r>
              <a:rPr lang="en-US" altLang="ko-KR" i="1" dirty="0" smtClean="0"/>
              <a:t>e</a:t>
            </a:r>
            <a:r>
              <a:rPr lang="en-US" altLang="ko-KR" baseline="30000" dirty="0" smtClean="0"/>
              <a:t>–</a:t>
            </a:r>
            <a:r>
              <a:rPr lang="en-US" altLang="ko-KR" baseline="30000" dirty="0" err="1" smtClean="0">
                <a:latin typeface="Symbol" pitchFamily="18" charset="2"/>
              </a:rPr>
              <a:t>l</a:t>
            </a:r>
            <a:r>
              <a:rPr lang="en-US" altLang="ko-KR" baseline="30000" dirty="0" err="1" smtClean="0"/>
              <a:t>t</a:t>
            </a:r>
            <a:endParaRPr lang="en-US" altLang="ko-KR" baseline="30000" dirty="0" smtClean="0"/>
          </a:p>
          <a:p>
            <a:pPr lvl="2"/>
            <a:r>
              <a:rPr lang="en-US" altLang="ko-KR" baseline="30000" dirty="0"/>
              <a:t>3</a:t>
            </a:r>
            <a:r>
              <a:rPr lang="en-US" altLang="ko-KR" dirty="0"/>
              <a:t>He</a:t>
            </a:r>
            <a:r>
              <a:rPr lang="en-US" altLang="ko-KR" baseline="-25000" dirty="0"/>
              <a:t>t</a:t>
            </a:r>
            <a:r>
              <a:rPr lang="en-US" altLang="ko-KR" dirty="0"/>
              <a:t> = </a:t>
            </a:r>
            <a:r>
              <a:rPr lang="en-US" altLang="ko-KR" baseline="30000" dirty="0"/>
              <a:t>3</a:t>
            </a:r>
            <a:r>
              <a:rPr lang="en-US" altLang="ko-KR" dirty="0"/>
              <a:t>H</a:t>
            </a:r>
            <a:r>
              <a:rPr lang="en-US" altLang="ko-KR" baseline="-25000" dirty="0"/>
              <a:t>o</a:t>
            </a:r>
            <a:r>
              <a:rPr lang="en-US" altLang="ko-KR" dirty="0"/>
              <a:t>(1– </a:t>
            </a:r>
            <a:r>
              <a:rPr lang="en-US" altLang="ko-KR" i="1" dirty="0"/>
              <a:t>e</a:t>
            </a:r>
            <a:r>
              <a:rPr lang="en-US" altLang="ko-KR" baseline="30000" dirty="0"/>
              <a:t>–</a:t>
            </a:r>
            <a:r>
              <a:rPr lang="en-US" altLang="ko-KR" baseline="30000" dirty="0" err="1">
                <a:latin typeface="Symbol" pitchFamily="18" charset="2"/>
              </a:rPr>
              <a:t>l</a:t>
            </a:r>
            <a:r>
              <a:rPr lang="en-US" altLang="ko-KR" baseline="30000" dirty="0" err="1"/>
              <a:t>t</a:t>
            </a:r>
            <a:r>
              <a:rPr lang="en-US" altLang="ko-KR" dirty="0"/>
              <a:t>)</a:t>
            </a:r>
            <a:endParaRPr lang="en-US" altLang="ko-KR" dirty="0" smtClean="0"/>
          </a:p>
          <a:p>
            <a:pPr lvl="2"/>
            <a:r>
              <a:rPr lang="en-US" altLang="ko-KR" baseline="30000" dirty="0"/>
              <a:t>3</a:t>
            </a:r>
            <a:r>
              <a:rPr lang="en-US" altLang="ko-KR" dirty="0"/>
              <a:t>He</a:t>
            </a:r>
            <a:r>
              <a:rPr lang="en-US" altLang="ko-KR" baseline="-25000" dirty="0"/>
              <a:t>t</a:t>
            </a:r>
            <a:r>
              <a:rPr lang="en-US" altLang="ko-KR" dirty="0"/>
              <a:t> = </a:t>
            </a:r>
            <a:r>
              <a:rPr lang="en-US" altLang="ko-KR" baseline="30000" dirty="0"/>
              <a:t>3</a:t>
            </a:r>
            <a:r>
              <a:rPr lang="en-US" altLang="ko-KR" dirty="0"/>
              <a:t>H</a:t>
            </a:r>
            <a:r>
              <a:rPr lang="en-US" altLang="ko-KR" baseline="-25000" dirty="0"/>
              <a:t>t</a:t>
            </a:r>
            <a:r>
              <a:rPr lang="en-US" altLang="ko-KR" dirty="0"/>
              <a:t>(</a:t>
            </a:r>
            <a:r>
              <a:rPr lang="en-US" altLang="ko-KR" i="1" dirty="0"/>
              <a:t>e</a:t>
            </a:r>
            <a:r>
              <a:rPr lang="en-US" altLang="ko-KR" baseline="30000" dirty="0"/>
              <a:t>–</a:t>
            </a:r>
            <a:r>
              <a:rPr lang="en-US" altLang="ko-KR" baseline="30000" dirty="0" err="1">
                <a:latin typeface="Symbol" pitchFamily="18" charset="2"/>
              </a:rPr>
              <a:t>l</a:t>
            </a:r>
            <a:r>
              <a:rPr lang="en-US" altLang="ko-KR" baseline="30000" dirty="0" err="1"/>
              <a:t>t</a:t>
            </a:r>
            <a:r>
              <a:rPr lang="en-US" altLang="ko-KR" dirty="0"/>
              <a:t> –1</a:t>
            </a:r>
            <a:r>
              <a:rPr lang="en-US" altLang="ko-KR" dirty="0" smtClean="0"/>
              <a:t>)</a:t>
            </a:r>
          </a:p>
          <a:p>
            <a:endParaRPr lang="en-US" altLang="ko-KR" dirty="0"/>
          </a:p>
          <a:p>
            <a:pPr lvl="2"/>
            <a:r>
              <a:rPr lang="en-US" altLang="ko-KR" dirty="0" smtClean="0"/>
              <a:t>Have to </a:t>
            </a:r>
            <a:r>
              <a:rPr lang="en-US" altLang="ko-KR" dirty="0" err="1" smtClean="0"/>
              <a:t>cpnsider</a:t>
            </a:r>
            <a:endParaRPr lang="en-US" altLang="ko-KR" dirty="0" smtClean="0"/>
          </a:p>
          <a:p>
            <a:pPr lvl="3"/>
            <a:r>
              <a:rPr lang="en-US" altLang="ko-KR" dirty="0" smtClean="0"/>
              <a:t>Atmospheric </a:t>
            </a:r>
            <a:r>
              <a:rPr lang="en-US" altLang="ko-KR" baseline="30000" dirty="0"/>
              <a:t>4</a:t>
            </a:r>
            <a:r>
              <a:rPr lang="en-US" altLang="ko-KR" dirty="0"/>
              <a:t>He concentration is 5.24 </a:t>
            </a:r>
            <a:r>
              <a:rPr lang="en-US" altLang="ko-KR" dirty="0" err="1"/>
              <a:t>ppmv</a:t>
            </a:r>
            <a:r>
              <a:rPr lang="en-US" altLang="ko-KR" dirty="0"/>
              <a:t> (</a:t>
            </a:r>
            <a:r>
              <a:rPr lang="en-US" altLang="ko-KR" dirty="0" err="1"/>
              <a:t>Glueckauf</a:t>
            </a:r>
            <a:r>
              <a:rPr lang="en-US" altLang="ko-KR" dirty="0"/>
              <a:t>, 1946) </a:t>
            </a:r>
          </a:p>
          <a:p>
            <a:pPr lvl="3"/>
            <a:r>
              <a:rPr lang="en-US" altLang="ko-KR" dirty="0"/>
              <a:t>Atmospheric </a:t>
            </a:r>
            <a:r>
              <a:rPr lang="en-US" altLang="ko-KR" baseline="30000" dirty="0"/>
              <a:t>3</a:t>
            </a:r>
            <a:r>
              <a:rPr lang="en-US" altLang="ko-KR" dirty="0"/>
              <a:t>He/</a:t>
            </a:r>
            <a:r>
              <a:rPr lang="en-US" altLang="ko-KR" baseline="30000" dirty="0"/>
              <a:t>4</a:t>
            </a:r>
            <a:r>
              <a:rPr lang="en-US" altLang="ko-KR" dirty="0"/>
              <a:t>He ratio is 1.384 · 10</a:t>
            </a:r>
            <a:r>
              <a:rPr lang="en-US" altLang="ko-KR" baseline="30000" dirty="0"/>
              <a:t>–6</a:t>
            </a:r>
            <a:r>
              <a:rPr lang="en-US" altLang="ko-KR" dirty="0"/>
              <a:t> (Clarke et al., 1976) </a:t>
            </a:r>
          </a:p>
          <a:p>
            <a:pPr lvl="3"/>
            <a:r>
              <a:rPr lang="en-US" altLang="ko-KR" dirty="0"/>
              <a:t>The solubility of atmospheric helium is temperature dependent, and for 10°C is </a:t>
            </a:r>
            <a:br>
              <a:rPr lang="en-US" altLang="ko-KR" dirty="0"/>
            </a:br>
            <a:r>
              <a:rPr lang="en-US" altLang="ko-KR" dirty="0"/>
              <a:t>4.75 · 10</a:t>
            </a:r>
            <a:r>
              <a:rPr lang="en-US" altLang="ko-KR" baseline="30000" dirty="0"/>
              <a:t>–8</a:t>
            </a:r>
            <a:r>
              <a:rPr lang="en-US" altLang="ko-KR" dirty="0"/>
              <a:t> cm</a:t>
            </a:r>
            <a:r>
              <a:rPr lang="en-US" altLang="ko-KR" baseline="30000" dirty="0"/>
              <a:t>3</a:t>
            </a:r>
            <a:r>
              <a:rPr lang="en-US" altLang="ko-KR" dirty="0"/>
              <a:t> STP/cm</a:t>
            </a:r>
            <a:r>
              <a:rPr lang="en-US" altLang="ko-KR" baseline="30000" dirty="0"/>
              <a:t>3</a:t>
            </a:r>
            <a:r>
              <a:rPr lang="en-US" altLang="ko-KR" dirty="0"/>
              <a:t> H</a:t>
            </a:r>
            <a:r>
              <a:rPr lang="en-US" altLang="ko-KR" baseline="-25000" dirty="0"/>
              <a:t>2</a:t>
            </a:r>
            <a:r>
              <a:rPr lang="en-US" altLang="ko-KR" dirty="0"/>
              <a:t>O (Fig. 7-11). </a:t>
            </a:r>
          </a:p>
          <a:p>
            <a:pPr lvl="3"/>
            <a:r>
              <a:rPr lang="en-US" altLang="ko-KR" baseline="30000" dirty="0"/>
              <a:t>4</a:t>
            </a:r>
            <a:r>
              <a:rPr lang="en-US" altLang="ko-KR" dirty="0"/>
              <a:t>He is slightly more soluble in water, with a fractionation factor, </a:t>
            </a:r>
            <a:r>
              <a:rPr lang="en-US" altLang="ko-KR" dirty="0"/>
              <a:t>a</a:t>
            </a:r>
            <a:r>
              <a:rPr lang="en-US" altLang="ko-KR" dirty="0"/>
              <a:t> ~ 0.983 (Benson and </a:t>
            </a:r>
            <a:r>
              <a:rPr lang="en-US" altLang="ko-KR" dirty="0" err="1"/>
              <a:t>Krouse</a:t>
            </a:r>
            <a:r>
              <a:rPr lang="en-US" altLang="ko-KR" dirty="0"/>
              <a:t>, 1980) </a:t>
            </a:r>
            <a:endParaRPr lang="en-US" altLang="ko-KR" dirty="0" smtClean="0"/>
          </a:p>
          <a:p>
            <a:pPr lvl="2"/>
            <a:endParaRPr lang="en-US" altLang="ko-KR" dirty="0"/>
          </a:p>
          <a:p>
            <a:pPr lvl="2"/>
            <a:r>
              <a:rPr lang="en-US" altLang="ko-KR" dirty="0"/>
              <a:t>t = 12.43/ln2 · </a:t>
            </a:r>
            <a:r>
              <a:rPr lang="en-US" altLang="ko-KR" dirty="0" err="1"/>
              <a:t>ln</a:t>
            </a:r>
            <a:r>
              <a:rPr lang="en-US" altLang="ko-KR" dirty="0"/>
              <a:t>(1 + [</a:t>
            </a:r>
            <a:r>
              <a:rPr lang="en-US" altLang="ko-KR" baseline="30000" dirty="0"/>
              <a:t>3</a:t>
            </a:r>
            <a:r>
              <a:rPr lang="en-US" altLang="ko-KR" dirty="0"/>
              <a:t>He</a:t>
            </a:r>
            <a:r>
              <a:rPr lang="en-US" altLang="ko-KR" baseline="-25000" dirty="0"/>
              <a:t>t</a:t>
            </a:r>
            <a:r>
              <a:rPr lang="en-US" altLang="ko-KR" dirty="0"/>
              <a:t>]/[</a:t>
            </a:r>
            <a:r>
              <a:rPr lang="en-US" altLang="ko-KR" baseline="30000" dirty="0"/>
              <a:t>3</a:t>
            </a:r>
            <a:r>
              <a:rPr lang="en-US" altLang="ko-KR" dirty="0"/>
              <a:t>H</a:t>
            </a:r>
            <a:r>
              <a:rPr lang="en-US" altLang="ko-KR" baseline="-25000" dirty="0"/>
              <a:t>t</a:t>
            </a:r>
            <a:r>
              <a:rPr lang="en-US" altLang="ko-KR" dirty="0"/>
              <a:t>])</a:t>
            </a:r>
          </a:p>
          <a:p>
            <a:pPr lvl="2"/>
            <a:endParaRPr lang="en-US" altLang="ko-KR" dirty="0" smtClean="0"/>
          </a:p>
        </p:txBody>
      </p:sp>
    </p:spTree>
    <p:extLst>
      <p:ext uri="{BB962C8B-B14F-4D97-AF65-F5344CB8AC3E}">
        <p14:creationId xmlns:p14="http://schemas.microsoft.com/office/powerpoint/2010/main" val="2934869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science.uottawa.ca/eih/ch7/Image37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196752"/>
            <a:ext cx="5438775" cy="3886201"/>
          </a:xfrm>
          <a:prstGeom prst="rect">
            <a:avLst/>
          </a:prstGeom>
          <a:noFill/>
          <a:extLst>
            <a:ext uri="{909E8E84-426E-40DD-AFC4-6F175D3DCCD1}">
              <a14:hiddenFill xmlns:a14="http://schemas.microsoft.com/office/drawing/2010/main">
                <a:solidFill>
                  <a:srgbClr val="FFFFFF"/>
                </a:solidFill>
              </a14:hiddenFill>
            </a:ext>
          </a:extLst>
        </p:spPr>
      </p:pic>
      <p:sp>
        <p:nvSpPr>
          <p:cNvPr id="2" name="직사각형 1"/>
          <p:cNvSpPr/>
          <p:nvPr/>
        </p:nvSpPr>
        <p:spPr>
          <a:xfrm>
            <a:off x="1907704" y="5301208"/>
            <a:ext cx="4572000" cy="246221"/>
          </a:xfrm>
          <a:prstGeom prst="rect">
            <a:avLst/>
          </a:prstGeom>
        </p:spPr>
        <p:txBody>
          <a:bodyPr>
            <a:spAutoFit/>
          </a:bodyPr>
          <a:lstStyle/>
          <a:p>
            <a:r>
              <a:rPr lang="en-US" altLang="ko-KR" sz="1000" dirty="0"/>
              <a:t>Fig. 7-11 Solubility of noble gases in water (Andrews, 1992). </a:t>
            </a:r>
            <a:endParaRPr lang="ko-KR" altLang="en-US" sz="1000" dirty="0"/>
          </a:p>
        </p:txBody>
      </p:sp>
    </p:spTree>
    <p:extLst>
      <p:ext uri="{BB962C8B-B14F-4D97-AF65-F5344CB8AC3E}">
        <p14:creationId xmlns:p14="http://schemas.microsoft.com/office/powerpoint/2010/main" val="337443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4525963"/>
          </a:xfrm>
        </p:spPr>
        <p:txBody>
          <a:bodyPr/>
          <a:lstStyle/>
          <a:p>
            <a:pPr lvl="1"/>
            <a:r>
              <a:rPr lang="en-US" altLang="ko-KR" dirty="0" smtClean="0"/>
              <a:t>Tools for dating groundwater</a:t>
            </a:r>
            <a:endParaRPr lang="en-US" altLang="ko-KR" dirty="0" smtClean="0"/>
          </a:p>
          <a:p>
            <a:pPr lvl="2"/>
            <a:r>
              <a:rPr lang="en-US" altLang="ko-KR" dirty="0" smtClean="0"/>
              <a:t>Variations in the conc. </a:t>
            </a:r>
            <a:r>
              <a:rPr lang="en-US" altLang="ko-KR" dirty="0" smtClean="0"/>
              <a:t>of stable isotopes and other chemicals</a:t>
            </a:r>
            <a:endParaRPr lang="en-US" altLang="ko-KR" dirty="0" smtClean="0"/>
          </a:p>
          <a:p>
            <a:pPr lvl="2"/>
            <a:r>
              <a:rPr lang="en-US" altLang="ko-KR" dirty="0" smtClean="0"/>
              <a:t>Radioactive isotopes </a:t>
            </a:r>
          </a:p>
          <a:p>
            <a:pPr lvl="3"/>
            <a:r>
              <a:rPr lang="en-US" altLang="ko-KR" dirty="0" smtClean="0"/>
              <a:t>T</a:t>
            </a:r>
          </a:p>
          <a:p>
            <a:pPr lvl="3"/>
            <a:r>
              <a:rPr lang="en-US" altLang="ko-KR" baseline="30000" dirty="0" smtClean="0"/>
              <a:t>14</a:t>
            </a:r>
            <a:r>
              <a:rPr lang="en-US" altLang="ko-KR" dirty="0" smtClean="0"/>
              <a:t>C</a:t>
            </a:r>
          </a:p>
          <a:p>
            <a:pPr lvl="3"/>
            <a:r>
              <a:rPr lang="en-US" altLang="ko-KR" baseline="30000" dirty="0" smtClean="0"/>
              <a:t>36</a:t>
            </a:r>
            <a:r>
              <a:rPr lang="en-US" altLang="ko-KR" dirty="0" smtClean="0"/>
              <a:t>Cl</a:t>
            </a:r>
          </a:p>
          <a:p>
            <a:pPr lvl="3"/>
            <a:r>
              <a:rPr lang="en-US" altLang="ko-KR" baseline="30000" dirty="0" smtClean="0"/>
              <a:t>85</a:t>
            </a:r>
            <a:r>
              <a:rPr lang="en-US" altLang="ko-KR" dirty="0" smtClean="0"/>
              <a:t>Kr</a:t>
            </a:r>
            <a:endParaRPr lang="en-US" altLang="ko-KR" dirty="0" smtClean="0"/>
          </a:p>
          <a:p>
            <a:pPr lvl="1"/>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4525963"/>
          </a:xfrm>
        </p:spPr>
        <p:txBody>
          <a:bodyPr>
            <a:normAutofit lnSpcReduction="10000"/>
          </a:bodyPr>
          <a:lstStyle/>
          <a:p>
            <a:r>
              <a:rPr lang="en-US" altLang="ko-KR" dirty="0" smtClean="0"/>
              <a:t>Stable Isotopes</a:t>
            </a:r>
          </a:p>
          <a:p>
            <a:pPr lvl="1"/>
            <a:r>
              <a:rPr lang="en-US" altLang="ko-KR" dirty="0" smtClean="0"/>
              <a:t>Using the periodic seasonal fluctuation</a:t>
            </a:r>
          </a:p>
          <a:p>
            <a:pPr lvl="2"/>
            <a:r>
              <a:rPr lang="en-US" altLang="ko-KR" dirty="0" smtClean="0"/>
              <a:t>For </a:t>
            </a:r>
            <a:r>
              <a:rPr lang="en-US" altLang="ko-KR" dirty="0" err="1" smtClean="0"/>
              <a:t>pptn</a:t>
            </a:r>
            <a:r>
              <a:rPr lang="en-US" altLang="ko-KR" dirty="0" smtClean="0"/>
              <a:t>; </a:t>
            </a:r>
            <a:r>
              <a:rPr lang="en-US" altLang="ko-KR" dirty="0" err="1" smtClean="0">
                <a:latin typeface="Symbol" pitchFamily="18" charset="2"/>
              </a:rPr>
              <a:t>d</a:t>
            </a:r>
            <a:r>
              <a:rPr lang="en-US" altLang="ko-KR" baseline="-25000" dirty="0" err="1" smtClean="0"/>
              <a:t>pptn</a:t>
            </a:r>
            <a:r>
              <a:rPr lang="en-US" altLang="ko-KR" dirty="0" smtClean="0"/>
              <a:t>(t) = Asin2</a:t>
            </a:r>
            <a:r>
              <a:rPr lang="en-US" altLang="ko-KR" dirty="0" smtClean="0">
                <a:latin typeface="Symbol" pitchFamily="18" charset="2"/>
              </a:rPr>
              <a:t>p</a:t>
            </a:r>
            <a:r>
              <a:rPr lang="en-US" altLang="ko-KR" dirty="0" smtClean="0"/>
              <a:t>t</a:t>
            </a:r>
          </a:p>
          <a:p>
            <a:pPr lvl="2"/>
            <a:r>
              <a:rPr lang="en-US" altLang="ko-KR" dirty="0" smtClean="0"/>
              <a:t>For </a:t>
            </a:r>
            <a:r>
              <a:rPr lang="en-US" altLang="ko-KR" dirty="0" err="1" smtClean="0"/>
              <a:t>gw</a:t>
            </a:r>
            <a:r>
              <a:rPr lang="en-US" altLang="ko-KR" dirty="0" smtClean="0"/>
              <a:t>; </a:t>
            </a:r>
            <a:r>
              <a:rPr lang="en-US" altLang="ko-KR" dirty="0" err="1" smtClean="0">
                <a:latin typeface="Symbol" pitchFamily="18" charset="2"/>
              </a:rPr>
              <a:t>d</a:t>
            </a:r>
            <a:r>
              <a:rPr lang="en-US" altLang="ko-KR" baseline="-25000" dirty="0" err="1" smtClean="0"/>
              <a:t>gw</a:t>
            </a:r>
            <a:r>
              <a:rPr lang="en-US" altLang="ko-KR" dirty="0" smtClean="0"/>
              <a:t>(t</a:t>
            </a:r>
            <a:r>
              <a:rPr lang="en-US" altLang="ko-KR" dirty="0"/>
              <a:t>) = </a:t>
            </a:r>
            <a:r>
              <a:rPr lang="en-US" altLang="ko-KR" dirty="0" err="1" smtClean="0"/>
              <a:t>Bsin</a:t>
            </a:r>
            <a:r>
              <a:rPr lang="en-US" altLang="ko-KR" dirty="0" smtClean="0"/>
              <a:t>(2</a:t>
            </a:r>
            <a:r>
              <a:rPr lang="en-US" altLang="ko-KR" dirty="0" smtClean="0">
                <a:latin typeface="Symbol" pitchFamily="18" charset="2"/>
              </a:rPr>
              <a:t>p</a:t>
            </a:r>
            <a:r>
              <a:rPr lang="en-US" altLang="ko-KR" dirty="0" smtClean="0"/>
              <a:t>t+</a:t>
            </a:r>
            <a:r>
              <a:rPr lang="en-US" altLang="ko-KR" dirty="0" smtClean="0">
                <a:latin typeface="Symbol" pitchFamily="18" charset="2"/>
              </a:rPr>
              <a:t>a</a:t>
            </a:r>
            <a:r>
              <a:rPr lang="en-US" altLang="ko-KR" dirty="0" smtClean="0"/>
              <a:t>)</a:t>
            </a:r>
            <a:endParaRPr lang="en-US" altLang="ko-KR" dirty="0" smtClean="0"/>
          </a:p>
          <a:p>
            <a:pPr lvl="2"/>
            <a:r>
              <a:rPr lang="en-US" altLang="ko-KR" dirty="0" smtClean="0"/>
              <a:t>Damping; C=B/A</a:t>
            </a:r>
          </a:p>
          <a:p>
            <a:pPr lvl="2"/>
            <a:endParaRPr lang="en-US" altLang="ko-KR" dirty="0"/>
          </a:p>
          <a:p>
            <a:pPr lvl="2"/>
            <a:r>
              <a:rPr lang="en-US" altLang="ko-KR" dirty="0" smtClean="0"/>
              <a:t>MRT = ½ </a:t>
            </a:r>
            <a:r>
              <a:rPr lang="en-US" altLang="ko-KR" dirty="0" smtClean="0">
                <a:latin typeface="Symbol" pitchFamily="18" charset="2"/>
              </a:rPr>
              <a:t>p</a:t>
            </a:r>
            <a:r>
              <a:rPr lang="en-US" altLang="ko-KR" dirty="0" smtClean="0"/>
              <a:t>(1-C)</a:t>
            </a:r>
            <a:r>
              <a:rPr lang="en-US" altLang="ko-KR" baseline="30000" dirty="0" smtClean="0"/>
              <a:t>1/2</a:t>
            </a:r>
            <a:r>
              <a:rPr lang="en-US" altLang="ko-KR" dirty="0" smtClean="0"/>
              <a:t>/C   or</a:t>
            </a:r>
          </a:p>
          <a:p>
            <a:pPr lvl="2"/>
            <a:r>
              <a:rPr lang="en-US" altLang="ko-KR" dirty="0" smtClean="0"/>
              <a:t>MRT = </a:t>
            </a:r>
            <a:r>
              <a:rPr lang="en-US" altLang="ko-KR" dirty="0" err="1" smtClean="0"/>
              <a:t>tan</a:t>
            </a:r>
            <a:r>
              <a:rPr lang="en-US" altLang="ko-KR" dirty="0" err="1" smtClean="0">
                <a:latin typeface="Symbol" pitchFamily="18" charset="2"/>
              </a:rPr>
              <a:t>a</a:t>
            </a:r>
            <a:r>
              <a:rPr lang="en-US" altLang="ko-KR" dirty="0" smtClean="0"/>
              <a:t>/2</a:t>
            </a:r>
            <a:r>
              <a:rPr lang="en-US" altLang="ko-KR" dirty="0" smtClean="0">
                <a:latin typeface="Symbol" pitchFamily="18" charset="2"/>
              </a:rPr>
              <a:t>p</a:t>
            </a:r>
          </a:p>
          <a:p>
            <a:pPr lvl="2"/>
            <a:endParaRPr lang="en-US" altLang="ko-KR" dirty="0">
              <a:latin typeface="Symbol" pitchFamily="18" charset="2"/>
            </a:endParaRPr>
          </a:p>
          <a:p>
            <a:pPr lvl="2"/>
            <a:r>
              <a:rPr lang="en-US" altLang="ko-KR" dirty="0" smtClean="0"/>
              <a:t>See Fig. 7-1 in the Text</a:t>
            </a:r>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4525963"/>
          </a:xfrm>
        </p:spPr>
        <p:txBody>
          <a:bodyPr/>
          <a:lstStyle/>
          <a:p>
            <a:r>
              <a:rPr lang="en-US" altLang="ko-KR" dirty="0" smtClean="0"/>
              <a:t>Tritium in Precipitation</a:t>
            </a:r>
          </a:p>
          <a:p>
            <a:pPr lvl="1"/>
            <a:r>
              <a:rPr lang="en-US" altLang="ko-KR" dirty="0" err="1" smtClean="0"/>
              <a:t>Cosmogenic</a:t>
            </a:r>
            <a:r>
              <a:rPr lang="en-US" altLang="ko-KR" dirty="0" smtClean="0"/>
              <a:t> tritium</a:t>
            </a:r>
          </a:p>
          <a:p>
            <a:pPr lvl="2"/>
            <a:r>
              <a:rPr lang="en-US" altLang="ko-KR" baseline="30000" dirty="0"/>
              <a:t>14</a:t>
            </a:r>
            <a:r>
              <a:rPr lang="en-US" altLang="ko-KR" baseline="-25000" dirty="0"/>
              <a:t>7</a:t>
            </a:r>
            <a:r>
              <a:rPr lang="en-US" altLang="ko-KR" dirty="0"/>
              <a:t>N + </a:t>
            </a:r>
            <a:r>
              <a:rPr lang="en-US" altLang="ko-KR" baseline="30000" dirty="0"/>
              <a:t>1</a:t>
            </a:r>
            <a:r>
              <a:rPr lang="en-US" altLang="ko-KR" baseline="-25000" dirty="0"/>
              <a:t>o</a:t>
            </a:r>
            <a:r>
              <a:rPr lang="en-US" altLang="ko-KR" dirty="0"/>
              <a:t>n </a:t>
            </a:r>
            <a:r>
              <a:rPr lang="en-US" altLang="ko-KR" dirty="0" smtClean="0">
                <a:sym typeface="Wingdings" pitchFamily="2" charset="2"/>
              </a:rPr>
              <a:t></a:t>
            </a:r>
            <a:r>
              <a:rPr lang="en-US" altLang="ko-KR" dirty="0" smtClean="0"/>
              <a:t> </a:t>
            </a:r>
            <a:r>
              <a:rPr lang="en-US" altLang="ko-KR" baseline="30000" dirty="0"/>
              <a:t>12</a:t>
            </a:r>
            <a:r>
              <a:rPr lang="en-US" altLang="ko-KR" baseline="-25000" dirty="0"/>
              <a:t>6</a:t>
            </a:r>
            <a:r>
              <a:rPr lang="en-US" altLang="ko-KR" dirty="0"/>
              <a:t>C + </a:t>
            </a:r>
            <a:r>
              <a:rPr lang="en-US" altLang="ko-KR" baseline="30000" dirty="0"/>
              <a:t>3</a:t>
            </a:r>
            <a:r>
              <a:rPr lang="en-US" altLang="ko-KR" baseline="-25000" dirty="0"/>
              <a:t>1</a:t>
            </a:r>
            <a:r>
              <a:rPr lang="en-US" altLang="ko-KR" dirty="0"/>
              <a:t>H</a:t>
            </a:r>
            <a:endParaRPr lang="en-US" altLang="ko-KR" dirty="0"/>
          </a:p>
          <a:p>
            <a:pPr lvl="2"/>
            <a:r>
              <a:rPr lang="en-US" altLang="ko-KR" baseline="30000" dirty="0"/>
              <a:t>3</a:t>
            </a:r>
            <a:r>
              <a:rPr lang="en-US" altLang="ko-KR" dirty="0"/>
              <a:t>H</a:t>
            </a:r>
            <a:r>
              <a:rPr lang="en-US" altLang="ko-KR" dirty="0"/>
              <a:t> </a:t>
            </a:r>
            <a:r>
              <a:rPr lang="en-US" altLang="ko-KR" dirty="0"/>
              <a:t>+ O</a:t>
            </a:r>
            <a:r>
              <a:rPr lang="en-US" altLang="ko-KR" baseline="-25000" dirty="0"/>
              <a:t>2 </a:t>
            </a:r>
            <a:r>
              <a:rPr lang="en-US" altLang="ko-KR" dirty="0" smtClean="0">
                <a:sym typeface="Wingdings" pitchFamily="2" charset="2"/>
              </a:rPr>
              <a:t></a:t>
            </a:r>
            <a:r>
              <a:rPr lang="en-US" altLang="ko-KR" dirty="0" smtClean="0"/>
              <a:t> </a:t>
            </a:r>
            <a:r>
              <a:rPr lang="en-US" altLang="ko-KR" baseline="30000" dirty="0"/>
              <a:t>3</a:t>
            </a:r>
            <a:r>
              <a:rPr lang="en-US" altLang="ko-KR" dirty="0"/>
              <a:t>HO</a:t>
            </a:r>
            <a:r>
              <a:rPr lang="en-US" altLang="ko-KR" baseline="-25000" dirty="0"/>
              <a:t>2</a:t>
            </a:r>
            <a:r>
              <a:rPr lang="en-US" altLang="ko-KR" dirty="0"/>
              <a:t> </a:t>
            </a:r>
            <a:r>
              <a:rPr lang="en-US" altLang="ko-KR" dirty="0" smtClean="0">
                <a:sym typeface="Wingdings" pitchFamily="2" charset="2"/>
              </a:rPr>
              <a:t></a:t>
            </a:r>
            <a:r>
              <a:rPr lang="en-US" altLang="ko-KR" dirty="0" smtClean="0"/>
              <a:t> </a:t>
            </a:r>
            <a:r>
              <a:rPr lang="en-US" altLang="ko-KR" baseline="30000" dirty="0" smtClean="0"/>
              <a:t>1</a:t>
            </a:r>
            <a:r>
              <a:rPr lang="en-US" altLang="ko-KR" dirty="0" smtClean="0"/>
              <a:t>H</a:t>
            </a:r>
            <a:r>
              <a:rPr lang="en-US" altLang="ko-KR" baseline="30000" dirty="0" smtClean="0"/>
              <a:t>3</a:t>
            </a:r>
            <a:r>
              <a:rPr lang="en-US" altLang="ko-KR" dirty="0" smtClean="0"/>
              <a:t>HO</a:t>
            </a:r>
            <a:endParaRPr lang="en-US" altLang="ko-KR" dirty="0" smtClean="0"/>
          </a:p>
          <a:p>
            <a:pPr lvl="2"/>
            <a:r>
              <a:rPr lang="en-US" altLang="ko-KR" baseline="30000" dirty="0"/>
              <a:t>3</a:t>
            </a:r>
            <a:r>
              <a:rPr lang="en-US" altLang="ko-KR" dirty="0"/>
              <a:t>H </a:t>
            </a:r>
            <a:r>
              <a:rPr lang="en-US" altLang="ko-KR" dirty="0" smtClean="0">
                <a:sym typeface="Wingdings" pitchFamily="2" charset="2"/>
              </a:rPr>
              <a:t></a:t>
            </a:r>
            <a:r>
              <a:rPr lang="en-US" altLang="ko-KR" dirty="0" smtClean="0"/>
              <a:t> </a:t>
            </a:r>
            <a:r>
              <a:rPr lang="en-US" altLang="ko-KR" baseline="30000" dirty="0"/>
              <a:t>3</a:t>
            </a:r>
            <a:r>
              <a:rPr lang="en-US" altLang="ko-KR" dirty="0"/>
              <a:t>He + </a:t>
            </a:r>
            <a:r>
              <a:rPr lang="en-US" altLang="ko-KR" dirty="0">
                <a:latin typeface="Symbol" pitchFamily="18" charset="2"/>
              </a:rPr>
              <a:t>b</a:t>
            </a:r>
            <a:r>
              <a:rPr lang="en-US" altLang="ko-KR" baseline="30000" dirty="0"/>
              <a:t>–</a:t>
            </a:r>
            <a:endParaRPr lang="en-US" altLang="ko-KR" dirty="0" smtClean="0"/>
          </a:p>
          <a:p>
            <a:pPr lvl="2"/>
            <a:endParaRPr lang="en-US" altLang="ko-KR" dirty="0"/>
          </a:p>
          <a:p>
            <a:pPr lvl="2"/>
            <a:r>
              <a:rPr lang="en-US" altLang="ko-KR" dirty="0"/>
              <a:t>1 TU = 1 </a:t>
            </a:r>
            <a:r>
              <a:rPr lang="en-US" altLang="ko-KR" baseline="30000" dirty="0"/>
              <a:t>3</a:t>
            </a:r>
            <a:r>
              <a:rPr lang="en-US" altLang="ko-KR" dirty="0"/>
              <a:t>H per 10</a:t>
            </a:r>
            <a:r>
              <a:rPr lang="en-US" altLang="ko-KR" baseline="30000" dirty="0"/>
              <a:t>18</a:t>
            </a:r>
            <a:r>
              <a:rPr lang="en-US" altLang="ko-KR" dirty="0"/>
              <a:t> </a:t>
            </a:r>
            <a:r>
              <a:rPr lang="en-US" altLang="ko-KR" dirty="0"/>
              <a:t>hydrogen </a:t>
            </a:r>
            <a:r>
              <a:rPr lang="en-US" altLang="ko-KR" dirty="0" smtClean="0"/>
              <a:t>atoms</a:t>
            </a:r>
          </a:p>
          <a:p>
            <a:pPr lvl="2"/>
            <a:r>
              <a:rPr lang="en-US" altLang="ko-KR" dirty="0"/>
              <a:t>1 TU = 0.118 </a:t>
            </a:r>
            <a:r>
              <a:rPr lang="en-US" altLang="ko-KR" dirty="0" err="1"/>
              <a:t>Bq</a:t>
            </a:r>
            <a:r>
              <a:rPr lang="en-US" altLang="ko-KR" dirty="0" err="1"/>
              <a:t>·</a:t>
            </a:r>
            <a:r>
              <a:rPr lang="en-US" altLang="ko-KR" dirty="0" err="1"/>
              <a:t>kg</a:t>
            </a:r>
            <a:r>
              <a:rPr lang="en-US" altLang="ko-KR" baseline="30000" dirty="0"/>
              <a:t>–1</a:t>
            </a:r>
            <a:r>
              <a:rPr lang="en-US" altLang="ko-KR" dirty="0"/>
              <a:t> (3.19 </a:t>
            </a:r>
            <a:r>
              <a:rPr lang="en-US" altLang="ko-KR" dirty="0" err="1"/>
              <a:t>pCi</a:t>
            </a:r>
            <a:r>
              <a:rPr lang="en-US" altLang="ko-KR" dirty="0" err="1"/>
              <a:t>·</a:t>
            </a:r>
            <a:r>
              <a:rPr lang="en-US" altLang="ko-KR" dirty="0" err="1"/>
              <a:t>kg</a:t>
            </a:r>
            <a:r>
              <a:rPr lang="en-US" altLang="ko-KR" baseline="30000" dirty="0"/>
              <a:t>–1</a:t>
            </a:r>
            <a:r>
              <a:rPr lang="en-US" altLang="ko-KR" dirty="0"/>
              <a:t>) in water (IAEA 1983)</a:t>
            </a:r>
            <a:endParaRPr lang="ko-KR" altLang="en-US" dirty="0">
              <a:latin typeface="Symbol" pitchFamily="18" charset="2"/>
            </a:endParaRPr>
          </a:p>
        </p:txBody>
      </p:sp>
    </p:spTree>
    <p:extLst>
      <p:ext uri="{BB962C8B-B14F-4D97-AF65-F5344CB8AC3E}">
        <p14:creationId xmlns:p14="http://schemas.microsoft.com/office/powerpoint/2010/main" val="238411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688" y="1196752"/>
            <a:ext cx="5762625"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직사각형 1"/>
          <p:cNvSpPr/>
          <p:nvPr/>
        </p:nvSpPr>
        <p:spPr>
          <a:xfrm>
            <a:off x="1660673" y="4509120"/>
            <a:ext cx="5792639" cy="707886"/>
          </a:xfrm>
          <a:prstGeom prst="rect">
            <a:avLst/>
          </a:prstGeom>
        </p:spPr>
        <p:txBody>
          <a:bodyPr wrap="square">
            <a:spAutoFit/>
          </a:bodyPr>
          <a:lstStyle/>
          <a:p>
            <a:r>
              <a:rPr lang="en-US" altLang="ko-KR" sz="1000" i="1" dirty="0"/>
              <a:t>Fig. 7-2 Tritium levels in precipitation prior to and during the earliest atmospheric tests of thermonuclear devices. Atmospheric tests: 1 — George, 75 kilotons, U.S.A.; 2 — Ivy-Mike, 10 megatons, U.S.A.; 3 — RDS-6s, 400 kilotons, U.S.S.R.; 4 — Castle series, total 47 megatons, U.S.A.; 5 — second Soviet thermonuclear test, 2 megatons</a:t>
            </a:r>
            <a:endParaRPr lang="ko-KR" alt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4525963"/>
          </a:xfrm>
        </p:spPr>
        <p:txBody>
          <a:bodyPr/>
          <a:lstStyle/>
          <a:p>
            <a:pPr lvl="1"/>
            <a:r>
              <a:rPr lang="en-US" altLang="ko-KR" dirty="0" smtClean="0"/>
              <a:t>Thermonuclear (bomb) tritium</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12776"/>
            <a:ext cx="6858000" cy="39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875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science.uottawa.ca/eih/ch7/Image37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577593"/>
            <a:ext cx="5886450" cy="2600325"/>
          </a:xfrm>
          <a:prstGeom prst="rect">
            <a:avLst/>
          </a:prstGeom>
          <a:noFill/>
          <a:extLst>
            <a:ext uri="{909E8E84-426E-40DD-AFC4-6F175D3DCCD1}">
              <a14:hiddenFill xmlns:a14="http://schemas.microsoft.com/office/drawing/2010/main">
                <a:solidFill>
                  <a:srgbClr val="FFFFFF"/>
                </a:solidFill>
              </a14:hiddenFill>
            </a:ext>
          </a:extLst>
        </p:spPr>
      </p:pic>
      <p:sp>
        <p:nvSpPr>
          <p:cNvPr id="3" name="직사각형 2"/>
          <p:cNvSpPr/>
          <p:nvPr/>
        </p:nvSpPr>
        <p:spPr>
          <a:xfrm>
            <a:off x="1835696" y="4243154"/>
            <a:ext cx="5886450" cy="553998"/>
          </a:xfrm>
          <a:prstGeom prst="rect">
            <a:avLst/>
          </a:prstGeom>
        </p:spPr>
        <p:txBody>
          <a:bodyPr wrap="square">
            <a:spAutoFit/>
          </a:bodyPr>
          <a:lstStyle/>
          <a:p>
            <a:r>
              <a:rPr lang="en-US" altLang="ko-KR" sz="1000" i="1" dirty="0"/>
              <a:t>Fig. 7-3 Tritium in precipitation from thermonuclear bomb tests since 1952. Tritium data for selected stations in North America and Europe, from the IAEA GNIP data base. Bomb test data summarized from various sources by </a:t>
            </a:r>
            <a:r>
              <a:rPr lang="en-US" altLang="ko-KR" sz="1000" i="1" dirty="0" err="1"/>
              <a:t>Rath</a:t>
            </a:r>
            <a:r>
              <a:rPr lang="en-US" altLang="ko-KR" sz="1000" i="1" dirty="0"/>
              <a:t> (1988) and </a:t>
            </a:r>
            <a:r>
              <a:rPr lang="en-US" altLang="ko-KR" sz="1000" i="1" dirty="0" err="1"/>
              <a:t>Gonfiantini</a:t>
            </a:r>
            <a:r>
              <a:rPr lang="en-US" altLang="ko-KR" sz="1000" i="1" dirty="0"/>
              <a:t> (1996).</a:t>
            </a:r>
            <a:r>
              <a:rPr lang="en-US" altLang="ko-KR" sz="1000" dirty="0"/>
              <a:t> </a:t>
            </a:r>
            <a:endParaRPr lang="ko-KR" alt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775" y="1700808"/>
            <a:ext cx="5886450"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직사각형 1"/>
          <p:cNvSpPr/>
          <p:nvPr/>
        </p:nvSpPr>
        <p:spPr>
          <a:xfrm>
            <a:off x="1628775" y="4509120"/>
            <a:ext cx="5886450" cy="707886"/>
          </a:xfrm>
          <a:prstGeom prst="rect">
            <a:avLst/>
          </a:prstGeom>
        </p:spPr>
        <p:txBody>
          <a:bodyPr wrap="square">
            <a:spAutoFit/>
          </a:bodyPr>
          <a:lstStyle/>
          <a:p>
            <a:r>
              <a:rPr lang="en-US" altLang="ko-KR" sz="1000" i="1" dirty="0"/>
              <a:t>Fig. 7-4 Tritium in precipitation at Ottawa as measured in composite monthly samples (monitoring record established by R.M. Brown, AECL, Canada). Decreases from the peak in 1963 is due to attenuation in the oceans. The flattening of the decline after about 1980 and the sharp decline in 1990 likely reflect local activities in southern Ontario.</a:t>
            </a:r>
            <a:endParaRPr lang="ko-KR" altLang="en-US" sz="1000" dirty="0"/>
          </a:p>
        </p:txBody>
      </p:sp>
      <p:sp>
        <p:nvSpPr>
          <p:cNvPr id="3" name="TextBox 2"/>
          <p:cNvSpPr txBox="1"/>
          <p:nvPr/>
        </p:nvSpPr>
        <p:spPr>
          <a:xfrm>
            <a:off x="1763688" y="5949280"/>
            <a:ext cx="1980029" cy="369332"/>
          </a:xfrm>
          <a:prstGeom prst="rect">
            <a:avLst/>
          </a:prstGeom>
          <a:noFill/>
        </p:spPr>
        <p:txBody>
          <a:bodyPr wrap="none" rtlCol="0">
            <a:spAutoFit/>
          </a:bodyPr>
          <a:lstStyle/>
          <a:p>
            <a:r>
              <a:rPr lang="en-US" altLang="ko-KR" dirty="0" smtClean="0"/>
              <a:t>Also see Fig. 7-5.</a:t>
            </a:r>
            <a:endParaRPr lang="ko-KR" altLang="en-US" dirty="0"/>
          </a:p>
        </p:txBody>
      </p:sp>
    </p:spTree>
    <p:extLst>
      <p:ext uri="{BB962C8B-B14F-4D97-AF65-F5344CB8AC3E}">
        <p14:creationId xmlns:p14="http://schemas.microsoft.com/office/powerpoint/2010/main" val="1221127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631229"/>
            <a:ext cx="7467600" cy="4525963"/>
          </a:xfrm>
        </p:spPr>
        <p:txBody>
          <a:bodyPr/>
          <a:lstStyle/>
          <a:p>
            <a:pPr lvl="1"/>
            <a:r>
              <a:rPr lang="en-US" altLang="ko-KR" dirty="0" smtClean="0">
                <a:sym typeface="Wingdings" pitchFamily="2" charset="2"/>
              </a:rPr>
              <a:t>Nuclear reactor tritium: minimal</a:t>
            </a:r>
          </a:p>
          <a:p>
            <a:pPr lvl="1"/>
            <a:r>
              <a:rPr lang="en-US" altLang="ko-KR" dirty="0" err="1" smtClean="0">
                <a:sym typeface="Wingdings" pitchFamily="2" charset="2"/>
              </a:rPr>
              <a:t>Geogenic</a:t>
            </a:r>
            <a:r>
              <a:rPr lang="en-US" altLang="ko-KR" dirty="0" smtClean="0">
                <a:sym typeface="Wingdings" pitchFamily="2" charset="2"/>
              </a:rPr>
              <a:t> production of T: also minimal</a:t>
            </a:r>
          </a:p>
          <a:p>
            <a:pPr lvl="2"/>
            <a:r>
              <a:rPr lang="en-US" altLang="ko-KR" baseline="30000" dirty="0" smtClean="0">
                <a:sym typeface="Wingdings" pitchFamily="2" charset="2"/>
              </a:rPr>
              <a:t>6</a:t>
            </a:r>
            <a:r>
              <a:rPr lang="en-US" altLang="ko-KR" dirty="0" smtClean="0">
                <a:sym typeface="Wingdings" pitchFamily="2" charset="2"/>
              </a:rPr>
              <a:t>Li + n  </a:t>
            </a:r>
            <a:r>
              <a:rPr lang="en-US" altLang="ko-KR" baseline="30000" dirty="0" smtClean="0">
                <a:sym typeface="Wingdings" pitchFamily="2" charset="2"/>
              </a:rPr>
              <a:t>3</a:t>
            </a:r>
            <a:r>
              <a:rPr lang="en-US" altLang="ko-KR" dirty="0" smtClean="0">
                <a:sym typeface="Wingdings" pitchFamily="2" charset="2"/>
              </a:rPr>
              <a:t>H + </a:t>
            </a:r>
            <a:r>
              <a:rPr lang="en-US" altLang="ko-KR" dirty="0" smtClean="0">
                <a:latin typeface="Symbol" pitchFamily="18" charset="2"/>
                <a:sym typeface="Wingdings" pitchFamily="2" charset="2"/>
              </a:rPr>
              <a:t>a</a:t>
            </a:r>
            <a:endParaRPr lang="en-US" altLang="ko-KR" dirty="0" smtClean="0">
              <a:latin typeface="Symbol" pitchFamily="18" charset="2"/>
            </a:endParaRPr>
          </a:p>
          <a:p>
            <a:pPr lvl="1"/>
            <a:endParaRPr lang="ko-KR" altLang="en-US" dirty="0"/>
          </a:p>
        </p:txBody>
      </p:sp>
    </p:spTree>
  </p:cSld>
  <p:clrMapOvr>
    <a:masterClrMapping/>
  </p:clrMapOvr>
</p:sld>
</file>

<file path=ppt/theme/theme1.xml><?xml version="1.0" encoding="utf-8"?>
<a:theme xmlns:a="http://schemas.openxmlformats.org/drawingml/2006/main" name="테크닉">
  <a:themeElements>
    <a:clrScheme name="테크닉">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테크닉">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테크닉">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975</TotalTime>
  <Words>613</Words>
  <Application>Microsoft Office PowerPoint</Application>
  <PresentationFormat>화면 슬라이드 쇼(4:3)</PresentationFormat>
  <Paragraphs>67</Paragraphs>
  <Slides>13</Slides>
  <Notes>0</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테크닉</vt:lpstr>
      <vt:lpstr>Ch.7. Identifying &amp; Dating Modern Groundwaters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 Introduction</dc:title>
  <dc:creator>my</dc:creator>
  <cp:lastModifiedBy>jyy</cp:lastModifiedBy>
  <cp:revision>101</cp:revision>
  <dcterms:created xsi:type="dcterms:W3CDTF">2012-02-18T07:01:10Z</dcterms:created>
  <dcterms:modified xsi:type="dcterms:W3CDTF">2012-06-08T09:37:04Z</dcterms:modified>
</cp:coreProperties>
</file>