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61" r:id="rId2"/>
    <p:sldId id="303" r:id="rId3"/>
    <p:sldId id="305" r:id="rId4"/>
    <p:sldId id="332" r:id="rId5"/>
    <p:sldId id="345" r:id="rId6"/>
    <p:sldId id="344" r:id="rId7"/>
    <p:sldId id="346" r:id="rId8"/>
    <p:sldId id="347" r:id="rId9"/>
    <p:sldId id="348" r:id="rId10"/>
    <p:sldId id="349" r:id="rId11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124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56D9-B2D1-40FA-8FF0-345515842C1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63A9-9E96-4F28-9BE9-4F8D8D74D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B8C2-D591-48B1-AB04-E633F72FA0E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018C-7A2E-4926-9E2E-D683A17E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1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E985-B6B3-4299-90B9-9D5BBD336186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ED21-60E2-486E-98D9-DE8F18C71747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9B9-DE2D-451C-A0A0-A94FE39ABA33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A12-CFF9-45CA-8A37-9BB178A43AB5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13FD8F-C03D-4111-812F-C0F62EB43953}" type="datetime1">
              <a:rPr lang="ko-KR" altLang="en-US" smtClean="0"/>
              <a:t>2015-09-24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CAED-8145-4055-9099-95762E51FDC4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9A11-2194-4F5E-A717-64502CAD3DBC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3FC-167D-4B5B-AAD1-838CFE9CFC38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201-D55C-485D-9CA2-960BD913C10F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D8CD-F832-490B-ADE6-9F269C858525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06D-EE60-46F0-A2E3-EA311A8B1770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B98C93A-7D83-414C-8908-7F2675BEC936}" type="datetime1">
              <a:rPr lang="ko-KR" altLang="en-US" smtClean="0"/>
              <a:t>2015-09-24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ology.infomine.com/reviews/FeasibilityStudies/welcome.asp?view=ful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자원 개발 계획 </a:t>
            </a:r>
            <a:endParaRPr 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ko-KR" altLang="en-US" dirty="0" err="1" smtClean="0"/>
              <a:t>광체</a:t>
            </a:r>
            <a:r>
              <a:rPr lang="ko-KR" altLang="en-US" dirty="0" smtClean="0"/>
              <a:t> 조사</a:t>
            </a:r>
            <a:endParaRPr lang="en-US" altLang="ko-KR" dirty="0" smtClean="0"/>
          </a:p>
          <a:p>
            <a:r>
              <a:rPr lang="ko-KR" altLang="en-US" dirty="0" err="1" smtClean="0"/>
              <a:t>광체</a:t>
            </a:r>
            <a:r>
              <a:rPr lang="ko-KR" altLang="en-US" dirty="0" smtClean="0"/>
              <a:t> 경제성</a:t>
            </a:r>
            <a:r>
              <a:rPr lang="en-US" altLang="ko-KR" dirty="0" smtClean="0"/>
              <a:t>(feasibility)</a:t>
            </a:r>
            <a:r>
              <a:rPr lang="ko-KR" altLang="en-US" dirty="0" smtClean="0"/>
              <a:t> 평가</a:t>
            </a:r>
            <a:endParaRPr lang="en-US" altLang="ko-KR" dirty="0" smtClean="0"/>
          </a:p>
          <a:p>
            <a:r>
              <a:rPr lang="ko-KR" altLang="en-US" dirty="0" smtClean="0"/>
              <a:t>광업권 및 채굴권 등록</a:t>
            </a:r>
            <a:endParaRPr lang="en-US" altLang="ko-KR" dirty="0" smtClean="0"/>
          </a:p>
          <a:p>
            <a:r>
              <a:rPr lang="ko-KR" altLang="en-US" dirty="0" smtClean="0"/>
              <a:t>광산 디자인 및 개발</a:t>
            </a:r>
            <a:endParaRPr lang="en-US" altLang="ko-KR" dirty="0" smtClean="0"/>
          </a:p>
          <a:p>
            <a:r>
              <a:rPr lang="ko-KR" altLang="en-US" dirty="0" smtClean="0"/>
              <a:t>생산 계획 및 판로 확보</a:t>
            </a:r>
            <a:endParaRPr lang="en-US" altLang="ko-KR" dirty="0" smtClean="0"/>
          </a:p>
          <a:p>
            <a:r>
              <a:rPr lang="ko-KR" altLang="en-US" dirty="0" smtClean="0"/>
              <a:t>환경 보존 계획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95536" y="2204864"/>
            <a:ext cx="6336704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1026" name="Picture 2" descr="http://www.xemplex.com/images/xemplex-geo-to-b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1811" cy="493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419698" y="521382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http://www.xemplex.com/solutions-feasibility.htm</a:t>
            </a:r>
          </a:p>
        </p:txBody>
      </p:sp>
    </p:spTree>
    <p:extLst>
      <p:ext uri="{BB962C8B-B14F-4D97-AF65-F5344CB8AC3E}">
        <p14:creationId xmlns:p14="http://schemas.microsoft.com/office/powerpoint/2010/main" val="117330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광체</a:t>
            </a:r>
            <a:r>
              <a:rPr lang="ko-KR" altLang="en-US" dirty="0" smtClean="0"/>
              <a:t> 경제성 평가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여기 경제성 평가와 관련된 내용은 </a:t>
            </a:r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technology.infomine.com/reviews/FeasibilityStudies/welcome.asp?view=full</a:t>
            </a:r>
            <a:r>
              <a:rPr lang="en-US" altLang="ko-KR" dirty="0" smtClean="0"/>
              <a:t> </a:t>
            </a:r>
            <a:r>
              <a:rPr lang="ko-KR" altLang="en-US" dirty="0" smtClean="0"/>
              <a:t>의 내용을 정리한 것이다 </a:t>
            </a:r>
            <a:r>
              <a:rPr lang="en-US" altLang="ko-KR" dirty="0" smtClean="0"/>
              <a:t>(</a:t>
            </a:r>
            <a:r>
              <a:rPr lang="ko-KR" altLang="en-US" dirty="0" smtClean="0"/>
              <a:t>여기서 설명하는 경제성 평가는 다양한 경제성 평가 방법 중 하나의 예로서 제시하는 것임</a:t>
            </a:r>
            <a:r>
              <a:rPr lang="en-US" altLang="ko-KR" dirty="0" smtClean="0"/>
              <a:t>).</a:t>
            </a:r>
          </a:p>
          <a:p>
            <a:pPr lvl="1"/>
            <a:r>
              <a:rPr lang="ko-KR" altLang="en-US" dirty="0" smtClean="0"/>
              <a:t>자원을 경제적 이익을 남기며 효율적으로 개발할 수 있는지를 판단하는 것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경제성 평가는 사전 경제성 평가</a:t>
            </a:r>
            <a:r>
              <a:rPr lang="en-US" altLang="ko-KR" dirty="0" smtClean="0"/>
              <a:t>(prefeasibility studies)</a:t>
            </a:r>
            <a:r>
              <a:rPr lang="ko-KR" altLang="en-US" dirty="0" smtClean="0"/>
              <a:t>와 상세 경제성 평가</a:t>
            </a:r>
            <a:r>
              <a:rPr lang="en-US" altLang="ko-KR" dirty="0" smtClean="0"/>
              <a:t>(detailed feasibility studies)</a:t>
            </a:r>
            <a:r>
              <a:rPr lang="ko-KR" altLang="en-US" dirty="0" smtClean="0"/>
              <a:t>의 두 단계로 나누어 진행될 수 있다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96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ko-KR" altLang="en-US" dirty="0" smtClean="0"/>
              <a:t>사전 경제성 평가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상세 경제성 평가가 필요한지 대략적으로 먼저 살펴보는 평가 </a:t>
            </a:r>
            <a:r>
              <a:rPr lang="en-US" altLang="ko-KR" dirty="0" smtClean="0"/>
              <a:t>(20-30% </a:t>
            </a:r>
            <a:r>
              <a:rPr lang="ko-KR" altLang="en-US" dirty="0" smtClean="0"/>
              <a:t>오차율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상세 경제성 평가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실제 광산을 </a:t>
            </a:r>
            <a:r>
              <a:rPr lang="ko-KR" altLang="en-US" dirty="0" err="1" smtClean="0"/>
              <a:t>가행할</a:t>
            </a:r>
            <a:r>
              <a:rPr lang="ko-KR" altLang="en-US" dirty="0" smtClean="0"/>
              <a:t> 것인지를 결정할 수 있도록 자세히 하는 평가 </a:t>
            </a:r>
            <a:r>
              <a:rPr lang="en-US" altLang="ko-KR" dirty="0" smtClean="0"/>
              <a:t>(10-15%</a:t>
            </a:r>
            <a:r>
              <a:rPr lang="ko-KR" altLang="en-US" dirty="0" smtClean="0"/>
              <a:t>의 오차율</a:t>
            </a:r>
            <a:r>
              <a:rPr lang="en-US" altLang="ko-K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07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ko-KR" altLang="en-US" dirty="0" smtClean="0"/>
              <a:t>경제성 평가 절차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지질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광체</a:t>
            </a:r>
            <a:r>
              <a:rPr lang="ko-KR" altLang="en-US" dirty="0" smtClean="0"/>
              <a:t> 조사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시추 및 시료 채취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품위 분석</a:t>
            </a:r>
            <a:r>
              <a:rPr lang="en-US" altLang="ko-KR" dirty="0" smtClean="0"/>
              <a:t>(</a:t>
            </a:r>
            <a:r>
              <a:rPr lang="ko-KR" altLang="en-US" dirty="0" smtClean="0"/>
              <a:t>최저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평균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smtClean="0"/>
              <a:t>광산 설계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가채광량</a:t>
            </a:r>
            <a:r>
              <a:rPr lang="ko-KR" altLang="en-US" dirty="0" smtClean="0"/>
              <a:t> 계산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최적의 경제적 채광 모델 개발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채광 및 운영 계획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갱도 개설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광석 운반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컨베이어 시스템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메우기 작업 계획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채광장비 선택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폐석 처리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비용분석</a:t>
            </a:r>
            <a:r>
              <a:rPr lang="en-US" altLang="ko-KR" dirty="0"/>
              <a:t>, </a:t>
            </a:r>
            <a:r>
              <a:rPr lang="ko-KR" altLang="en-US" dirty="0"/>
              <a:t>손익 계산에 따른 </a:t>
            </a:r>
            <a:r>
              <a:rPr lang="ko-KR" altLang="en-US" dirty="0" err="1"/>
              <a:t>가채광량</a:t>
            </a:r>
            <a:r>
              <a:rPr lang="ko-KR" altLang="en-US" dirty="0"/>
              <a:t> 계산</a:t>
            </a:r>
            <a:endParaRPr lang="en-US" altLang="ko-KR" dirty="0"/>
          </a:p>
          <a:p>
            <a:pPr lvl="3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7847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ko-KR" altLang="en-US" dirty="0" smtClean="0"/>
              <a:t>선광 </a:t>
            </a:r>
            <a:endParaRPr lang="en-US" altLang="ko-KR" dirty="0" smtClean="0"/>
          </a:p>
          <a:p>
            <a:pPr lvl="3"/>
            <a:r>
              <a:rPr lang="ko-KR" altLang="en-US" dirty="0"/>
              <a:t>광석의 물리화학적 특징 등을 </a:t>
            </a:r>
            <a:r>
              <a:rPr lang="ko-KR" altLang="en-US" dirty="0" smtClean="0"/>
              <a:t>고려하여 가장 적절한 방법 선택</a:t>
            </a:r>
            <a:endParaRPr lang="en-US" altLang="ko-KR" dirty="0"/>
          </a:p>
          <a:p>
            <a:pPr lvl="3"/>
            <a:r>
              <a:rPr lang="ko-KR" altLang="en-US" dirty="0" smtClean="0"/>
              <a:t>빻기 및 갈기</a:t>
            </a:r>
            <a:endParaRPr lang="en-US" altLang="ko-KR" dirty="0" smtClean="0"/>
          </a:p>
          <a:p>
            <a:pPr lvl="3"/>
            <a:r>
              <a:rPr lang="ko-KR" altLang="en-US" dirty="0" err="1" smtClean="0"/>
              <a:t>농집</a:t>
            </a:r>
            <a:r>
              <a:rPr lang="en-US" altLang="ko-KR" dirty="0" smtClean="0"/>
              <a:t>(</a:t>
            </a:r>
            <a:r>
              <a:rPr lang="ko-KR" altLang="en-US" dirty="0" smtClean="0"/>
              <a:t>중력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입자 크기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부유 선광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탈수</a:t>
            </a:r>
            <a:r>
              <a:rPr lang="en-US" altLang="ko-KR" dirty="0" smtClean="0"/>
              <a:t>(</a:t>
            </a:r>
            <a:r>
              <a:rPr lang="ko-KR" altLang="en-US" dirty="0" smtClean="0"/>
              <a:t>물리적 </a:t>
            </a:r>
            <a:r>
              <a:rPr lang="en-US" altLang="ko-KR" dirty="0" smtClean="0"/>
              <a:t>vs </a:t>
            </a:r>
            <a:r>
              <a:rPr lang="ko-KR" altLang="en-US" dirty="0" smtClean="0"/>
              <a:t>여과</a:t>
            </a:r>
            <a:r>
              <a:rPr lang="en-US" altLang="ko-KR" dirty="0" smtClean="0"/>
              <a:t>)</a:t>
            </a:r>
          </a:p>
          <a:p>
            <a:pPr lvl="3"/>
            <a:r>
              <a:rPr lang="ko-KR" altLang="en-US" dirty="0" smtClean="0"/>
              <a:t> 화학적 선광</a:t>
            </a:r>
            <a:r>
              <a:rPr lang="en-US" altLang="ko-KR" dirty="0" smtClean="0"/>
              <a:t>?</a:t>
            </a:r>
          </a:p>
          <a:p>
            <a:pPr lvl="3"/>
            <a:r>
              <a:rPr lang="ko-KR" altLang="en-US" dirty="0" smtClean="0"/>
              <a:t>규모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시간 당 처리량</a:t>
            </a:r>
            <a:endParaRPr lang="en-US" altLang="ko-KR" dirty="0" smtClean="0"/>
          </a:p>
          <a:p>
            <a:pPr lvl="3"/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장비 선택 및 처리 설계도 작성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선광 찌꺼기 및 폐석 처리</a:t>
            </a:r>
            <a:endParaRPr lang="en-US" altLang="ko-KR" dirty="0" smtClean="0"/>
          </a:p>
          <a:p>
            <a:pPr lvl="3"/>
            <a:r>
              <a:rPr lang="ko-KR" altLang="en-US" dirty="0" err="1" smtClean="0"/>
              <a:t>침전조</a:t>
            </a:r>
            <a:r>
              <a:rPr lang="ko-KR" altLang="en-US" dirty="0" smtClean="0"/>
              <a:t> 및 기타 처리 시설</a:t>
            </a:r>
            <a:r>
              <a:rPr lang="en-US" altLang="ko-K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463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ko-KR" altLang="en-US" dirty="0" smtClean="0"/>
              <a:t>시설</a:t>
            </a:r>
            <a:r>
              <a:rPr lang="en-US" altLang="ko-KR" dirty="0" smtClean="0"/>
              <a:t>(infrastructure)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사무실</a:t>
            </a:r>
            <a:endParaRPr lang="en-US" altLang="ko-KR" dirty="0"/>
          </a:p>
          <a:p>
            <a:pPr lvl="3"/>
            <a:r>
              <a:rPr lang="ko-KR" altLang="en-US" dirty="0" smtClean="0"/>
              <a:t>장비실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창고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시험검사실</a:t>
            </a:r>
            <a:endParaRPr lang="en-US" altLang="ko-KR" dirty="0" smtClean="0"/>
          </a:p>
          <a:p>
            <a:pPr lvl="3"/>
            <a:r>
              <a:rPr lang="ko-KR" altLang="en-US" dirty="0" err="1" smtClean="0"/>
              <a:t>동력실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식당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숙소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7267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ko-KR" altLang="en-US" dirty="0" smtClean="0"/>
              <a:t>동</a:t>
            </a:r>
            <a:r>
              <a:rPr lang="ko-KR" altLang="en-US" dirty="0"/>
              <a:t>력</a:t>
            </a:r>
            <a:r>
              <a:rPr lang="en-US" altLang="ko-KR" dirty="0" smtClean="0"/>
              <a:t>(</a:t>
            </a:r>
            <a:r>
              <a:rPr lang="en-US" altLang="ko-KR" dirty="0" smtClean="0"/>
              <a:t>power supply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동력원의 종류</a:t>
            </a:r>
            <a:r>
              <a:rPr lang="en-US" altLang="ko-KR" dirty="0" smtClean="0"/>
              <a:t>(</a:t>
            </a:r>
            <a:r>
              <a:rPr lang="ko-KR" altLang="en-US" dirty="0" smtClean="0"/>
              <a:t>자가 발전</a:t>
            </a:r>
            <a:r>
              <a:rPr lang="en-US" altLang="ko-KR" dirty="0" smtClean="0"/>
              <a:t>?, </a:t>
            </a:r>
            <a:r>
              <a:rPr lang="ko-KR" altLang="en-US" dirty="0" smtClean="0"/>
              <a:t>외부 전원</a:t>
            </a:r>
            <a:r>
              <a:rPr lang="en-US" altLang="ko-KR" dirty="0" smtClean="0"/>
              <a:t>?, </a:t>
            </a:r>
            <a:r>
              <a:rPr lang="ko-KR" altLang="en-US" dirty="0" smtClean="0"/>
              <a:t>연료 엔진</a:t>
            </a:r>
            <a:r>
              <a:rPr lang="en-US" altLang="ko-KR" dirty="0" smtClean="0"/>
              <a:t>?)</a:t>
            </a:r>
            <a:endParaRPr lang="en-US" altLang="ko-KR" dirty="0"/>
          </a:p>
          <a:p>
            <a:pPr lvl="3"/>
            <a:r>
              <a:rPr lang="ko-KR" altLang="en-US" dirty="0" smtClean="0"/>
              <a:t>동력의 분배 </a:t>
            </a:r>
            <a:r>
              <a:rPr lang="en-US" altLang="ko-KR" dirty="0" smtClean="0"/>
              <a:t>(</a:t>
            </a:r>
            <a:r>
              <a:rPr lang="ko-KR" altLang="en-US" dirty="0" smtClean="0"/>
              <a:t>배전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3"/>
            <a:r>
              <a:rPr lang="ko-KR" altLang="en-US" dirty="0" err="1" smtClean="0"/>
              <a:t>총동력량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급수</a:t>
            </a:r>
            <a:r>
              <a:rPr lang="en-US" altLang="ko-KR" dirty="0" smtClean="0"/>
              <a:t>(Water supply)</a:t>
            </a:r>
          </a:p>
          <a:p>
            <a:pPr lvl="3"/>
            <a:r>
              <a:rPr lang="ko-KR" altLang="en-US" dirty="0" smtClean="0"/>
              <a:t>총사용량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수원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급수 및 배수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27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ko-KR" altLang="en-US" dirty="0" smtClean="0"/>
              <a:t>환경 관리 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광산 배수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독성 물질 처리</a:t>
            </a:r>
            <a:r>
              <a:rPr lang="en-US" altLang="ko-KR" dirty="0" smtClean="0"/>
              <a:t>(</a:t>
            </a:r>
            <a:r>
              <a:rPr lang="ko-KR" altLang="en-US" dirty="0" smtClean="0"/>
              <a:t>선광 및 기타 광석 처리시 발생되는</a:t>
            </a:r>
            <a:r>
              <a:rPr lang="en-US" altLang="ko-KR" dirty="0" smtClean="0"/>
              <a:t>)</a:t>
            </a:r>
          </a:p>
          <a:p>
            <a:pPr lvl="3"/>
            <a:r>
              <a:rPr lang="ko-KR" altLang="en-US" dirty="0" smtClean="0"/>
              <a:t>소음 진동 먼지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안전 사고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기간 시설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도로</a:t>
            </a:r>
            <a:endParaRPr lang="en-US" altLang="ko-KR" dirty="0"/>
          </a:p>
          <a:p>
            <a:pPr lvl="3"/>
            <a:r>
              <a:rPr lang="ko-KR" altLang="en-US" dirty="0" smtClean="0"/>
              <a:t>전기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급수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527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ko-KR" altLang="en-US" dirty="0" smtClean="0"/>
              <a:t>기</a:t>
            </a:r>
            <a:r>
              <a:rPr lang="ko-KR" altLang="en-US" dirty="0"/>
              <a:t>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운송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보수 유지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교체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홍보</a:t>
            </a:r>
            <a:r>
              <a:rPr lang="en-US" altLang="ko-KR" dirty="0" smtClean="0"/>
              <a:t>/</a:t>
            </a:r>
            <a:r>
              <a:rPr lang="ko-KR" altLang="en-US" dirty="0" smtClean="0"/>
              <a:t>봉사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복지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비용 산정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위 모든 것에 소요되는 비용 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단위 생산량 당</a:t>
            </a:r>
            <a:r>
              <a:rPr lang="en-US" altLang="ko-KR" dirty="0" smtClean="0"/>
              <a:t>)</a:t>
            </a:r>
          </a:p>
          <a:p>
            <a:pPr lvl="3"/>
            <a:r>
              <a:rPr lang="ko-KR" altLang="en-US" dirty="0" smtClean="0"/>
              <a:t>세금 포함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경제성 평가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수입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지출</a:t>
            </a:r>
            <a:r>
              <a:rPr lang="en-US" altLang="ko-KR" dirty="0" smtClean="0"/>
              <a:t>?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527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3279</TotalTime>
  <Words>362</Words>
  <Application>Microsoft Office PowerPoint</Application>
  <PresentationFormat>화면 슬라이드 쇼(4:3)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고구려 벽화</vt:lpstr>
      <vt:lpstr>자원 개발 계획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Jae-Young Yu</cp:lastModifiedBy>
  <cp:revision>114</cp:revision>
  <cp:lastPrinted>2015-09-03T04:06:41Z</cp:lastPrinted>
  <dcterms:created xsi:type="dcterms:W3CDTF">2012-03-04T11:34:30Z</dcterms:created>
  <dcterms:modified xsi:type="dcterms:W3CDTF">2015-09-24T03:51:28Z</dcterms:modified>
</cp:coreProperties>
</file>