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53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65903F-57EB-41FD-9E93-BC7DDCB368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020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5B557-29D4-4E89-8234-1CF261C3B5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644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5B52C-74B8-40D3-9E15-020F101A0D3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609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F6F72-386B-45CD-BB2E-5CC46FA626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638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8E31E-21E2-4312-B3DD-8F1D9161F2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740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E697F-10DC-4E4E-8121-7F97620323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491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91121-844F-4A23-AF70-F21833A6A5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259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3013A-6F9F-425C-884A-796A110CED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279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6A365-2BFF-4852-A71D-6D99E5ED33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657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7FC1C-0DF8-4F15-9BC0-06F85BCB4B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864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50FFD-4433-45BA-AC53-651D0ED699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959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90735341-A747-4A68-ABF4-E13A92F832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3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143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43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43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4000" smtClean="0">
                <a:latin typeface="Times New Roman" pitchFamily="18" charset="0"/>
              </a:rPr>
              <a:t>Ch. 3. KINETIC VS. EQUILIBRIUM MODELING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ko-KR" dirty="0" smtClean="0">
                <a:latin typeface="Times New Roman" pitchFamily="18" charset="0"/>
              </a:rPr>
              <a:t> 3-1. Definitions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dirty="0" smtClean="0">
                <a:latin typeface="Times New Roman" pitchFamily="18" charset="0"/>
              </a:rPr>
              <a:t>Kinetics?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ko-KR" dirty="0" smtClean="0">
                <a:latin typeface="Times New Roman" pitchFamily="18" charset="0"/>
              </a:rPr>
              <a:t>Dealing with processes (reactions) as a function of time on a certain pathway – for a given infinite time, the reaction should reach an equilibrium 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dirty="0" smtClean="0">
                <a:latin typeface="Times New Roman" pitchFamily="18" charset="0"/>
              </a:rPr>
              <a:t>Equilibrium?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ko-KR" dirty="0" smtClean="0">
                <a:latin typeface="Times New Roman" pitchFamily="18" charset="0"/>
              </a:rPr>
              <a:t>A state in which there is no further apparent change (it becomes stable) due to the equal rate of forward and reverse process (reaction) – should be reversible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dirty="0" smtClean="0">
                <a:latin typeface="Times New Roman" pitchFamily="18" charset="0"/>
              </a:rPr>
              <a:t>Modeling using either kinetics or equilibrium assumption in aqueous geochemistry.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ko-KR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ko-KR" smtClean="0">
                <a:latin typeface="Times New Roman" pitchFamily="18" charset="0"/>
              </a:rPr>
              <a:t>Can you distinguish the following terms?</a:t>
            </a:r>
          </a:p>
          <a:p>
            <a:pPr lvl="2" eaLnBrk="1" hangingPunct="1">
              <a:defRPr/>
            </a:pPr>
            <a:r>
              <a:rPr lang="en-US" altLang="ko-KR" smtClean="0">
                <a:latin typeface="Times New Roman" pitchFamily="18" charset="0"/>
              </a:rPr>
              <a:t>Equilibrium vs. Disquilibrium</a:t>
            </a:r>
          </a:p>
          <a:p>
            <a:pPr lvl="2" eaLnBrk="1" hangingPunct="1">
              <a:defRPr/>
            </a:pPr>
            <a:r>
              <a:rPr lang="en-US" altLang="ko-KR" smtClean="0">
                <a:latin typeface="Times New Roman" pitchFamily="18" charset="0"/>
              </a:rPr>
              <a:t>Partial equilibrium</a:t>
            </a:r>
          </a:p>
          <a:p>
            <a:pPr lvl="2" eaLnBrk="1" hangingPunct="1">
              <a:defRPr/>
            </a:pPr>
            <a:r>
              <a:rPr lang="en-US" altLang="ko-KR" smtClean="0">
                <a:latin typeface="Times New Roman" pitchFamily="18" charset="0"/>
              </a:rPr>
              <a:t>Local equilibrium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ko-KR" smtClean="0">
                <a:latin typeface="Times New Roman" pitchFamily="18" charset="0"/>
              </a:rPr>
              <a:t>3-2. Applicability of Kinetic or Equilibrium Modeling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mtClean="0">
                <a:latin typeface="Times New Roman" pitchFamily="18" charset="0"/>
              </a:rPr>
              <a:t>Residence time (</a:t>
            </a:r>
            <a:r>
              <a:rPr lang="en-US" altLang="ko-KR" smtClean="0">
                <a:latin typeface="Symbol" pitchFamily="18" charset="2"/>
              </a:rPr>
              <a:t>t</a:t>
            </a:r>
            <a:r>
              <a:rPr lang="en-US" altLang="ko-KR" baseline="-25000" smtClean="0">
                <a:latin typeface="Times New Roman" pitchFamily="18" charset="0"/>
              </a:rPr>
              <a:t>R</a:t>
            </a:r>
            <a:r>
              <a:rPr lang="en-US" altLang="ko-KR" smtClean="0">
                <a:latin typeface="Times New Roman" pitchFamily="18" charset="0"/>
              </a:rPr>
              <a:t>): The time for a substance to stay in the given system (see eqn. 2.5 in the text).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mtClean="0">
                <a:latin typeface="Times New Roman" pitchFamily="18" charset="0"/>
              </a:rPr>
              <a:t>Half-life (or half time of reaction) (t</a:t>
            </a:r>
            <a:r>
              <a:rPr lang="en-US" altLang="ko-KR" baseline="-25000" smtClean="0">
                <a:latin typeface="Times New Roman" pitchFamily="18" charset="0"/>
              </a:rPr>
              <a:t>1/2</a:t>
            </a:r>
            <a:r>
              <a:rPr lang="en-US" altLang="ko-KR" smtClean="0">
                <a:latin typeface="Times New Roman" pitchFamily="18" charset="0"/>
              </a:rPr>
              <a:t>): The time required for half-completion of the process (reaction), assuming no reverse reaction and absence of initial products. (see eqn 2.6 in the text).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mtClean="0">
                <a:latin typeface="Times New Roman" pitchFamily="18" charset="0"/>
              </a:rPr>
              <a:t>If </a:t>
            </a:r>
            <a:r>
              <a:rPr lang="en-US" altLang="ko-KR" smtClean="0">
                <a:latin typeface="Symbol" pitchFamily="18" charset="2"/>
              </a:rPr>
              <a:t>t</a:t>
            </a:r>
            <a:r>
              <a:rPr lang="en-US" altLang="ko-KR" baseline="-25000" smtClean="0">
                <a:latin typeface="Times New Roman" pitchFamily="18" charset="0"/>
              </a:rPr>
              <a:t>R</a:t>
            </a:r>
            <a:r>
              <a:rPr lang="en-US" altLang="ko-KR" smtClean="0">
                <a:latin typeface="Times New Roman" pitchFamily="18" charset="0"/>
              </a:rPr>
              <a:t> &gt;&gt;</a:t>
            </a:r>
            <a:r>
              <a:rPr lang="en-US" altLang="ko-KR" baseline="-25000" smtClean="0">
                <a:latin typeface="Times New Roman" pitchFamily="18" charset="0"/>
              </a:rPr>
              <a:t> </a:t>
            </a:r>
            <a:r>
              <a:rPr lang="en-US" altLang="ko-KR" smtClean="0">
                <a:latin typeface="Times New Roman" pitchFamily="18" charset="0"/>
              </a:rPr>
              <a:t>t</a:t>
            </a:r>
            <a:r>
              <a:rPr lang="en-US" altLang="ko-KR" baseline="-25000" smtClean="0">
                <a:latin typeface="Times New Roman" pitchFamily="18" charset="0"/>
              </a:rPr>
              <a:t>1/2</a:t>
            </a:r>
            <a:r>
              <a:rPr lang="en-US" altLang="ko-KR" smtClean="0">
                <a:latin typeface="Times New Roman" pitchFamily="18" charset="0"/>
              </a:rPr>
              <a:t>:  Equilibrium model applicable.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mtClean="0">
                <a:latin typeface="Times New Roman" pitchFamily="18" charset="0"/>
              </a:rPr>
              <a:t>Otherwise, a kinetic model should be used.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mtClean="0">
                <a:latin typeface="Times New Roman" pitchFamily="18" charset="0"/>
              </a:rPr>
              <a:t>Fig. 2.2 on p.54 for the various </a:t>
            </a:r>
            <a:r>
              <a:rPr lang="en-US" altLang="ko-KR" smtClean="0">
                <a:latin typeface="Symbol" pitchFamily="18" charset="2"/>
              </a:rPr>
              <a:t>t</a:t>
            </a:r>
            <a:r>
              <a:rPr lang="en-US" altLang="ko-KR" baseline="-25000" smtClean="0">
                <a:latin typeface="Times New Roman" pitchFamily="18" charset="0"/>
              </a:rPr>
              <a:t>R</a:t>
            </a:r>
            <a:r>
              <a:rPr lang="en-US" altLang="ko-KR" smtClean="0">
                <a:latin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ko-KR" smtClean="0">
                <a:latin typeface="Times New Roman" pitchFamily="18" charset="0"/>
              </a:rPr>
              <a:t>Table 2.1 on p.55 for reaction types and their </a:t>
            </a:r>
            <a:r>
              <a:rPr lang="en-US" altLang="ko-KR" baseline="-25000" smtClean="0">
                <a:latin typeface="Times New Roman" pitchFamily="18" charset="0"/>
              </a:rPr>
              <a:t> </a:t>
            </a:r>
            <a:r>
              <a:rPr lang="en-US" altLang="ko-KR" smtClean="0">
                <a:latin typeface="Times New Roman" pitchFamily="18" charset="0"/>
              </a:rPr>
              <a:t>t</a:t>
            </a:r>
            <a:r>
              <a:rPr lang="en-US" altLang="ko-KR" baseline="-25000" smtClean="0">
                <a:latin typeface="Times New Roman" pitchFamily="18" charset="0"/>
              </a:rPr>
              <a:t>1/2</a:t>
            </a:r>
            <a:r>
              <a:rPr lang="en-US" altLang="ko-KR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3-3. Kinetics 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Elementary vs. overall reactions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Order of an elementary reaction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Order of an overall reaction (determined by a </a:t>
            </a:r>
            <a:r>
              <a:rPr lang="en-US" altLang="ko-KR" dirty="0" err="1" smtClean="0">
                <a:latin typeface="Times New Roman" pitchFamily="18" charset="0"/>
              </a:rPr>
              <a:t>stoichiometry</a:t>
            </a:r>
            <a:r>
              <a:rPr lang="en-US" altLang="ko-KR" dirty="0" smtClean="0">
                <a:latin typeface="Times New Roman" pitchFamily="18" charset="0"/>
              </a:rPr>
              <a:t> 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ko-KR" dirty="0" err="1" smtClean="0">
                <a:latin typeface="Times New Roman" pitchFamily="18" charset="0"/>
                <a:sym typeface="Wingdings" pitchFamily="2" charset="2"/>
              </a:rPr>
              <a:t>eqn</a:t>
            </a:r>
            <a:r>
              <a:rPr lang="en-US" altLang="ko-KR" dirty="0" smtClean="0">
                <a:latin typeface="Times New Roman" pitchFamily="18" charset="0"/>
                <a:sym typeface="Wingdings" pitchFamily="2" charset="2"/>
              </a:rPr>
              <a:t> 2.18, 2.19 on p. 57)</a:t>
            </a:r>
            <a:endParaRPr lang="en-US" altLang="ko-KR" dirty="0" smtClean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How to derive an kinetic equation? (in a differential equation form)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See Table 2.2 and Fig. 2.3. for the kinetic expressions of some reactions</a:t>
            </a:r>
          </a:p>
          <a:p>
            <a:pPr lvl="1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Effect of T: </a:t>
            </a:r>
            <a:r>
              <a:rPr lang="en-US" altLang="ko-KR" dirty="0" err="1" smtClean="0">
                <a:latin typeface="Times New Roman" pitchFamily="18" charset="0"/>
              </a:rPr>
              <a:t>Arrehnius</a:t>
            </a:r>
            <a:r>
              <a:rPr lang="en-US" altLang="ko-KR" dirty="0" smtClean="0">
                <a:latin typeface="Times New Roman" pitchFamily="18" charset="0"/>
              </a:rPr>
              <a:t> equation (</a:t>
            </a:r>
            <a:r>
              <a:rPr lang="en-US" altLang="ko-KR" dirty="0" err="1" smtClean="0">
                <a:latin typeface="Times New Roman" pitchFamily="18" charset="0"/>
              </a:rPr>
              <a:t>eqn</a:t>
            </a:r>
            <a:r>
              <a:rPr lang="en-US" altLang="ko-KR" dirty="0" smtClean="0">
                <a:latin typeface="Times New Roman" pitchFamily="18" charset="0"/>
              </a:rPr>
              <a:t> 2.29, p.60)</a:t>
            </a:r>
          </a:p>
          <a:p>
            <a:pPr lvl="2" eaLnBrk="1" hangingPunct="1">
              <a:defRPr/>
            </a:pPr>
            <a:r>
              <a:rPr lang="en-US" altLang="ko-KR" dirty="0" smtClean="0">
                <a:latin typeface="Times New Roman" pitchFamily="18" charset="0"/>
              </a:rPr>
              <a:t> See E</a:t>
            </a:r>
            <a:r>
              <a:rPr lang="en-US" altLang="ko-KR" baseline="-25000" dirty="0" smtClean="0">
                <a:latin typeface="Times New Roman" pitchFamily="18" charset="0"/>
              </a:rPr>
              <a:t>a</a:t>
            </a:r>
            <a:r>
              <a:rPr lang="en-US" altLang="ko-KR" dirty="0" smtClean="0">
                <a:latin typeface="Times New Roman" pitchFamily="18" charset="0"/>
              </a:rPr>
              <a:t> values for various reactions on p. 62.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Times New Roman" pitchFamily="18" charset="0"/>
              </a:rPr>
              <a:t>Assignments: </a:t>
            </a:r>
          </a:p>
          <a:p>
            <a:pPr lvl="1" eaLnBrk="1" hangingPunct="1">
              <a:defRPr/>
            </a:pPr>
            <a:r>
              <a:rPr lang="en-US" altLang="ko-KR" smtClean="0">
                <a:latin typeface="Times New Roman" pitchFamily="18" charset="0"/>
              </a:rPr>
              <a:t>Read examples (from p.68 to 78), especially those corresponding to one’s thesis subject.</a:t>
            </a:r>
          </a:p>
          <a:p>
            <a:pPr lvl="1" eaLnBrk="1" hangingPunct="1">
              <a:defRPr/>
            </a:pPr>
            <a:r>
              <a:rPr lang="en-US" altLang="ko-KR" smtClean="0">
                <a:latin typeface="Times New Roman" pitchFamily="18" charset="0"/>
              </a:rPr>
              <a:t>Solve the Problems</a:t>
            </a:r>
          </a:p>
          <a:p>
            <a:pPr lvl="2" eaLnBrk="1" hangingPunct="1">
              <a:defRPr/>
            </a:pPr>
            <a:r>
              <a:rPr lang="en-US" altLang="ko-KR" smtClean="0">
                <a:latin typeface="Times New Roman" pitchFamily="18" charset="0"/>
              </a:rPr>
              <a:t>#2, #3, #4, #8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흐름">
  <a:themeElements>
    <a:clrScheme name="흐름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흐름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흐름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흐름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흐름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100</TotalTime>
  <Words>334</Words>
  <Application>Microsoft Office PowerPoint</Application>
  <PresentationFormat>화면 슬라이드 쇼(4:3)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굴림</vt:lpstr>
      <vt:lpstr>Arial</vt:lpstr>
      <vt:lpstr>Wingdings</vt:lpstr>
      <vt:lpstr>맑은 고딕</vt:lpstr>
      <vt:lpstr>Times New Roman</vt:lpstr>
      <vt:lpstr>Symbol</vt:lpstr>
      <vt:lpstr>흐름</vt:lpstr>
      <vt:lpstr>Ch. 3. KINETIC VS. EQUILIBRIUM MODELING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KWNU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3. KINETIC VS. EQUILIBRIUM MODELING</dc:title>
  <dc:creator>JYU</dc:creator>
  <cp:lastModifiedBy>jyy</cp:lastModifiedBy>
  <cp:revision>4</cp:revision>
  <dcterms:created xsi:type="dcterms:W3CDTF">2011-10-08T11:25:43Z</dcterms:created>
  <dcterms:modified xsi:type="dcterms:W3CDTF">2014-03-14T04:15:59Z</dcterms:modified>
</cp:coreProperties>
</file>