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1" r:id="rId3"/>
    <p:sldId id="282" r:id="rId4"/>
    <p:sldId id="283" r:id="rId5"/>
    <p:sldId id="284" r:id="rId6"/>
    <p:sldId id="285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2015-03-09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2015-03-09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e/e6/SolarSystemAbundances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핵융합반응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Nucleosynthesis</a:t>
            </a:r>
            <a:r>
              <a:rPr lang="en-US" altLang="ko-KR" dirty="0" smtClean="0"/>
              <a:t>):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태양계 내 원소의 양</a:t>
            </a:r>
            <a:endParaRPr lang="en-US" altLang="ko-KR" dirty="0" smtClean="0"/>
          </a:p>
        </p:txBody>
      </p:sp>
      <p:pic>
        <p:nvPicPr>
          <p:cNvPr id="18434" name="Picture 2" descr="File:SolarSystemAbundance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852936"/>
            <a:ext cx="7620000" cy="3400426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2483768" y="645333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http://en.wikipedia.org/wiki/File:SolarSystemAbundances.png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ko-KR" altLang="en-US" sz="2800" dirty="0" smtClean="0"/>
              <a:t>특</a:t>
            </a:r>
            <a:r>
              <a:rPr lang="ko-KR" altLang="en-US" sz="2800" dirty="0"/>
              <a:t>징</a:t>
            </a:r>
            <a:endParaRPr lang="en-US" altLang="ko-KR" sz="28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H &amp; He </a:t>
            </a:r>
            <a:r>
              <a:rPr lang="ko-KR" altLang="en-US" sz="2400" dirty="0" smtClean="0"/>
              <a:t>가 가장 많은 원소</a:t>
            </a:r>
            <a:r>
              <a:rPr lang="en-US" altLang="ko-KR" sz="2400" dirty="0" smtClean="0"/>
              <a:t>. </a:t>
            </a:r>
            <a:r>
              <a:rPr lang="en-US" altLang="ko-KR" sz="2400" dirty="0" smtClean="0"/>
              <a:t>H/He=12.5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Z=50 </a:t>
            </a:r>
            <a:r>
              <a:rPr lang="ko-KR" altLang="en-US" sz="2400" dirty="0" smtClean="0"/>
              <a:t>까지 그 양이 기하급수적으로 감소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z&gt;50 </a:t>
            </a:r>
            <a:r>
              <a:rPr lang="ko-KR" altLang="en-US" sz="2400" dirty="0" smtClean="0"/>
              <a:t>인 원소의 양은 매우 적으며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원자 번호에 따라 그 양의 변화 또한 상대적으로 작음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Z&gt;5 </a:t>
            </a:r>
            <a:r>
              <a:rPr lang="ko-KR" altLang="en-US" sz="2400" dirty="0" smtClean="0"/>
              <a:t>원소들은 </a:t>
            </a:r>
            <a:r>
              <a:rPr kumimoji="0" lang="en-US" altLang="ko-KR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altLang="ko-KR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Oddo</a:t>
            </a:r>
            <a:r>
              <a:rPr kumimoji="0" lang="en-US" altLang="ko-KR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-Harkins rule</a:t>
            </a:r>
            <a:r>
              <a:rPr kumimoji="0" lang="en-US" altLang="ko-KR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ko-KR" alt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을 따른다</a:t>
            </a:r>
            <a:endParaRPr kumimoji="0" lang="en-US" altLang="ko-KR" sz="2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noProof="0" dirty="0" smtClean="0"/>
              <a:t>Li</a:t>
            </a:r>
            <a:r>
              <a:rPr lang="en-US" altLang="ko-KR" sz="2400" noProof="0" dirty="0" smtClean="0"/>
              <a:t>, Be, &amp; B </a:t>
            </a:r>
            <a:r>
              <a:rPr lang="ko-KR" altLang="en-US" sz="2400" noProof="0" dirty="0" smtClean="0"/>
              <a:t>양은 극도로 적음</a:t>
            </a:r>
            <a:endParaRPr lang="en-US" altLang="ko-KR" sz="2400" noProof="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kumimoji="0" lang="ko-KR" altLang="en-US" sz="240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주변 원소에 비해 </a:t>
            </a:r>
            <a:r>
              <a:rPr kumimoji="0" lang="en-US" altLang="ko-KR" sz="240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</a:t>
            </a:r>
            <a:r>
              <a:rPr kumimoji="0" lang="en-US" altLang="ko-KR" sz="240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ko-KR" altLang="en-US" sz="240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양이 뚜렷이 많음</a:t>
            </a:r>
            <a:endParaRPr kumimoji="0" lang="en-US" altLang="ko-KR" sz="240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baseline="30000" noProof="0" dirty="0" smtClean="0"/>
              <a:t>43</a:t>
            </a:r>
            <a:r>
              <a:rPr lang="en-US" altLang="ko-KR" sz="2400" baseline="0" noProof="0" dirty="0" smtClean="0"/>
              <a:t>Tc </a:t>
            </a:r>
            <a:r>
              <a:rPr lang="en-US" altLang="ko-KR" sz="2400" baseline="0" noProof="0" dirty="0" smtClean="0"/>
              <a:t>&amp; </a:t>
            </a:r>
            <a:r>
              <a:rPr lang="en-US" altLang="ko-KR" sz="2400" baseline="30000" noProof="0" dirty="0" smtClean="0"/>
              <a:t>61</a:t>
            </a:r>
            <a:r>
              <a:rPr lang="en-US" altLang="ko-KR" sz="2400" baseline="0" noProof="0" dirty="0" smtClean="0"/>
              <a:t>Pm </a:t>
            </a:r>
            <a:r>
              <a:rPr lang="ko-KR" altLang="en-US" sz="2400" baseline="0" noProof="0" dirty="0" smtClean="0"/>
              <a:t>없음</a:t>
            </a:r>
            <a:endParaRPr lang="en-US" altLang="ko-KR" sz="2400" baseline="0" noProof="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kumimoji="0" lang="en-US" altLang="ko-KR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Z&gt;83 </a:t>
            </a:r>
            <a:r>
              <a:rPr kumimoji="0" lang="en-US" altLang="ko-KR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(Bi) </a:t>
            </a:r>
            <a:r>
              <a:rPr kumimoji="0" lang="ko-KR" alt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이상의 원소들은 매우 드물며 </a:t>
            </a:r>
            <a:r>
              <a:rPr lang="ko-KR" altLang="en-US" sz="2400" dirty="0" smtClean="0"/>
              <a:t>불안정</a:t>
            </a:r>
            <a:endParaRPr kumimoji="0" lang="en-US" altLang="ko-KR" sz="2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88720" lvl="2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endParaRPr kumimoji="0" lang="en-US" altLang="ko-KR" sz="28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88720" lvl="2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>
                <a:sym typeface="Wingdings" pitchFamily="2" charset="2"/>
              </a:rPr>
              <a:t> </a:t>
            </a:r>
            <a:r>
              <a:rPr lang="ko-KR" altLang="en-US" sz="2800" dirty="0" smtClean="0">
                <a:sym typeface="Wingdings" pitchFamily="2" charset="2"/>
              </a:rPr>
              <a:t>핵융합반응으로 설명 가능</a:t>
            </a:r>
            <a:endParaRPr kumimoji="0" lang="en-US" altLang="ko-KR" sz="28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ko-KR" altLang="en-US" sz="2800" dirty="0" smtClean="0"/>
              <a:t>핵융합반응</a:t>
            </a:r>
            <a:endParaRPr lang="en-US" altLang="ko-KR" sz="28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ko-KR" altLang="en-US" sz="2800" dirty="0" smtClean="0"/>
              <a:t>수소 융합 </a:t>
            </a:r>
            <a:r>
              <a:rPr lang="en-US" altLang="ko-KR" sz="2800" dirty="0" smtClean="0"/>
              <a:t>H-burning</a:t>
            </a:r>
            <a:r>
              <a:rPr lang="en-US" altLang="ko-KR" sz="2800" dirty="0" smtClean="0"/>
              <a:t>, T&gt;10</a:t>
            </a:r>
            <a:r>
              <a:rPr lang="en-US" altLang="ko-KR" sz="2800" baseline="30000" dirty="0" smtClean="0"/>
              <a:t>7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K, d&gt;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100 g/cm</a:t>
            </a:r>
            <a:r>
              <a:rPr lang="en-US" altLang="ko-KR" sz="2800" baseline="30000" dirty="0" smtClean="0"/>
              <a:t>3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1</a:t>
            </a:r>
            <a:r>
              <a:rPr lang="en-US" altLang="ko-KR" sz="2800" dirty="0" smtClean="0"/>
              <a:t>H(p, e</a:t>
            </a:r>
            <a:r>
              <a:rPr lang="en-US" altLang="ko-KR" sz="2800" baseline="30000" dirty="0" smtClean="0"/>
              <a:t>+</a:t>
            </a:r>
            <a:r>
              <a:rPr lang="en-US" altLang="ko-KR" sz="2800" dirty="0" smtClean="0"/>
              <a:t> n)</a:t>
            </a:r>
            <a:r>
              <a:rPr lang="en-US" altLang="ko-KR" sz="2800" baseline="30000" dirty="0" smtClean="0"/>
              <a:t>2</a:t>
            </a:r>
            <a:r>
              <a:rPr lang="en-US" altLang="ko-KR" sz="2800" dirty="0" smtClean="0"/>
              <a:t>D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dirty="0" smtClean="0"/>
              <a:t>(e</a:t>
            </a:r>
            <a:r>
              <a:rPr lang="en-US" altLang="ko-KR" sz="2800" baseline="30000" dirty="0" smtClean="0"/>
              <a:t>+</a:t>
            </a:r>
            <a:r>
              <a:rPr lang="en-US" altLang="ko-KR" sz="2800" dirty="0" smtClean="0"/>
              <a:t>, e</a:t>
            </a:r>
            <a:r>
              <a:rPr lang="en-US" altLang="ko-KR" sz="2800" baseline="30000" dirty="0" smtClean="0"/>
              <a:t>-</a:t>
            </a:r>
            <a:r>
              <a:rPr lang="en-US" altLang="ko-KR" sz="2800" dirty="0" smtClean="0"/>
              <a:t>) (annihilation)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2</a:t>
            </a:r>
            <a:r>
              <a:rPr lang="en-US" altLang="ko-KR" sz="2800" dirty="0" smtClean="0"/>
              <a:t>D(p, g)</a:t>
            </a:r>
            <a:r>
              <a:rPr lang="en-US" altLang="ko-KR" sz="2800" baseline="30000" dirty="0" smtClean="0"/>
              <a:t>3</a:t>
            </a:r>
            <a:r>
              <a:rPr lang="en-US" altLang="ko-KR" sz="2800" dirty="0" smtClean="0"/>
              <a:t>He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3</a:t>
            </a:r>
            <a:r>
              <a:rPr lang="en-US" altLang="ko-KR" sz="2800" dirty="0" smtClean="0"/>
              <a:t>He(</a:t>
            </a:r>
            <a:r>
              <a:rPr lang="en-US" altLang="ko-KR" sz="2800" baseline="30000" dirty="0" smtClean="0"/>
              <a:t>3</a:t>
            </a:r>
            <a:r>
              <a:rPr lang="en-US" altLang="ko-KR" sz="2800" dirty="0" smtClean="0"/>
              <a:t>He, 2p)</a:t>
            </a:r>
            <a:r>
              <a:rPr lang="en-US" altLang="ko-KR" sz="2800" baseline="30000" dirty="0" smtClean="0"/>
              <a:t>4</a:t>
            </a:r>
            <a:r>
              <a:rPr lang="en-US" altLang="ko-KR" sz="2800" dirty="0" smtClean="0"/>
              <a:t>He </a:t>
            </a:r>
            <a:endParaRPr lang="en-US" altLang="ko-KR" sz="2800" baseline="300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ko-KR" altLang="en-US" sz="2800" dirty="0" smtClean="0"/>
              <a:t>중간 핵 융합 </a:t>
            </a:r>
            <a:r>
              <a:rPr lang="en-US" altLang="ko-KR" sz="2800" dirty="0" smtClean="0"/>
              <a:t>Synthesis </a:t>
            </a:r>
            <a:r>
              <a:rPr lang="en-US" altLang="ko-KR" sz="2800" dirty="0" smtClean="0"/>
              <a:t>with intermediate  nuclei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7</a:t>
            </a:r>
            <a:r>
              <a:rPr lang="en-US" altLang="ko-KR" sz="2800" dirty="0" smtClean="0"/>
              <a:t>Be(e</a:t>
            </a:r>
            <a:r>
              <a:rPr lang="en-US" altLang="ko-KR" sz="2800" baseline="30000" dirty="0" smtClean="0"/>
              <a:t>-</a:t>
            </a:r>
            <a:r>
              <a:rPr lang="en-US" altLang="ko-KR" sz="2800" dirty="0" smtClean="0"/>
              <a:t>, n)</a:t>
            </a:r>
            <a:r>
              <a:rPr lang="en-US" altLang="ko-KR" sz="2800" baseline="30000" dirty="0" smtClean="0"/>
              <a:t>7</a:t>
            </a:r>
            <a:r>
              <a:rPr lang="en-US" altLang="ko-KR" sz="2800" dirty="0" smtClean="0"/>
              <a:t>Li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7</a:t>
            </a:r>
            <a:r>
              <a:rPr lang="en-US" altLang="ko-KR" sz="2800" dirty="0" smtClean="0"/>
              <a:t>Li(p, g)</a:t>
            </a:r>
            <a:r>
              <a:rPr lang="en-US" altLang="ko-KR" sz="2800" baseline="30000" dirty="0" smtClean="0"/>
              <a:t>8</a:t>
            </a:r>
            <a:r>
              <a:rPr lang="en-US" altLang="ko-KR" sz="2800" dirty="0" smtClean="0"/>
              <a:t>Be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8</a:t>
            </a:r>
            <a:r>
              <a:rPr lang="en-US" altLang="ko-KR" sz="2800" dirty="0" smtClean="0"/>
              <a:t>Be --&gt; 2</a:t>
            </a:r>
            <a:r>
              <a:rPr lang="en-US" altLang="ko-KR" sz="2800" baseline="30000" dirty="0" smtClean="0"/>
              <a:t>4</a:t>
            </a:r>
            <a:r>
              <a:rPr lang="en-US" altLang="ko-KR" sz="2800" dirty="0" smtClean="0"/>
              <a:t>He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altLang="ko-KR" sz="2800" dirty="0" smtClean="0"/>
              <a:t>Or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7</a:t>
            </a:r>
            <a:r>
              <a:rPr lang="en-US" altLang="ko-KR" sz="2800" dirty="0" smtClean="0"/>
              <a:t>Be(p, g)</a:t>
            </a:r>
            <a:r>
              <a:rPr lang="en-US" altLang="ko-KR" sz="2800" baseline="30000" dirty="0" smtClean="0"/>
              <a:t>8</a:t>
            </a:r>
            <a:r>
              <a:rPr lang="en-US" altLang="ko-KR" sz="2800" dirty="0" smtClean="0"/>
              <a:t>B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8</a:t>
            </a:r>
            <a:r>
              <a:rPr lang="en-US" altLang="ko-KR" sz="2800" dirty="0" smtClean="0"/>
              <a:t>B --&gt; </a:t>
            </a:r>
            <a:r>
              <a:rPr lang="en-US" altLang="ko-KR" sz="2800" baseline="30000" dirty="0" smtClean="0"/>
              <a:t>8</a:t>
            </a:r>
            <a:r>
              <a:rPr lang="en-US" altLang="ko-KR" sz="2800" dirty="0" smtClean="0"/>
              <a:t>Be + e</a:t>
            </a:r>
            <a:r>
              <a:rPr lang="en-US" altLang="ko-KR" sz="2800" baseline="30000" dirty="0" smtClean="0"/>
              <a:t>-</a:t>
            </a:r>
            <a:r>
              <a:rPr lang="en-US" altLang="ko-KR" sz="2800" dirty="0" smtClean="0"/>
              <a:t> + n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8</a:t>
            </a:r>
            <a:r>
              <a:rPr lang="en-US" altLang="ko-KR" sz="2800" dirty="0" smtClean="0"/>
              <a:t>Be--&gt;2</a:t>
            </a:r>
            <a:r>
              <a:rPr lang="en-US" altLang="ko-KR" sz="2800" baseline="30000" dirty="0" smtClean="0"/>
              <a:t>4</a:t>
            </a:r>
            <a:r>
              <a:rPr lang="en-US" altLang="ko-KR" sz="2800" dirty="0" smtClean="0"/>
              <a:t>He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endParaRPr lang="en-US" altLang="ko-KR" sz="2800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altLang="ko-KR" sz="2800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 startAt="3"/>
            </a:pPr>
            <a:r>
              <a:rPr lang="en-US" altLang="ko-KR" sz="2800" dirty="0" smtClean="0"/>
              <a:t>C- &amp; </a:t>
            </a:r>
            <a:r>
              <a:rPr lang="en-US" altLang="ko-KR" sz="2800" dirty="0" smtClean="0"/>
              <a:t>O-</a:t>
            </a:r>
            <a:r>
              <a:rPr lang="ko-KR" altLang="en-US" sz="2800" dirty="0" smtClean="0"/>
              <a:t>융합</a:t>
            </a:r>
            <a:r>
              <a:rPr lang="en-US" altLang="ko-KR" sz="2800" dirty="0" smtClean="0"/>
              <a:t>, </a:t>
            </a:r>
            <a:endParaRPr lang="en-US" altLang="ko-KR" sz="2800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dirty="0" smtClean="0"/>
              <a:t>T&gt;8*10</a:t>
            </a:r>
            <a:r>
              <a:rPr lang="en-US" altLang="ko-KR" sz="2800" baseline="30000" dirty="0" smtClean="0"/>
              <a:t>8</a:t>
            </a:r>
            <a:r>
              <a:rPr lang="en-US" altLang="ko-KR" sz="2800" dirty="0" smtClean="0"/>
              <a:t> K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400" baseline="30000" dirty="0" smtClean="0"/>
              <a:t>12</a:t>
            </a:r>
            <a:r>
              <a:rPr lang="en-US" altLang="ko-KR" sz="2400" dirty="0" smtClean="0"/>
              <a:t>C(</a:t>
            </a:r>
            <a:r>
              <a:rPr lang="en-US" altLang="ko-KR" sz="2400" baseline="30000" dirty="0" smtClean="0"/>
              <a:t>12</a:t>
            </a:r>
            <a:r>
              <a:rPr lang="en-US" altLang="ko-KR" sz="2400" dirty="0" smtClean="0"/>
              <a:t>C, p)</a:t>
            </a:r>
            <a:r>
              <a:rPr lang="en-US" altLang="ko-KR" sz="2400" baseline="30000" dirty="0" smtClean="0"/>
              <a:t>23</a:t>
            </a:r>
            <a:r>
              <a:rPr lang="en-US" altLang="ko-KR" sz="2400" dirty="0" smtClean="0"/>
              <a:t>Na 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12</a:t>
            </a:r>
            <a:r>
              <a:rPr lang="en-US" altLang="ko-KR" sz="2800" dirty="0" smtClean="0"/>
              <a:t>C(</a:t>
            </a:r>
            <a:r>
              <a:rPr lang="en-US" altLang="ko-KR" sz="2800" baseline="30000" dirty="0" smtClean="0"/>
              <a:t>12</a:t>
            </a:r>
            <a:r>
              <a:rPr lang="en-US" altLang="ko-KR" sz="2800" dirty="0" smtClean="0"/>
              <a:t>C, a)</a:t>
            </a:r>
            <a:r>
              <a:rPr lang="en-US" altLang="ko-KR" sz="2800" baseline="30000" dirty="0" smtClean="0"/>
              <a:t>20</a:t>
            </a:r>
            <a:r>
              <a:rPr lang="en-US" altLang="ko-KR" sz="2800" dirty="0" smtClean="0"/>
              <a:t>Ne 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pt-BR" altLang="ko-KR" sz="2800" baseline="30000" dirty="0" smtClean="0"/>
              <a:t>12</a:t>
            </a:r>
            <a:r>
              <a:rPr lang="pt-BR" altLang="ko-KR" sz="2800" dirty="0" smtClean="0"/>
              <a:t>C(p, g)</a:t>
            </a:r>
            <a:r>
              <a:rPr lang="pt-BR" altLang="ko-KR" sz="2800" baseline="30000" dirty="0" smtClean="0"/>
              <a:t>13</a:t>
            </a:r>
            <a:r>
              <a:rPr lang="pt-BR" altLang="ko-KR" sz="2800" dirty="0" smtClean="0"/>
              <a:t>N --&gt; </a:t>
            </a:r>
            <a:r>
              <a:rPr lang="pt-BR" altLang="ko-KR" sz="2800" baseline="30000" dirty="0" smtClean="0"/>
              <a:t>13</a:t>
            </a:r>
            <a:r>
              <a:rPr lang="pt-BR" altLang="ko-KR" sz="2800" dirty="0" smtClean="0"/>
              <a:t>C + e</a:t>
            </a:r>
            <a:r>
              <a:rPr lang="pt-BR" altLang="ko-KR" sz="2800" baseline="30000" dirty="0" smtClean="0"/>
              <a:t>-</a:t>
            </a:r>
            <a:r>
              <a:rPr lang="pt-BR" altLang="ko-KR" sz="2800" dirty="0" smtClean="0"/>
              <a:t> + n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13</a:t>
            </a:r>
            <a:r>
              <a:rPr lang="en-US" altLang="ko-KR" sz="2800" dirty="0" smtClean="0"/>
              <a:t>C(a, n*)</a:t>
            </a:r>
            <a:r>
              <a:rPr lang="en-US" altLang="ko-KR" sz="2800" baseline="30000" dirty="0" smtClean="0"/>
              <a:t>16</a:t>
            </a:r>
            <a:r>
              <a:rPr lang="en-US" altLang="ko-KR" sz="2800" dirty="0" smtClean="0"/>
              <a:t>O</a:t>
            </a:r>
            <a:endParaRPr lang="en-US" altLang="ko-KR" sz="2800" baseline="30000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dirty="0" smtClean="0"/>
              <a:t>T&gt;2*10</a:t>
            </a:r>
            <a:r>
              <a:rPr lang="en-US" altLang="ko-KR" sz="2800" baseline="30000" dirty="0" smtClean="0"/>
              <a:t>9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K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pt-BR" altLang="ko-KR" sz="2800" baseline="30000" dirty="0" smtClean="0"/>
              <a:t>16</a:t>
            </a:r>
            <a:r>
              <a:rPr lang="pt-BR" altLang="ko-KR" sz="2800" dirty="0" smtClean="0"/>
              <a:t>O(</a:t>
            </a:r>
            <a:r>
              <a:rPr lang="pt-BR" altLang="ko-KR" sz="2800" baseline="30000" dirty="0" smtClean="0"/>
              <a:t>16</a:t>
            </a:r>
            <a:r>
              <a:rPr lang="pt-BR" altLang="ko-KR" sz="2800" dirty="0" smtClean="0"/>
              <a:t>O, n*)</a:t>
            </a:r>
            <a:r>
              <a:rPr lang="pt-BR" altLang="ko-KR" sz="2800" baseline="30000" dirty="0" smtClean="0"/>
              <a:t>31</a:t>
            </a:r>
            <a:r>
              <a:rPr lang="pt-BR" altLang="ko-KR" sz="2800" dirty="0" smtClean="0"/>
              <a:t>S 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pt-BR" altLang="ko-KR" sz="2800" baseline="30000" dirty="0" smtClean="0"/>
              <a:t>16</a:t>
            </a:r>
            <a:r>
              <a:rPr lang="pt-BR" altLang="ko-KR" sz="2800" dirty="0" smtClean="0"/>
              <a:t>O(</a:t>
            </a:r>
            <a:r>
              <a:rPr lang="pt-BR" altLang="ko-KR" sz="2800" baseline="30000" dirty="0" smtClean="0"/>
              <a:t>16</a:t>
            </a:r>
            <a:r>
              <a:rPr lang="pt-BR" altLang="ko-KR" sz="2800" dirty="0" smtClean="0"/>
              <a:t>O, p)</a:t>
            </a:r>
            <a:r>
              <a:rPr lang="pt-BR" altLang="ko-KR" sz="2800" baseline="30000" dirty="0" smtClean="0"/>
              <a:t>31</a:t>
            </a:r>
            <a:r>
              <a:rPr lang="pt-BR" altLang="ko-KR" sz="2800" dirty="0" smtClean="0"/>
              <a:t>P 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pt-BR" altLang="ko-KR" sz="2800" baseline="30000" dirty="0" smtClean="0"/>
              <a:t>16</a:t>
            </a:r>
            <a:r>
              <a:rPr lang="pt-BR" altLang="ko-KR" sz="2800" dirty="0" smtClean="0"/>
              <a:t>O(</a:t>
            </a:r>
            <a:r>
              <a:rPr lang="pt-BR" altLang="ko-KR" sz="2800" baseline="30000" dirty="0" smtClean="0"/>
              <a:t>16</a:t>
            </a:r>
            <a:r>
              <a:rPr lang="pt-BR" altLang="ko-KR" sz="2800" dirty="0" smtClean="0"/>
              <a:t>O, a)</a:t>
            </a:r>
            <a:r>
              <a:rPr lang="pt-BR" altLang="ko-KR" sz="2800" baseline="30000" dirty="0" smtClean="0"/>
              <a:t>28</a:t>
            </a:r>
            <a:r>
              <a:rPr lang="pt-BR" altLang="ko-KR" sz="2800" dirty="0" smtClean="0"/>
              <a:t>Si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dirty="0" smtClean="0"/>
              <a:t>T&gt;2.5*10</a:t>
            </a:r>
            <a:r>
              <a:rPr lang="en-US" altLang="ko-KR" sz="2800" baseline="30000" dirty="0" smtClean="0"/>
              <a:t>9</a:t>
            </a:r>
            <a:r>
              <a:rPr lang="en-US" altLang="ko-KR" sz="2800" dirty="0" smtClean="0"/>
              <a:t> K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it-IT" altLang="ko-KR" sz="2800" baseline="30000" dirty="0" smtClean="0"/>
              <a:t>31</a:t>
            </a:r>
            <a:r>
              <a:rPr lang="it-IT" altLang="ko-KR" sz="2800" dirty="0" smtClean="0"/>
              <a:t>P(g, p)</a:t>
            </a:r>
            <a:r>
              <a:rPr lang="it-IT" altLang="ko-KR" sz="2800" baseline="30000" dirty="0" smtClean="0"/>
              <a:t>30</a:t>
            </a:r>
            <a:r>
              <a:rPr lang="it-IT" altLang="ko-KR" sz="2800" dirty="0" smtClean="0"/>
              <a:t>Si 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it-IT" altLang="ko-KR" sz="2800" baseline="30000" dirty="0" smtClean="0"/>
              <a:t>30</a:t>
            </a:r>
            <a:r>
              <a:rPr lang="it-IT" altLang="ko-KR" sz="2800" dirty="0" smtClean="0"/>
              <a:t>Si(g, n*)</a:t>
            </a:r>
            <a:r>
              <a:rPr lang="it-IT" altLang="ko-KR" sz="2800" baseline="30000" dirty="0" smtClean="0"/>
              <a:t>29</a:t>
            </a:r>
            <a:r>
              <a:rPr lang="it-IT" altLang="ko-KR" sz="2800" dirty="0" smtClean="0"/>
              <a:t>Si 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it-IT" altLang="ko-KR" sz="2800" baseline="30000" dirty="0" smtClean="0"/>
              <a:t>29</a:t>
            </a:r>
            <a:r>
              <a:rPr lang="it-IT" altLang="ko-KR" sz="2800" dirty="0" smtClean="0"/>
              <a:t>Si(g, n)</a:t>
            </a:r>
            <a:r>
              <a:rPr lang="it-IT" altLang="ko-KR" sz="2800" baseline="30000" dirty="0" smtClean="0"/>
              <a:t>28</a:t>
            </a:r>
            <a:r>
              <a:rPr lang="it-IT" altLang="ko-KR" sz="2800" dirty="0" smtClean="0"/>
              <a:t>Si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endParaRPr lang="pt-BR" altLang="ko-KR" sz="2800" dirty="0" smtClean="0"/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endParaRPr lang="en-US" altLang="ko-KR" sz="2800" dirty="0" smtClean="0"/>
          </a:p>
          <a:p>
            <a:pPr marL="3257550" lvl="6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altLang="ko-KR" sz="2800" dirty="0" smtClean="0"/>
          </a:p>
          <a:p>
            <a:pPr marL="3257550" lvl="6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 startAt="4"/>
            </a:pPr>
            <a:r>
              <a:rPr lang="en-US" altLang="ko-KR" sz="2800" dirty="0" smtClean="0"/>
              <a:t>E-process (equilibrium p-)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dirty="0" smtClean="0"/>
              <a:t>Si-</a:t>
            </a:r>
            <a:r>
              <a:rPr lang="ko-KR" altLang="en-US" sz="2800" dirty="0" smtClean="0"/>
              <a:t>융합 </a:t>
            </a:r>
            <a:r>
              <a:rPr lang="en-US" altLang="ko-KR" sz="2800" dirty="0" smtClean="0"/>
              <a:t>Silicon-burning</a:t>
            </a:r>
            <a:endParaRPr lang="en-US" altLang="ko-KR" sz="2800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dirty="0" smtClean="0"/>
              <a:t>Equilibrium between P &amp; N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pt-BR" altLang="ko-KR" sz="2800" dirty="0" smtClean="0"/>
              <a:t>Element  28&lt;Z&lt;57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 startAt="4"/>
            </a:pPr>
            <a:r>
              <a:rPr lang="en-US" altLang="ko-KR" sz="2800" dirty="0" smtClean="0"/>
              <a:t>S- &amp; r-process (slow- &amp; rapid-p-)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dirty="0" smtClean="0"/>
              <a:t>Neutron capture </a:t>
            </a:r>
            <a:r>
              <a:rPr lang="en-US" altLang="ko-KR" sz="2800" dirty="0" smtClean="0">
                <a:sym typeface="Wingdings" pitchFamily="2" charset="2"/>
              </a:rPr>
              <a:t> isotopes</a:t>
            </a:r>
            <a:endParaRPr lang="en-US" altLang="ko-KR" sz="2800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dirty="0" smtClean="0"/>
              <a:t>S-; Z&lt;209 (Bi)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pt-BR" altLang="ko-KR" sz="2800" dirty="0" smtClean="0"/>
              <a:t>R-; Z&gt;209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 startAt="4"/>
            </a:pPr>
            <a:r>
              <a:rPr lang="en-US" altLang="ko-KR" sz="2800" dirty="0" smtClean="0"/>
              <a:t>P-process:  T&gt;3*10</a:t>
            </a:r>
            <a:r>
              <a:rPr lang="en-US" altLang="ko-KR" sz="2800" baseline="30000" dirty="0" smtClean="0"/>
              <a:t>9</a:t>
            </a:r>
            <a:r>
              <a:rPr lang="en-US" altLang="ko-KR" sz="2800" dirty="0" smtClean="0"/>
              <a:t>K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 startAt="4"/>
            </a:pPr>
            <a:r>
              <a:rPr lang="en-US" altLang="ko-KR" sz="2800" dirty="0" smtClean="0"/>
              <a:t>X-process: </a:t>
            </a:r>
            <a:r>
              <a:rPr lang="en-US" altLang="ko-KR" sz="2800" dirty="0" err="1" smtClean="0"/>
              <a:t>spallation</a:t>
            </a:r>
            <a:r>
              <a:rPr lang="en-US" altLang="ko-KR" sz="2800" dirty="0" smtClean="0"/>
              <a:t> of nucleus </a:t>
            </a:r>
          </a:p>
          <a:p>
            <a:pPr marL="3257550" lvl="6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altLang="ko-KR" sz="2800" dirty="0" smtClean="0"/>
          </a:p>
          <a:p>
            <a:pPr marL="3257550" lvl="6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ned.ipac.caltech.edu/level5/Pagel/Figures/figure1_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052736"/>
            <a:ext cx="6838950" cy="3257550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2627784" y="472514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 From http://ned.ipac.caltech.edu/level5/Pagel/Figures/figure1_5.jpeg</a:t>
            </a:r>
            <a:endParaRPr lang="ko-KR" altLang="en-US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763</TotalTime>
  <Words>250</Words>
  <Application>Microsoft Office PowerPoint</Application>
  <PresentationFormat>화면 슬라이드 쇼(4:3)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모듈</vt:lpstr>
      <vt:lpstr>Ch.2.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jyy</cp:lastModifiedBy>
  <cp:revision>81</cp:revision>
  <dcterms:created xsi:type="dcterms:W3CDTF">2012-03-04T11:34:30Z</dcterms:created>
  <dcterms:modified xsi:type="dcterms:W3CDTF">2015-03-09T09:31:32Z</dcterms:modified>
</cp:coreProperties>
</file>