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301" r:id="rId4"/>
    <p:sldId id="295" r:id="rId5"/>
    <p:sldId id="302" r:id="rId6"/>
    <p:sldId id="30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Ch.4. Crystal Chemistry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Structure of an Atom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Nucleus: neutron + proton </a:t>
            </a:r>
            <a:r>
              <a:rPr lang="en-US" altLang="ko-KR" dirty="0" smtClean="0">
                <a:sym typeface="Wingdings" pitchFamily="2" charset="2"/>
              </a:rPr>
              <a:t> determine the mass of an atom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Electron(s): Occupy atomic </a:t>
            </a:r>
            <a:r>
              <a:rPr lang="en-US" altLang="ko-KR" dirty="0" err="1" smtClean="0"/>
              <a:t>orbitals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quantumized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determine the size (volume) of an atom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Atomic orbital? A function representing the probability of electron presence in space, satisfying Schrodinger equation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Quantum?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 electron occupying an atomic orbital has a </a:t>
            </a:r>
            <a:r>
              <a:rPr lang="en-US" altLang="ko-KR" dirty="0" err="1" smtClean="0"/>
              <a:t>quantumized</a:t>
            </a:r>
            <a:r>
              <a:rPr lang="en-US" altLang="ko-KR" dirty="0" smtClean="0"/>
              <a:t> (having a certain quantity of) energy level </a:t>
            </a:r>
            <a:r>
              <a:rPr lang="en-US" altLang="ko-KR" dirty="0" smtClean="0"/>
              <a:t>         </a:t>
            </a:r>
          </a:p>
          <a:p>
            <a:pPr lvl="1"/>
            <a:r>
              <a:rPr lang="en-US" altLang="ko-KR" dirty="0" smtClean="0"/>
              <a:t>Quantum numbers</a:t>
            </a:r>
          </a:p>
          <a:p>
            <a:pPr lvl="2"/>
            <a:r>
              <a:rPr lang="en-US" altLang="ko-KR" dirty="0" smtClean="0"/>
              <a:t>The variables determining the energy level and shape of an atomic orbital (degeneracy)</a:t>
            </a:r>
          </a:p>
          <a:p>
            <a:pPr lvl="2"/>
            <a:r>
              <a:rPr lang="en-US" altLang="ko-KR" dirty="0" smtClean="0"/>
              <a:t>Principal (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) – energy level (shell) –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= 1, 2, 3, …</a:t>
            </a:r>
          </a:p>
          <a:p>
            <a:pPr lvl="2"/>
            <a:r>
              <a:rPr lang="en-US" altLang="ko-KR" dirty="0" smtClean="0"/>
              <a:t>Angular (</a:t>
            </a:r>
            <a:r>
              <a:rPr lang="en-US" altLang="ko-KR" dirty="0" err="1" smtClean="0"/>
              <a:t>azimuthal</a:t>
            </a:r>
            <a:r>
              <a:rPr lang="en-US" altLang="ko-KR" dirty="0" smtClean="0"/>
              <a:t>) (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) – types of orbital (</a:t>
            </a:r>
            <a:r>
              <a:rPr lang="en-US" altLang="ko-KR" dirty="0" err="1" smtClean="0"/>
              <a:t>subshell</a:t>
            </a:r>
            <a:r>
              <a:rPr lang="en-US" altLang="ko-KR" dirty="0" smtClean="0"/>
              <a:t>) – </a:t>
            </a:r>
            <a:r>
              <a:rPr lang="en-US" altLang="ko-KR" dirty="0" smtClean="0"/>
              <a:t>0 ≤ 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− </a:t>
            </a:r>
            <a:r>
              <a:rPr lang="en-US" altLang="ko-KR" dirty="0" smtClean="0"/>
              <a:t>1 </a:t>
            </a:r>
            <a:r>
              <a:rPr lang="en-US" altLang="ko-KR" dirty="0" smtClean="0"/>
              <a:t>(s, p, d, f,…)</a:t>
            </a:r>
          </a:p>
          <a:p>
            <a:pPr lvl="2"/>
            <a:r>
              <a:rPr lang="en-US" altLang="ko-KR" dirty="0" smtClean="0"/>
              <a:t>Magnetic (</a:t>
            </a:r>
            <a:r>
              <a:rPr lang="en-US" altLang="ko-KR" i="1" dirty="0" err="1" smtClean="0"/>
              <a:t>m</a:t>
            </a:r>
            <a:r>
              <a:rPr lang="en-US" altLang="ko-KR" i="1" baseline="-25000" dirty="0" err="1" smtClean="0"/>
              <a:t>ℓ</a:t>
            </a:r>
            <a:r>
              <a:rPr lang="en-US" altLang="ko-KR" dirty="0" smtClean="0"/>
              <a:t>) – shape of the </a:t>
            </a:r>
            <a:r>
              <a:rPr lang="en-US" altLang="ko-KR" dirty="0" err="1" smtClean="0"/>
              <a:t>subshell</a:t>
            </a:r>
            <a:r>
              <a:rPr lang="en-US" altLang="ko-KR" dirty="0" smtClean="0"/>
              <a:t> - −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err="1" smtClean="0"/>
              <a:t>m</a:t>
            </a:r>
            <a:r>
              <a:rPr lang="en-US" altLang="ko-KR" i="1" baseline="-25000" dirty="0" err="1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smtClean="0"/>
              <a:t>ℓ (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x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y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z</a:t>
            </a:r>
            <a:r>
              <a:rPr lang="en-US" altLang="ko-KR" i="1" dirty="0" smtClean="0"/>
              <a:t>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Spin (m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) – spin direction - +1/2, -1/2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jarn.edublogs.org/files/2011/01/periodic-table-2jh17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62" y="116632"/>
            <a:ext cx="9004642" cy="6096979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360040" y="635113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://djarn.edublogs.org/files/2011/01/periodic-table-2jh1745.gif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ko-KR" dirty="0" smtClean="0"/>
              <a:t>From the periodic table, can you tell</a:t>
            </a:r>
          </a:p>
          <a:p>
            <a:pPr lvl="2"/>
            <a:r>
              <a:rPr lang="en-US" altLang="ko-KR" dirty="0" smtClean="0"/>
              <a:t>Principal quantum number</a:t>
            </a:r>
          </a:p>
          <a:p>
            <a:pPr lvl="2"/>
            <a:r>
              <a:rPr lang="en-US" altLang="ko-KR" dirty="0" smtClean="0"/>
              <a:t>Angular quantum number</a:t>
            </a:r>
          </a:p>
          <a:p>
            <a:pPr lvl="2"/>
            <a:r>
              <a:rPr lang="en-US" altLang="ko-KR" dirty="0" smtClean="0"/>
              <a:t>Magnetic quantum number</a:t>
            </a:r>
          </a:p>
          <a:p>
            <a:pPr lvl="2"/>
            <a:r>
              <a:rPr lang="en-US" altLang="ko-KR" dirty="0" smtClean="0"/>
              <a:t>Spin quantum number</a:t>
            </a:r>
          </a:p>
          <a:p>
            <a:pPr lvl="2"/>
            <a:r>
              <a:rPr lang="en-US" altLang="ko-KR" dirty="0" smtClean="0"/>
              <a:t>Number of valence electrons</a:t>
            </a:r>
          </a:p>
          <a:p>
            <a:pPr lvl="2"/>
            <a:r>
              <a:rPr lang="en-US" altLang="ko-KR" dirty="0" smtClean="0"/>
              <a:t>Alkali metals</a:t>
            </a:r>
          </a:p>
          <a:p>
            <a:pPr lvl="2"/>
            <a:r>
              <a:rPr lang="en-US" altLang="ko-KR" dirty="0" smtClean="0"/>
              <a:t>Alkaline earths</a:t>
            </a:r>
          </a:p>
          <a:p>
            <a:pPr lvl="2"/>
            <a:r>
              <a:rPr lang="en-US" altLang="ko-KR" dirty="0" smtClean="0"/>
              <a:t>Halogens</a:t>
            </a:r>
          </a:p>
          <a:p>
            <a:pPr lvl="2"/>
            <a:r>
              <a:rPr lang="en-US" altLang="ko-KR" dirty="0" smtClean="0"/>
              <a:t>Noble gases</a:t>
            </a:r>
          </a:p>
          <a:p>
            <a:pPr lvl="2"/>
            <a:r>
              <a:rPr lang="en-US" altLang="ko-KR" dirty="0" smtClean="0"/>
              <a:t>Transient elements</a:t>
            </a:r>
          </a:p>
          <a:p>
            <a:pPr lvl="2"/>
            <a:r>
              <a:rPr lang="en-US" altLang="ko-KR" dirty="0" smtClean="0"/>
              <a:t>Rare earth </a:t>
            </a:r>
            <a:r>
              <a:rPr lang="en-US" altLang="ko-KR" dirty="0" err="1" smtClean="0"/>
              <a:t>elelments</a:t>
            </a:r>
            <a:r>
              <a:rPr lang="en-US" altLang="ko-KR" dirty="0" smtClean="0"/>
              <a:t> (REE)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119" y="620688"/>
            <a:ext cx="758031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01454" y="5373216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Shape of the atomic </a:t>
            </a:r>
            <a:r>
              <a:rPr lang="en-US" altLang="ko-KR" dirty="0" err="1" smtClean="0"/>
              <a:t>orbitals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orearth.net/lecture/geochem/gchem_intro/ch04/aufb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052736"/>
            <a:ext cx="3096344" cy="29848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25809" y="548680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Aufbau</a:t>
            </a:r>
            <a:r>
              <a:rPr lang="en-US" altLang="ko-KR" dirty="0" smtClean="0"/>
              <a:t> principle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860032" y="1268760"/>
            <a:ext cx="2344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Al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: </a:t>
            </a:r>
            <a:r>
              <a:rPr lang="en-US" altLang="ko-KR" dirty="0" smtClean="0"/>
              <a:t>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</a:t>
            </a:r>
            <a:r>
              <a:rPr lang="en-US" altLang="ko-KR" dirty="0" smtClean="0"/>
              <a:t>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365104"/>
            <a:ext cx="7281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Hybridization: Mixing of the </a:t>
            </a:r>
            <a:r>
              <a:rPr lang="en-US" altLang="ko-KR" dirty="0" err="1" smtClean="0"/>
              <a:t>orbitals</a:t>
            </a:r>
            <a:r>
              <a:rPr lang="en-US" altLang="ko-KR" dirty="0" smtClean="0"/>
              <a:t> as atoms being excited to form a bond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860032" y="1691516"/>
            <a:ext cx="236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: 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2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60032" y="2204864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K</a:t>
            </a:r>
            <a:r>
              <a:rPr lang="en-US" altLang="ko-KR" baseline="30000" dirty="0" smtClean="0"/>
              <a:t>19</a:t>
            </a:r>
            <a:r>
              <a:rPr lang="en-US" altLang="ko-KR" dirty="0" smtClean="0"/>
              <a:t>: 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4s</a:t>
            </a:r>
            <a:r>
              <a:rPr lang="en-US" altLang="ko-KR" baseline="30000" dirty="0" smtClean="0"/>
              <a:t>1</a:t>
            </a:r>
            <a:endParaRPr lang="ko-KR" altLang="en-US" dirty="0"/>
          </a:p>
        </p:txBody>
      </p:sp>
      <p:pic>
        <p:nvPicPr>
          <p:cNvPr id="23556" name="Picture 4" descr="s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2238375" cy="2057401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298782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://www.grandinetti.org/Teaching/Chem121/Lectures/Hybridization</a:t>
            </a:r>
            <a:endParaRPr lang="ko-KR" altLang="en-US" sz="1000" dirty="0"/>
          </a:p>
        </p:txBody>
      </p:sp>
      <p:pic>
        <p:nvPicPr>
          <p:cNvPr id="23558" name="Picture 6" descr="http://www.science.uwaterloo.ca/~cchieh/cact/fig/oc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97152"/>
            <a:ext cx="1574304" cy="1672698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5292080" y="4941168"/>
            <a:ext cx="38519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://www.science.uwaterloo.ca/~cchieh/cact/c120/hybrid.html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1412</TotalTime>
  <Words>170</Words>
  <Application>Microsoft Office PowerPoint</Application>
  <PresentationFormat>화면 슬라이드 쇼(4:3)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모듈</vt:lpstr>
      <vt:lpstr>Ch.4. Crystal Chemistry </vt:lpstr>
      <vt:lpstr>슬라이드 2</vt:lpstr>
      <vt:lpstr>슬라이드 3</vt:lpstr>
      <vt:lpstr>슬라이드 4</vt:lpstr>
      <vt:lpstr>슬라이드 5</vt:lpstr>
      <vt:lpstr>슬라이드 6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126</cp:revision>
  <dcterms:created xsi:type="dcterms:W3CDTF">2012-03-04T11:34:30Z</dcterms:created>
  <dcterms:modified xsi:type="dcterms:W3CDTF">2012-05-14T08:06:22Z</dcterms:modified>
</cp:coreProperties>
</file>