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3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gray">
          <a:xfrm>
            <a:off x="0" y="1929384"/>
            <a:ext cx="9144000" cy="49286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46" descr="2.pn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65" b="15496"/>
          <a:stretch>
            <a:fillRect/>
          </a:stretch>
        </p:blipFill>
        <p:spPr bwMode="gray">
          <a:xfrm>
            <a:off x="5072066" y="3571876"/>
            <a:ext cx="3717091" cy="32861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758952" y="786384"/>
            <a:ext cx="6400800" cy="841248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7" name="Group 20"/>
          <p:cNvGrpSpPr/>
          <p:nvPr/>
        </p:nvGrpSpPr>
        <p:grpSpPr bwMode="gray">
          <a:xfrm>
            <a:off x="7342632" y="740664"/>
            <a:ext cx="738052" cy="1640146"/>
            <a:chOff x="6869341" y="609600"/>
            <a:chExt cx="738052" cy="1640146"/>
          </a:xfrm>
        </p:grpSpPr>
        <p:sp>
          <p:nvSpPr>
            <p:cNvPr id="20" name="Rectangle 19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7" name="Rectangle 16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26"/>
          <p:cNvGrpSpPr/>
          <p:nvPr/>
        </p:nvGrpSpPr>
        <p:grpSpPr bwMode="gray">
          <a:xfrm>
            <a:off x="7946136" y="1106424"/>
            <a:ext cx="753801" cy="1637570"/>
            <a:chOff x="7946136" y="1106424"/>
            <a:chExt cx="753801" cy="1637570"/>
          </a:xfrm>
        </p:grpSpPr>
        <p:sp>
          <p:nvSpPr>
            <p:cNvPr id="23" name="Rectangle 2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41"/>
          <p:cNvGrpSpPr/>
          <p:nvPr/>
        </p:nvGrpSpPr>
        <p:grpSpPr bwMode="gray">
          <a:xfrm>
            <a:off x="0" y="1810512"/>
            <a:ext cx="9144000" cy="120460"/>
            <a:chOff x="0" y="1810512"/>
            <a:chExt cx="9144000" cy="120460"/>
          </a:xfrm>
        </p:grpSpPr>
        <p:cxnSp>
          <p:nvCxnSpPr>
            <p:cNvPr id="32" name="Straight Connector 3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396513" y="2337123"/>
            <a:ext cx="1500199" cy="1416985"/>
            <a:chOff x="42" y="4085"/>
            <a:chExt cx="224" cy="224"/>
          </a:xfrm>
          <a:solidFill>
            <a:srgbClr val="F8F7F3">
              <a:alpha val="30196"/>
            </a:srgbClr>
          </a:solidFill>
        </p:grpSpPr>
        <p:sp>
          <p:nvSpPr>
            <p:cNvPr id="4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3552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1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9144000" cy="13898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7"/>
          <p:cNvGrpSpPr/>
          <p:nvPr/>
        </p:nvGrpSpPr>
        <p:grpSpPr bwMode="gray">
          <a:xfrm>
            <a:off x="0" y="1380744"/>
            <a:ext cx="9144000" cy="120460"/>
            <a:chOff x="0" y="1810512"/>
            <a:chExt cx="9144000" cy="120460"/>
          </a:xfrm>
        </p:grpSpPr>
        <p:cxnSp>
          <p:nvCxnSpPr>
            <p:cNvPr id="9" name="Straight Connector 8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5" name="Vertical Text Placeholder 14"/>
          <p:cNvSpPr>
            <a:spLocks noGrp="1"/>
          </p:cNvSpPr>
          <p:nvPr>
            <p:ph type="body" orient="vert" sz="quarter" idx="13"/>
          </p:nvPr>
        </p:nvSpPr>
        <p:spPr>
          <a:xfrm>
            <a:off x="457200" y="1719072"/>
            <a:ext cx="8229600" cy="452628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8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0" name="Freeform 9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gray">
          <a:xfrm>
            <a:off x="7004304" y="429768"/>
            <a:ext cx="1499616" cy="582472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4" name="Vertical Text Placeholder 13"/>
          <p:cNvSpPr>
            <a:spLocks noGrp="1"/>
          </p:cNvSpPr>
          <p:nvPr>
            <p:ph type="body" orient="vert" sz="quarter" idx="13"/>
          </p:nvPr>
        </p:nvSpPr>
        <p:spPr bwMode="gray">
          <a:xfrm>
            <a:off x="457200" y="429768"/>
            <a:ext cx="6400800" cy="582472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2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cxnSp>
        <p:nvCxnSpPr>
          <p:cNvPr id="7" name="Straight Connector 6"/>
          <p:cNvCxnSpPr/>
          <p:nvPr/>
        </p:nvCxnSpPr>
        <p:spPr bwMode="gray">
          <a:xfrm>
            <a:off x="0" y="1316736"/>
            <a:ext cx="8577072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77"/>
          <p:cNvGrpSpPr>
            <a:grpSpLocks/>
          </p:cNvGrpSpPr>
          <p:nvPr/>
        </p:nvGrpSpPr>
        <p:grpSpPr bwMode="gray">
          <a:xfrm rot="5400000">
            <a:off x="301752" y="228600"/>
            <a:ext cx="996696" cy="969264"/>
            <a:chOff x="42" y="4085"/>
            <a:chExt cx="224" cy="224"/>
          </a:xfrm>
          <a:solidFill>
            <a:schemeClr val="bg2">
              <a:lumMod val="75000"/>
              <a:alpha val="30196"/>
            </a:schemeClr>
          </a:solidFill>
        </p:grpSpPr>
        <p:sp>
          <p:nvSpPr>
            <p:cNvPr id="1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8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5" name="Freeform 14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09857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gray">
          <a:xfrm>
            <a:off x="0" y="4718304"/>
            <a:ext cx="9144000" cy="17282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99232"/>
            <a:ext cx="6291072" cy="14996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7" name="Group 6"/>
          <p:cNvGrpSpPr/>
          <p:nvPr/>
        </p:nvGrpSpPr>
        <p:grpSpPr bwMode="gray">
          <a:xfrm>
            <a:off x="7086600" y="3465576"/>
            <a:ext cx="738052" cy="1640146"/>
            <a:chOff x="6869341" y="609600"/>
            <a:chExt cx="738052" cy="1640146"/>
          </a:xfrm>
        </p:grpSpPr>
        <p:sp>
          <p:nvSpPr>
            <p:cNvPr id="8" name="Rectangle 7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0" name="Rectangle 9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"/>
          <p:cNvGrpSpPr/>
          <p:nvPr/>
        </p:nvGrpSpPr>
        <p:grpSpPr bwMode="gray">
          <a:xfrm>
            <a:off x="7708392" y="3831336"/>
            <a:ext cx="753801" cy="1637570"/>
            <a:chOff x="7946136" y="1106424"/>
            <a:chExt cx="753801" cy="1637570"/>
          </a:xfrm>
        </p:grpSpPr>
        <p:sp>
          <p:nvSpPr>
            <p:cNvPr id="13" name="Rectangle 1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 bwMode="gray">
          <a:xfrm>
            <a:off x="0" y="4575048"/>
            <a:ext cx="9144000" cy="120460"/>
            <a:chOff x="0" y="1810512"/>
            <a:chExt cx="9144000" cy="120460"/>
          </a:xfrm>
        </p:grpSpPr>
        <p:cxnSp>
          <p:nvCxnSpPr>
            <p:cNvPr id="16" name="Straight Connector 15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77"/>
          <p:cNvGrpSpPr>
            <a:grpSpLocks/>
          </p:cNvGrpSpPr>
          <p:nvPr/>
        </p:nvGrpSpPr>
        <p:grpSpPr bwMode="gray">
          <a:xfrm rot="5400000">
            <a:off x="320040" y="5038344"/>
            <a:ext cx="1069848" cy="996696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22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616" y="4855464"/>
            <a:ext cx="6986016" cy="1362075"/>
          </a:xfrm>
        </p:spPr>
        <p:txBody>
          <a:bodyPr anchor="ctr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0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600199"/>
            <a:ext cx="3858768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8848" y="1600199"/>
            <a:ext cx="3858768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2019-03-13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9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Connector 13"/>
          <p:cNvCxnSpPr/>
          <p:nvPr/>
        </p:nvCxnSpPr>
        <p:spPr bwMode="gray">
          <a:xfrm>
            <a:off x="0" y="1316736"/>
            <a:ext cx="8577072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768" y="1535113"/>
            <a:ext cx="3931920" cy="639762"/>
          </a:xfrm>
          <a:solidFill>
            <a:srgbClr val="77933C">
              <a:alpha val="20000"/>
            </a:srgb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768" y="2267712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2312" y="1535113"/>
            <a:ext cx="3931920" cy="639762"/>
          </a:xfrm>
          <a:solidFill>
            <a:srgbClr val="E46C0A">
              <a:alpha val="20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2312" y="2267712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2019-03-13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2" name="Group 10"/>
          <p:cNvGrpSpPr/>
          <p:nvPr/>
        </p:nvGrpSpPr>
        <p:grpSpPr bwMode="gray">
          <a:xfrm>
            <a:off x="0" y="1143000"/>
            <a:ext cx="9144000" cy="120460"/>
            <a:chOff x="0" y="1810512"/>
            <a:chExt cx="9144000" cy="120460"/>
          </a:xfrm>
        </p:grpSpPr>
        <p:cxnSp>
          <p:nvCxnSpPr>
            <p:cNvPr id="12" name="Straight Connector 1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246888" y="182880"/>
            <a:ext cx="932688" cy="859536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16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69848" y="146304"/>
            <a:ext cx="6931152" cy="99669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3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2019-03-13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1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2019-03-13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0365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64" y="356616"/>
            <a:ext cx="8147304" cy="7132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1568" y="1216152"/>
            <a:ext cx="5029200" cy="50749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64" y="1216152"/>
            <a:ext cx="3008313" cy="50749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2019-03-13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989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307592" y="1143000"/>
            <a:ext cx="6163056" cy="5029200"/>
          </a:xfrm>
          <a:solidFill>
            <a:srgbClr val="FFFFFF"/>
          </a:solidFill>
          <a:ln w="920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anchor="b">
            <a:normAutofit/>
          </a:bodyPr>
          <a:lstStyle>
            <a:lvl1pPr marL="0" indent="0">
              <a:buFont typeface="Arial" pitchFamily="34" charset="0"/>
              <a:buChar char="•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 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216152" y="384048"/>
            <a:ext cx="6300216" cy="566738"/>
          </a:xfrm>
        </p:spPr>
        <p:txBody>
          <a:bodyPr anchor="b"/>
          <a:lstStyle>
            <a:lvl1pPr algn="l">
              <a:defRPr sz="2000" b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316736" y="1143000"/>
            <a:ext cx="6108192" cy="3867912"/>
          </a:xfrm>
          <a:solidFill>
            <a:srgbClr val="F8F8F8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2019-03-13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0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2" name="Freeform 11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57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3952"/>
            <a:ext cx="2133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03123-E138-4A55-B8A0-015B8266EFB6}" type="datetimeFigureOut">
              <a:rPr lang="ko-KR" altLang="en-US" smtClean="0"/>
              <a:pPr/>
              <a:t>2019-03-13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3952"/>
            <a:ext cx="2895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3952" y="6473952"/>
            <a:ext cx="2133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414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2"/>
        </a:buClr>
        <a:buSzPct val="75000"/>
        <a:buFont typeface="Wingdings" pitchFamily="2" charset="2"/>
        <a:buChar char="q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3"/>
        </a:buClr>
        <a:buSzPct val="70000"/>
        <a:buFont typeface="Wingdings 2" pitchFamily="18" charset="2"/>
        <a:buChar char="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4"/>
        </a:buClr>
        <a:buSzPct val="70000"/>
        <a:buFont typeface="Wingdings 2" pitchFamily="18" charset="2"/>
        <a:buChar char="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5"/>
        </a:buClr>
        <a:buSzPct val="100000"/>
        <a:buFont typeface="Wingdings 2" pitchFamily="18" charset="2"/>
        <a:buChar char="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6"/>
        </a:buClr>
        <a:buSzPct val="100000"/>
        <a:buFont typeface="Wingdings 2" pitchFamily="18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5373216"/>
            <a:ext cx="6858000" cy="1112862"/>
          </a:xfrm>
        </p:spPr>
        <p:txBody>
          <a:bodyPr>
            <a:normAutofit/>
          </a:bodyPr>
          <a:lstStyle/>
          <a:p>
            <a:pPr algn="r"/>
            <a:r>
              <a:rPr lang="en-US" altLang="ko-KR" sz="2800" dirty="0" smtClean="0"/>
              <a:t>JYU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59632" y="2780928"/>
            <a:ext cx="6858000" cy="990600"/>
          </a:xfrm>
        </p:spPr>
        <p:txBody>
          <a:bodyPr>
            <a:noAutofit/>
          </a:bodyPr>
          <a:lstStyle/>
          <a:p>
            <a:r>
              <a:rPr lang="ko-KR" altLang="en-US" sz="2400" dirty="0" smtClean="0"/>
              <a:t>저온지구시스템화학 및 실험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4400" dirty="0" smtClean="0"/>
              <a:t>Ch.2 </a:t>
            </a:r>
            <a:r>
              <a:rPr lang="ko-KR" altLang="en-US" dirty="0" err="1" smtClean="0"/>
              <a:t>용체의</a:t>
            </a:r>
            <a:r>
              <a:rPr lang="ko-KR" altLang="en-US" dirty="0" smtClean="0"/>
              <a:t> 열역학</a:t>
            </a:r>
            <a:endParaRPr lang="ko-KR" alt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ln w="3175">
            <a:noFill/>
          </a:ln>
        </p:spPr>
        <p:txBody>
          <a:bodyPr>
            <a:normAutofit/>
          </a:bodyPr>
          <a:lstStyle/>
          <a:p>
            <a:r>
              <a:rPr lang="ko-KR" altLang="en-US" b="1" dirty="0" err="1" smtClean="0"/>
              <a:t>용체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solution</a:t>
            </a:r>
            <a:r>
              <a:rPr lang="en-US" altLang="ko-KR" dirty="0" smtClean="0"/>
              <a:t>: </a:t>
            </a:r>
            <a:r>
              <a:rPr lang="ko-KR" altLang="en-US" dirty="0"/>
              <a:t>조성이 </a:t>
            </a:r>
            <a:r>
              <a:rPr lang="ko-KR" altLang="en-US" dirty="0" smtClean="0"/>
              <a:t>서로 다른 </a:t>
            </a:r>
            <a:r>
              <a:rPr lang="ko-KR" altLang="en-US" dirty="0"/>
              <a:t>두 </a:t>
            </a:r>
            <a:r>
              <a:rPr lang="ko-KR" altLang="en-US" dirty="0" smtClean="0"/>
              <a:t>개 이상의 상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단성분</a:t>
            </a:r>
            <a:r>
              <a:rPr lang="en-US" altLang="ko-KR" dirty="0" smtClean="0"/>
              <a:t>; end member)</a:t>
            </a:r>
            <a:r>
              <a:rPr lang="ko-KR" altLang="en-US" dirty="0" smtClean="0"/>
              <a:t>이 녹아 만든 하나의 </a:t>
            </a:r>
            <a:r>
              <a:rPr lang="ko-KR" altLang="en-US" dirty="0" err="1" smtClean="0"/>
              <a:t>균질한</a:t>
            </a:r>
            <a:r>
              <a:rPr lang="ko-KR" altLang="en-US" dirty="0" smtClean="0"/>
              <a:t> 상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r>
              <a:rPr lang="ko-KR" altLang="en-US" b="1" dirty="0" err="1" smtClean="0"/>
              <a:t>단성분</a:t>
            </a:r>
            <a:r>
              <a:rPr lang="en-US" altLang="ko-KR" dirty="0" smtClean="0"/>
              <a:t>:</a:t>
            </a:r>
            <a:r>
              <a:rPr lang="ko-KR" altLang="en-US" b="1" dirty="0" smtClean="0"/>
              <a:t> 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용체를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이루는 </a:t>
            </a:r>
            <a:r>
              <a:rPr lang="en-US" altLang="ko-KR" dirty="0" smtClean="0"/>
              <a:t>(</a:t>
            </a:r>
            <a:r>
              <a:rPr lang="ko-KR" altLang="en-US" dirty="0" smtClean="0"/>
              <a:t>실제 혹은 가상의</a:t>
            </a:r>
            <a:r>
              <a:rPr lang="en-US" altLang="ko-KR" dirty="0" smtClean="0"/>
              <a:t>) </a:t>
            </a:r>
            <a:r>
              <a:rPr lang="ko-KR" altLang="en-US" dirty="0" smtClean="0"/>
              <a:t>성분 상</a:t>
            </a:r>
            <a:endParaRPr lang="en-US" altLang="ko-KR" dirty="0" smtClean="0"/>
          </a:p>
          <a:p>
            <a:r>
              <a:rPr lang="ko-KR" altLang="en-US" b="1" dirty="0" err="1" smtClean="0">
                <a:sym typeface="Wingdings" pitchFamily="2" charset="2"/>
              </a:rPr>
              <a:t>용리</a:t>
            </a:r>
            <a:r>
              <a:rPr lang="ko-KR" altLang="en-US" b="1" dirty="0" smtClean="0">
                <a:sym typeface="Wingdings" pitchFamily="2" charset="2"/>
              </a:rPr>
              <a:t> </a:t>
            </a:r>
            <a:r>
              <a:rPr lang="en-US" altLang="ko-KR" b="1" dirty="0" err="1" smtClean="0">
                <a:sym typeface="Wingdings" pitchFamily="2" charset="2"/>
              </a:rPr>
              <a:t>Exsolution</a:t>
            </a:r>
            <a:r>
              <a:rPr lang="en-US" altLang="ko-KR" dirty="0" smtClean="0">
                <a:sym typeface="Wingdings" pitchFamily="2" charset="2"/>
              </a:rPr>
              <a:t>: </a:t>
            </a:r>
            <a:r>
              <a:rPr lang="ko-KR" altLang="en-US" dirty="0" smtClean="0">
                <a:sym typeface="Wingdings" pitchFamily="2" charset="2"/>
              </a:rPr>
              <a:t>하나의 </a:t>
            </a:r>
            <a:r>
              <a:rPr lang="ko-KR" altLang="en-US" dirty="0" err="1" smtClean="0">
                <a:sym typeface="Wingdings" pitchFamily="2" charset="2"/>
              </a:rPr>
              <a:t>용체에서</a:t>
            </a:r>
            <a:r>
              <a:rPr lang="ko-KR" altLang="en-US" dirty="0" smtClean="0">
                <a:sym typeface="Wingdings" pitchFamily="2" charset="2"/>
              </a:rPr>
              <a:t> 두 개 이상의 서로 </a:t>
            </a:r>
            <a:r>
              <a:rPr lang="ko-KR" altLang="en-US" dirty="0" smtClean="0">
                <a:sym typeface="Wingdings" pitchFamily="2" charset="2"/>
              </a:rPr>
              <a:t>다른 상으로 분리되는 것</a:t>
            </a:r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정의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ko-KR" altLang="en-US" dirty="0" err="1" smtClean="0"/>
                  <a:t>용체의</a:t>
                </a:r>
                <a:r>
                  <a:rPr lang="ko-KR" altLang="en-US" dirty="0" smtClean="0"/>
                  <a:t> 조성은 다음과 같이 나타낼 수 있다</a:t>
                </a:r>
                <a:endParaRPr lang="en-US" altLang="ko-KR" dirty="0" smtClean="0"/>
              </a:p>
              <a:p>
                <a:pPr marL="0" indent="0">
                  <a:buNone/>
                </a:pPr>
                <a:r>
                  <a:rPr lang="en-US" altLang="ko-KR" dirty="0" smtClean="0"/>
                  <a:t>	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𝑆</m:t>
                    </m:r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+</m:t>
                    </m:r>
                  </m:oMath>
                </a14:m>
                <a:r>
                  <a:rPr lang="en-US" altLang="ko-K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altLang="ko-KR" i="1">
                        <a:latin typeface="Cambria Math"/>
                      </a:rPr>
                      <m:t>+</m:t>
                    </m:r>
                  </m:oMath>
                </a14:m>
                <a:r>
                  <a:rPr lang="en-US" altLang="ko-K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𝐶</m:t>
                        </m:r>
                      </m:sub>
                    </m:sSub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𝐶</m:t>
                        </m:r>
                      </m:sub>
                    </m:sSub>
                    <m:r>
                      <a:rPr lang="en-US" altLang="ko-KR" i="1">
                        <a:latin typeface="Cambria Math"/>
                      </a:rPr>
                      <m:t>+</m:t>
                    </m:r>
                    <m:r>
                      <a:rPr lang="en-US" altLang="ko-KR" b="0" i="1" smtClean="0">
                        <a:latin typeface="Cambria Math"/>
                      </a:rPr>
                      <m:t>…</m:t>
                    </m:r>
                  </m:oMath>
                </a14:m>
                <a:endParaRPr lang="en-US" altLang="ko-KR" b="0" dirty="0" smtClean="0"/>
              </a:p>
              <a:p>
                <a:pPr marL="0" indent="0">
                  <a:buNone/>
                </a:pPr>
                <a:r>
                  <a:rPr lang="en-US" altLang="ko-KR" dirty="0" smtClean="0"/>
                  <a:t>	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   = </m:t>
                    </m:r>
                    <m:nary>
                      <m:naryPr>
                        <m:chr m:val="∑"/>
                        <m:supHide m:val="on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altLang="ko-KR" dirty="0" smtClean="0"/>
              </a:p>
              <a:p>
                <a:pPr marL="0" indent="0">
                  <a:buNone/>
                </a:pPr>
                <a:endParaRPr lang="en-US" altLang="ko-KR" dirty="0" smtClean="0"/>
              </a:p>
              <a:p>
                <a:pPr marL="0" indent="0">
                  <a:buNone/>
                </a:pPr>
                <a:r>
                  <a:rPr lang="en-US" altLang="ko-KR" dirty="0"/>
                  <a:t>	</a:t>
                </a:r>
                <a:r>
                  <a:rPr lang="ko-KR" altLang="en-US" dirty="0" smtClean="0"/>
                  <a:t>여기서</a:t>
                </a:r>
                <a:r>
                  <a:rPr lang="en-US" altLang="ko-KR" dirty="0" smtClean="0"/>
                  <a:t>   </a:t>
                </a:r>
                <a:r>
                  <a:rPr lang="en-US" altLang="ko-KR" dirty="0" smtClean="0"/>
                  <a:t>X </a:t>
                </a:r>
                <a:r>
                  <a:rPr lang="en-US" altLang="ko-KR" dirty="0" smtClean="0"/>
                  <a:t>=</a:t>
                </a:r>
                <a:r>
                  <a:rPr lang="ko-KR" altLang="en-US" dirty="0" err="1" smtClean="0"/>
                  <a:t>몰비</a:t>
                </a:r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mole </a:t>
                </a:r>
                <a:r>
                  <a:rPr lang="en-US" altLang="ko-KR" dirty="0" smtClean="0"/>
                  <a:t>fractions </a:t>
                </a:r>
              </a:p>
              <a:p>
                <a:pPr marL="0" indent="0">
                  <a:buNone/>
                </a:pPr>
                <a:r>
                  <a:rPr lang="en-US" altLang="ko-KR" dirty="0"/>
                  <a:t>	</a:t>
                </a:r>
                <a:r>
                  <a:rPr lang="en-US" altLang="ko-KR" dirty="0" smtClean="0"/>
                  <a:t>	</a:t>
                </a:r>
                <a:r>
                  <a:rPr lang="en-US" altLang="ko-KR" dirty="0"/>
                  <a:t> </a:t>
                </a:r>
                <a:r>
                  <a:rPr lang="en-US" altLang="ko-KR" dirty="0" smtClean="0"/>
                  <a:t>    </a:t>
                </a:r>
                <a:r>
                  <a:rPr lang="en-US" altLang="ko-KR" dirty="0" smtClean="0"/>
                  <a:t>C= </a:t>
                </a:r>
                <a:r>
                  <a:rPr lang="ko-KR" altLang="en-US" dirty="0" err="1" smtClean="0"/>
                  <a:t>단성분의</a:t>
                </a:r>
                <a:r>
                  <a:rPr lang="ko-KR" altLang="en-US" dirty="0" smtClean="0"/>
                  <a:t> 화학 조성</a:t>
                </a:r>
                <a:endParaRPr lang="en-US" altLang="ko-KR" dirty="0" smtClean="0"/>
              </a:p>
              <a:p>
                <a:pPr marL="0" indent="0">
                  <a:buNone/>
                </a:pPr>
                <a:endParaRPr lang="en-US" altLang="ko-KR" dirty="0" smtClean="0"/>
              </a:p>
              <a:p>
                <a:pPr marL="0" indent="0">
                  <a:buNone/>
                </a:pPr>
                <a:r>
                  <a:rPr lang="en-US" altLang="ko-KR" dirty="0"/>
                  <a:t>	</a:t>
                </a:r>
                <a:r>
                  <a:rPr lang="en-US" altLang="ko-KR" dirty="0" smtClean="0"/>
                  <a:t>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/>
                          </a:rPr>
                          <m:t>=1</m:t>
                        </m:r>
                      </m:e>
                    </m:nary>
                  </m:oMath>
                </a14:m>
                <a:r>
                  <a:rPr lang="en-US" altLang="ko-KR" dirty="0" smtClean="0"/>
                  <a:t> </a:t>
                </a:r>
                <a:r>
                  <a:rPr lang="en-US" altLang="ko-KR" dirty="0"/>
                  <a:t>	</a:t>
                </a:r>
                <a:endParaRPr lang="en-US" altLang="ko-KR" dirty="0" smtClean="0"/>
              </a:p>
              <a:p>
                <a:pPr marL="0" indent="0">
                  <a:buNone/>
                </a:pPr>
                <a:r>
                  <a:rPr lang="en-US" altLang="ko-KR" dirty="0"/>
                  <a:t>	</a:t>
                </a:r>
                <a:r>
                  <a:rPr lang="en-US" altLang="ko-KR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altLang="ko-KR" b="0" i="1" smtClean="0">
                                <a:latin typeface="Cambria Math"/>
                              </a:rPr>
                              <m:t>𝑗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r>
                  <a:rPr lang="en-US" altLang="ko-KR" dirty="0" smtClean="0"/>
                  <a:t>	</a:t>
                </a:r>
              </a:p>
              <a:p>
                <a:pPr marL="0" indent="0">
                  <a:buNone/>
                </a:pPr>
                <a:r>
                  <a:rPr lang="en-US" altLang="ko-KR" dirty="0"/>
                  <a:t>	</a:t>
                </a:r>
              </a:p>
              <a:p>
                <a:pPr marL="0" indent="0">
                  <a:buNone/>
                </a:pPr>
                <a:endParaRPr lang="ko-KR" altLang="en-US" dirty="0"/>
              </a:p>
            </p:txBody>
          </p:sp>
        </mc:Choice>
        <mc:Fallback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77" t="-31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일반이론</a:t>
            </a:r>
            <a:endParaRPr lang="ko-KR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6887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ko-KR" altLang="en-US" dirty="0" err="1" smtClean="0"/>
                  <a:t>용체의</a:t>
                </a:r>
                <a:r>
                  <a:rPr lang="ko-KR" altLang="en-US" dirty="0" smtClean="0"/>
                  <a:t> 깁스자유에너지</a:t>
                </a:r>
                <a:r>
                  <a:rPr lang="en-US" altLang="ko-KR" dirty="0" smtClean="0"/>
                  <a:t> (Gibbs free energy)</a:t>
                </a:r>
                <a:endParaRPr lang="en-US" altLang="ko-KR" dirty="0" smtClean="0"/>
              </a:p>
              <a:p>
                <a:pPr lvl="1"/>
                <a:r>
                  <a:rPr lang="ko-KR" altLang="en-US" dirty="0" smtClean="0"/>
                  <a:t>기계적</a:t>
                </a:r>
                <a:r>
                  <a:rPr lang="ko-KR" altLang="en-US" dirty="0"/>
                  <a:t>인</a:t>
                </a:r>
                <a:r>
                  <a:rPr lang="ko-KR" altLang="en-US" dirty="0" smtClean="0"/>
                  <a:t> 혼합</a:t>
                </a:r>
                <a:r>
                  <a:rPr lang="en-US" altLang="ko-KR" dirty="0" smtClean="0"/>
                  <a:t>(mechanical mixing) </a:t>
                </a:r>
                <a:r>
                  <a:rPr lang="ko-KR" altLang="en-US" dirty="0" smtClean="0"/>
                  <a:t>자유에너지</a:t>
                </a:r>
                <a:endParaRPr lang="en-US" altLang="ko-KR" dirty="0"/>
              </a:p>
              <a:p>
                <a:pPr lvl="1"/>
                <a:r>
                  <a:rPr lang="ko-KR" altLang="en-US" dirty="0" err="1" smtClean="0"/>
                  <a:t>용체</a:t>
                </a:r>
                <a:r>
                  <a:rPr lang="en-US" altLang="ko-KR" dirty="0" smtClean="0"/>
                  <a:t> </a:t>
                </a:r>
                <a:r>
                  <a:rPr lang="ko-KR" altLang="en-US" dirty="0" smtClean="0"/>
                  <a:t>혼합 자유에너지</a:t>
                </a:r>
                <a:r>
                  <a:rPr lang="en-US" altLang="ko-KR" dirty="0" smtClean="0"/>
                  <a:t>(</a:t>
                </a:r>
                <a:r>
                  <a:rPr lang="en-US" altLang="ko-KR" dirty="0" smtClean="0"/>
                  <a:t>free energy of mixing</a:t>
                </a:r>
                <a:r>
                  <a:rPr lang="en-US" altLang="ko-KR" dirty="0" smtClean="0"/>
                  <a:t>)</a:t>
                </a:r>
                <a:endParaRPr lang="en-US" altLang="ko-KR" dirty="0" smtClean="0"/>
              </a:p>
              <a:p>
                <a:pPr lvl="1"/>
                <a:endParaRPr lang="en-US" altLang="ko-KR" dirty="0"/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ko-KR" alt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𝑠𝑜𝑙</m:t>
                            </m:r>
                          </m:sub>
                        </m:sSub>
                      </m:e>
                    </m:acc>
                    <m:r>
                      <a:rPr lang="en-US" altLang="ko-KR" b="0" i="1" smtClean="0">
                        <a:latin typeface="Cambria Math"/>
                      </a:rPr>
                      <m:t>= </m:t>
                    </m:r>
                    <m:acc>
                      <m:accPr>
                        <m:chr m:val="̅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𝑚𝑒𝑐h</m:t>
                            </m:r>
                          </m:sub>
                        </m:sSub>
                      </m:e>
                    </m:acc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𝑚𝑖𝑥</m:t>
                            </m:r>
                          </m:sub>
                        </m:sSub>
                      </m:e>
                    </m:acc>
                  </m:oMath>
                </a14:m>
                <a:endParaRPr lang="en-US" altLang="ko-KR" dirty="0" smtClean="0"/>
              </a:p>
              <a:p>
                <a:pPr lvl="1"/>
                <a:endParaRPr lang="en-US" altLang="ko-KR" dirty="0"/>
              </a:p>
              <a:p>
                <a:pPr lvl="1"/>
                <a:r>
                  <a:rPr lang="en-US" altLang="ko-KR" dirty="0" smtClean="0"/>
                  <a:t>(</a:t>
                </a:r>
                <a:r>
                  <a:rPr lang="ko-KR" altLang="en-US" dirty="0" smtClean="0"/>
                  <a:t>나중에</a:t>
                </a:r>
                <a:r>
                  <a:rPr lang="en-US" altLang="ko-KR" dirty="0" smtClean="0"/>
                  <a:t> </a:t>
                </a:r>
                <a:r>
                  <a:rPr lang="ko-KR" altLang="en-US" dirty="0" smtClean="0"/>
                  <a:t>좀 더 자세히 토론할 것</a:t>
                </a:r>
                <a:r>
                  <a:rPr lang="en-US" altLang="ko-KR" dirty="0" smtClean="0"/>
                  <a:t>)</a:t>
                </a:r>
                <a:endParaRPr lang="ko-KR" altLang="en-US" dirty="0"/>
              </a:p>
            </p:txBody>
          </p:sp>
        </mc:Choice>
        <mc:Fallback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77" t="-215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741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다음에 대해 알아보자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Roult’s</a:t>
            </a:r>
            <a:r>
              <a:rPr lang="en-US" altLang="ko-KR" dirty="0" smtClean="0"/>
              <a:t> </a:t>
            </a:r>
            <a:r>
              <a:rPr lang="en-US" altLang="ko-KR" dirty="0" smtClean="0"/>
              <a:t>law,</a:t>
            </a:r>
          </a:p>
          <a:p>
            <a:pPr lvl="1"/>
            <a:r>
              <a:rPr lang="en-US" altLang="ko-KR" dirty="0" smtClean="0"/>
              <a:t>Henry’s law,</a:t>
            </a:r>
          </a:p>
          <a:p>
            <a:pPr lvl="1"/>
            <a:r>
              <a:rPr lang="en-US" altLang="ko-KR" dirty="0" smtClean="0"/>
              <a:t>Partial </a:t>
            </a:r>
            <a:r>
              <a:rPr lang="en-US" altLang="ko-KR" dirty="0" err="1" smtClean="0"/>
              <a:t>molal</a:t>
            </a:r>
            <a:r>
              <a:rPr lang="en-US" altLang="ko-KR" dirty="0" smtClean="0"/>
              <a:t> properties,</a:t>
            </a:r>
          </a:p>
          <a:p>
            <a:pPr lvl="1"/>
            <a:r>
              <a:rPr lang="en-US" altLang="ko-KR" dirty="0" smtClean="0"/>
              <a:t>Fugacity,</a:t>
            </a:r>
          </a:p>
          <a:p>
            <a:pPr lvl="1"/>
            <a:r>
              <a:rPr lang="en-US" altLang="ko-KR" dirty="0" smtClean="0"/>
              <a:t>Activity, </a:t>
            </a:r>
          </a:p>
          <a:p>
            <a:pPr lvl="1"/>
            <a:r>
              <a:rPr lang="en-US" altLang="ko-KR" dirty="0" smtClean="0"/>
              <a:t>Gibbs-</a:t>
            </a:r>
            <a:r>
              <a:rPr lang="en-US" altLang="ko-KR" dirty="0" err="1" smtClean="0"/>
              <a:t>Duhem</a:t>
            </a:r>
            <a:r>
              <a:rPr lang="en-US" altLang="ko-KR" dirty="0" smtClean="0"/>
              <a:t> equation, and</a:t>
            </a:r>
          </a:p>
          <a:p>
            <a:pPr lvl="1"/>
            <a:r>
              <a:rPr lang="en-US" altLang="ko-KR" dirty="0" smtClean="0"/>
              <a:t>Standard state (in thermodynamics)?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사전 지식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81310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ko-KR" altLang="en-US" dirty="0" smtClean="0"/>
                  <a:t>정의</a:t>
                </a:r>
                <a:r>
                  <a:rPr lang="en-US" altLang="ko-KR" dirty="0" smtClean="0"/>
                  <a:t>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i="1" smtClean="0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ko-KR" i="1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ko-KR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ko-KR" altLang="en-US" i="1" smtClean="0">
                                    <a:latin typeface="Cambria Math"/>
                                    <a:ea typeface="Cambria Math"/>
                                  </a:rPr>
                                  <m:t>𝜕</m:t>
                                </m:r>
                                <m:r>
                                  <a:rPr lang="en-US" altLang="ko-KR" b="0" i="1" smtClean="0">
                                    <a:latin typeface="Cambria Math"/>
                                    <a:ea typeface="Cambria Math"/>
                                  </a:rPr>
                                  <m:t>𝐺</m:t>
                                </m:r>
                              </m:num>
                              <m:den>
                                <m:r>
                                  <a:rPr lang="ko-KR" altLang="en-US" i="1" smtClean="0">
                                    <a:latin typeface="Cambria Math"/>
                                    <a:ea typeface="Cambria Math"/>
                                  </a:rPr>
                                  <m:t>𝜕</m:t>
                                </m:r>
                                <m:sSub>
                                  <m:sSubPr>
                                    <m:ctrlPr>
                                      <a:rPr lang="en-US" altLang="ko-KR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  <a:ea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,  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</a:rPr>
                              <m:t>𝑗</m:t>
                            </m:r>
                          </m:sub>
                        </m:sSub>
                      </m:sub>
                    </m:sSub>
                  </m:oMath>
                </a14:m>
                <a:endParaRPr lang="en-US" altLang="ko-KR" dirty="0" smtClean="0"/>
              </a:p>
              <a:p>
                <a:r>
                  <a:rPr lang="ko-KR" altLang="en-US" dirty="0" smtClean="0"/>
                  <a:t>예</a:t>
                </a:r>
                <a:r>
                  <a:rPr lang="en-US" altLang="ko-KR" dirty="0" smtClean="0"/>
                  <a:t>: A</a:t>
                </a:r>
                <a:r>
                  <a:rPr lang="ko-KR" altLang="en-US" dirty="0" smtClean="0"/>
                  <a:t>와 </a:t>
                </a:r>
                <a:r>
                  <a:rPr lang="en-US" altLang="ko-KR" dirty="0" smtClean="0"/>
                  <a:t>B </a:t>
                </a:r>
                <a:r>
                  <a:rPr lang="ko-KR" altLang="en-US" dirty="0" smtClean="0"/>
                  <a:t>두 개의 상을 갖는 시스템에 대해</a:t>
                </a:r>
                <a:r>
                  <a:rPr lang="en-US" altLang="ko-KR" dirty="0" smtClean="0"/>
                  <a:t>,</a:t>
                </a:r>
                <a:endParaRPr lang="en-US" altLang="ko-KR" dirty="0" smtClean="0"/>
              </a:p>
              <a:p>
                <a:pPr lvl="1"/>
                <a:r>
                  <a:rPr lang="ko-KR" altLang="en-US" dirty="0" smtClean="0"/>
                  <a:t>시스템의 깁스자유에너지</a:t>
                </a:r>
                <a:endParaRPr lang="en-US" altLang="ko-KR" dirty="0" smtClean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𝑠𝑦𝑠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b="0" i="1" smtClean="0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b="0" i="1" smtClean="0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endParaRPr lang="en-US" altLang="ko-KR" dirty="0" smtClean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𝑑</m:t>
                        </m:r>
                        <m:r>
                          <a:rPr lang="en-US" altLang="ko-KR" i="1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𝑠𝑦𝑠</m:t>
                        </m:r>
                      </m:sub>
                    </m:sSub>
                    <m:r>
                      <a:rPr lang="en-US" altLang="ko-KR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i="1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𝑑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US" altLang="ko-KR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i="1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𝑑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endParaRPr lang="en-US" altLang="ko-KR" dirty="0" smtClean="0"/>
              </a:p>
              <a:p>
                <a:pPr lvl="2"/>
                <a:r>
                  <a:rPr lang="en-US" altLang="ko-KR" dirty="0" smtClean="0"/>
                  <a:t>For a closed system,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𝑑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=−</m:t>
                    </m:r>
                    <m:r>
                      <a:rPr lang="en-US" altLang="ko-KR" i="1">
                        <a:latin typeface="Cambria Math"/>
                      </a:rPr>
                      <m:t>𝑑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endParaRPr lang="en-US" altLang="ko-KR" dirty="0" smtClean="0"/>
              </a:p>
              <a:p>
                <a:pPr lvl="2"/>
                <a:r>
                  <a:rPr lang="en-US" altLang="ko-KR" dirty="0" smtClean="0"/>
                  <a:t>At an equilibrium state,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𝑑𝐺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𝑠𝑦𝑠</m:t>
                        </m:r>
                      </m:sub>
                    </m:sSub>
                    <m:r>
                      <a:rPr lang="en-US" altLang="ko-KR" i="1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0</m:t>
                    </m:r>
                  </m:oMath>
                </a14:m>
                <a:endParaRPr lang="en-US" altLang="ko-KR" dirty="0" smtClean="0"/>
              </a:p>
              <a:p>
                <a:pPr lvl="2"/>
                <a:r>
                  <a:rPr lang="en-US" altLang="ko-KR" dirty="0" smtClean="0"/>
                  <a:t>Thus,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i="1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i="1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endParaRPr lang="ko-KR" altLang="en-US" dirty="0"/>
              </a:p>
            </p:txBody>
          </p:sp>
        </mc:Choice>
        <mc:Fallback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77" r="-22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화학 </a:t>
            </a:r>
            <a:r>
              <a:rPr lang="ko-KR" altLang="en-US" dirty="0" err="1" smtClean="0"/>
              <a:t>포텐셜</a:t>
            </a:r>
            <a:r>
              <a:rPr lang="ko-KR" altLang="en-US" dirty="0" smtClean="0"/>
              <a:t> </a:t>
            </a:r>
            <a:r>
              <a:rPr lang="en-US" altLang="ko-KR" dirty="0" smtClean="0"/>
              <a:t>Chemical </a:t>
            </a:r>
            <a:r>
              <a:rPr lang="en-US" altLang="ko-KR" dirty="0" smtClean="0"/>
              <a:t>Potential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1307204"/>
      </p:ext>
    </p:extLst>
  </p:cSld>
  <p:clrMapOvr>
    <a:masterClrMapping/>
  </p:clrMapOvr>
</p:sld>
</file>

<file path=ppt/theme/theme1.xml><?xml version="1.0" encoding="utf-8"?>
<a:theme xmlns:a="http://schemas.openxmlformats.org/drawingml/2006/main" name="New_Education03">
  <a:themeElements>
    <a:clrScheme name="Education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ducation03">
      <a:maj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ducation03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hade val="100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3500" dist="25400" dir="5400000" sx="102000" sy="102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31750" h="19050" prst="softRound"/>
            <a:contourClr>
              <a:schemeClr val="phClr"/>
            </a:contourClr>
          </a:sp3d>
        </a:effectStyle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69850" h="5715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64000">
              <a:schemeClr val="phClr">
                <a:tint val="100000"/>
                <a:shade val="85000"/>
                <a:satMod val="130000"/>
              </a:schemeClr>
            </a:gs>
            <a:gs pos="72000">
              <a:schemeClr val="phClr">
                <a:shade val="85000"/>
                <a:satMod val="13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90000"/>
                <a:satMod val="20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l="50000" t="10000" r="50000" b="9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879</TotalTime>
  <Words>126</Words>
  <Application>Microsoft Office PowerPoint</Application>
  <PresentationFormat>화면 슬라이드 쇼(4:3)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맑은 고딕</vt:lpstr>
      <vt:lpstr>Arial</vt:lpstr>
      <vt:lpstr>Cambria Math</vt:lpstr>
      <vt:lpstr>Corbel</vt:lpstr>
      <vt:lpstr>Wingdings</vt:lpstr>
      <vt:lpstr>Wingdings 2</vt:lpstr>
      <vt:lpstr>New_Education03</vt:lpstr>
      <vt:lpstr>저온지구시스템화학 및 실험 Ch.2 용체의 열역학</vt:lpstr>
      <vt:lpstr>1. 정의</vt:lpstr>
      <vt:lpstr>2. 일반이론</vt:lpstr>
      <vt:lpstr>PowerPoint 프레젠테이션</vt:lpstr>
      <vt:lpstr>3. 사전 지식</vt:lpstr>
      <vt:lpstr>5. 화학 포텐셜 Chemical Potential</vt:lpstr>
    </vt:vector>
  </TitlesOfParts>
  <Company>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330053 Geochemical Analysis</dc:title>
  <dc:creator>user</dc:creator>
  <cp:lastModifiedBy>Windows User</cp:lastModifiedBy>
  <cp:revision>40</cp:revision>
  <dcterms:created xsi:type="dcterms:W3CDTF">2011-08-29T07:49:50Z</dcterms:created>
  <dcterms:modified xsi:type="dcterms:W3CDTF">2019-03-13T06:48:31Z</dcterms:modified>
</cp:coreProperties>
</file>