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9" r:id="rId3"/>
    <p:sldId id="260" r:id="rId4"/>
    <p:sldId id="261" r:id="rId5"/>
    <p:sldId id="262" r:id="rId6"/>
    <p:sldId id="264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4660"/>
  </p:normalViewPr>
  <p:slideViewPr>
    <p:cSldViewPr>
      <p:cViewPr varScale="1">
        <p:scale>
          <a:sx n="106" d="100"/>
          <a:sy n="106" d="100"/>
        </p:scale>
        <p:origin x="11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120E9D4-5BA2-4CB6-97E2-2E29997FF9F4}" type="datetimeFigureOut">
              <a:rPr lang="ko-KR" altLang="en-US" smtClean="0"/>
              <a:pPr>
                <a:defRPr/>
              </a:pPr>
              <a:t>2013-11-28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2B8EA057-CAD6-4019-8F61-2B9938E92521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직사각형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직사각형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F0FE08-1803-4B08-B9DB-10C684DC12BC}" type="datetimeFigureOut">
              <a:rPr lang="ko-KR" altLang="en-US" smtClean="0"/>
              <a:pPr>
                <a:defRPr/>
              </a:pPr>
              <a:t>2013-11-28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F3D09F-400E-48A2-81E5-192B55F213D0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2C0E47-1611-4B5F-9BC0-9A71ED4B1E59}" type="datetimeFigureOut">
              <a:rPr lang="ko-KR" altLang="en-US" smtClean="0"/>
              <a:pPr>
                <a:defRPr/>
              </a:pPr>
              <a:t>2013-11-28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476C04-B378-4091-86EC-ED16C7518FC9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이등변 삼각형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80C5B3-A749-4BB3-A05D-48C21DAE592B}" type="datetimeFigureOut">
              <a:rPr lang="ko-KR" altLang="en-US" smtClean="0"/>
              <a:pPr>
                <a:defRPr/>
              </a:pPr>
              <a:t>2013-11-28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1BBB3-A7B5-4166-8792-6D9D7E19CF15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fld id="{951521F8-3A1D-45A7-B91E-0DC38B9FC4FD}" type="datetimeFigureOut">
              <a:rPr lang="ko-KR" altLang="en-US" smtClean="0"/>
              <a:pPr>
                <a:defRPr/>
              </a:pPr>
              <a:t>2013-11-28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FE181214-4C18-491A-AD29-51E1E9E7F3BA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875C09-0A46-4938-897C-058A4467DF5E}" type="datetimeFigureOut">
              <a:rPr lang="ko-KR" altLang="en-US" smtClean="0"/>
              <a:pPr>
                <a:defRPr/>
              </a:pPr>
              <a:t>2013-11-28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B0DC9-9802-40AD-803B-60B2E5BB6AA5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3B4312-8762-40ED-9334-49E549070FB1}" type="datetimeFigureOut">
              <a:rPr lang="ko-KR" altLang="en-US" smtClean="0"/>
              <a:pPr>
                <a:defRPr/>
              </a:pPr>
              <a:t>2013-11-28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E7245E-4866-43D1-9216-8F15CA41156F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8BC6BB-B7F0-47D3-8633-B69DDF8C04BA}" type="datetimeFigureOut">
              <a:rPr lang="ko-KR" altLang="en-US" smtClean="0"/>
              <a:pPr>
                <a:defRPr/>
              </a:pPr>
              <a:t>2013-11-28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A208F8-5CC1-4F49-B370-BAC1200B970F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F9EB88-EC8D-4CD1-9EDF-376D3CBBD652}" type="datetimeFigureOut">
              <a:rPr lang="ko-KR" altLang="en-US" smtClean="0"/>
              <a:pPr>
                <a:defRPr/>
              </a:pPr>
              <a:t>2013-11-28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F94F9-4A71-44EC-97D6-C43106CA64A2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5" name="직선 연결선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이등변 삼각형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9D59E5-2D94-4D17-A5E5-5482565041E9}" type="datetimeFigureOut">
              <a:rPr lang="ko-KR" altLang="en-US" smtClean="0"/>
              <a:pPr>
                <a:defRPr/>
              </a:pPr>
              <a:t>2013-11-28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53C2BC-3345-411F-A506-EEA4A333DE09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13CD77-D1C8-4DAF-84AF-BB1B512D197F}" type="datetimeFigureOut">
              <a:rPr lang="ko-KR" altLang="en-US" smtClean="0"/>
              <a:pPr>
                <a:defRPr/>
              </a:pPr>
              <a:t>2013-11-28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75A41-EB22-4022-8B0C-37EBBCDA2AC1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이등변 삼각형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4F97B10-1A58-4173-BF3C-82F90F4BCD74}" type="datetimeFigureOut">
              <a:rPr lang="ko-KR" altLang="en-US" smtClean="0"/>
              <a:pPr>
                <a:defRPr/>
              </a:pPr>
              <a:t>2013-11-28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AA368DB-BB3B-4083-B5FE-25DBE4E2A78A}" type="slidenum">
              <a:rPr lang="ko-KR" altLang="en-US" smtClean="0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28" name="직선 연결선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직선 연결선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이등변 삼각형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1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1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1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</a:rPr>
              <a:t>Ch. 6. </a:t>
            </a:r>
            <a:r>
              <a:rPr lang="ko-KR" altLang="en-US" dirty="0" smtClean="0">
                <a:solidFill>
                  <a:schemeClr val="accent1">
                    <a:satMod val="150000"/>
                  </a:schemeClr>
                </a:solidFill>
              </a:rPr>
              <a:t>분광분석</a:t>
            </a:r>
            <a:r>
              <a:rPr lang="en-US" altLang="ko-KR" dirty="0" smtClean="0">
                <a:solidFill>
                  <a:schemeClr val="accent1">
                    <a:satMod val="150000"/>
                  </a:schemeClr>
                </a:solidFill>
              </a:rPr>
              <a:t>(SPECTROSCOPY)</a:t>
            </a:r>
            <a:endParaRPr lang="ko-KR" alt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576072" indent="-4572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ko-KR" altLang="en-US" b="1" dirty="0" smtClean="0"/>
              <a:t>분광분석학 일반</a:t>
            </a:r>
            <a:r>
              <a:rPr lang="en-US" altLang="ko-KR" b="1" dirty="0" smtClean="0"/>
              <a:t>(General Spectroscopy)</a:t>
            </a:r>
            <a:r>
              <a:rPr lang="en-US" altLang="ko-KR" b="1" baseline="-25000" dirty="0" smtClean="0"/>
              <a:t> </a:t>
            </a:r>
            <a:endParaRPr lang="en-US" altLang="ko-KR" b="1" baseline="-25000" dirty="0"/>
          </a:p>
          <a:p>
            <a:pPr marL="736092" lvl="1" indent="-3429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en-US" altLang="ko-KR" b="1" dirty="0" smtClean="0"/>
          </a:p>
          <a:p>
            <a:pPr marL="736092" lvl="1" indent="-3429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b="1" dirty="0" smtClean="0"/>
              <a:t>분광기의 기계 장치</a:t>
            </a:r>
            <a:r>
              <a:rPr lang="en-US" altLang="ko-KR" b="1" dirty="0" smtClean="0"/>
              <a:t>(Instrumentation)</a:t>
            </a:r>
          </a:p>
          <a:p>
            <a:pPr marL="1010412" lvl="2" indent="-3429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endParaRPr lang="en-US" altLang="ko-KR" b="1" dirty="0" smtClean="0"/>
          </a:p>
          <a:p>
            <a:pPr marL="1010412" lvl="2" indent="-3429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b="1" dirty="0" smtClean="0"/>
              <a:t>광원</a:t>
            </a:r>
            <a:r>
              <a:rPr lang="en-US" altLang="ko-KR" b="1" dirty="0" smtClean="0"/>
              <a:t>(Light source)</a:t>
            </a:r>
          </a:p>
          <a:p>
            <a:pPr marL="1010412" lvl="2" indent="-3429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b="1" dirty="0" smtClean="0"/>
              <a:t>파장선택장치</a:t>
            </a:r>
            <a:r>
              <a:rPr lang="en-US" altLang="ko-KR" b="1" dirty="0" smtClean="0"/>
              <a:t>(</a:t>
            </a:r>
            <a:r>
              <a:rPr lang="en-US" altLang="ko-KR" b="1" dirty="0" smtClean="0"/>
              <a:t>Wavelength selector</a:t>
            </a:r>
            <a:r>
              <a:rPr lang="en-US" altLang="ko-KR" b="1" dirty="0" smtClean="0"/>
              <a:t>)</a:t>
            </a:r>
            <a:endParaRPr lang="en-US" altLang="ko-KR" b="1" dirty="0" smtClean="0"/>
          </a:p>
          <a:p>
            <a:pPr marL="1010412" lvl="2" indent="-3429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b="1" dirty="0" smtClean="0"/>
              <a:t>시료장</a:t>
            </a:r>
            <a:r>
              <a:rPr lang="ko-KR" altLang="en-US" b="1" dirty="0"/>
              <a:t>치</a:t>
            </a:r>
            <a:r>
              <a:rPr lang="en-US" altLang="ko-KR" b="1" dirty="0" smtClean="0"/>
              <a:t>(Sample holder)</a:t>
            </a:r>
          </a:p>
          <a:p>
            <a:pPr marL="1010412" lvl="2" indent="-3429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b="1" dirty="0" smtClean="0"/>
              <a:t>감지기</a:t>
            </a:r>
            <a:r>
              <a:rPr lang="en-US" altLang="ko-KR" b="1" dirty="0" smtClean="0"/>
              <a:t>(Detector)</a:t>
            </a:r>
          </a:p>
          <a:p>
            <a:pPr marL="1010412" lvl="2" indent="-34290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ko-KR" altLang="en-US" b="1" dirty="0" smtClean="0"/>
              <a:t>출력장치</a:t>
            </a:r>
            <a:r>
              <a:rPr lang="en-US" altLang="ko-KR" b="1" dirty="0" smtClean="0"/>
              <a:t>(Readout device)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Ch. 6. </a:t>
            </a:r>
            <a:r>
              <a:rPr lang="ko-KR" altLang="en-US" dirty="0">
                <a:solidFill>
                  <a:schemeClr val="accent1">
                    <a:satMod val="150000"/>
                  </a:schemeClr>
                </a:solidFill>
              </a:rPr>
              <a:t>분광분석</a:t>
            </a:r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(SPECTROSCOPY)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lvl="1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r>
                      <a:rPr lang="ko-KR" altLang="en-US" b="0" i="1" smtClean="0">
                        <a:latin typeface="Cambria Math"/>
                      </a:rPr>
                      <m:t>광원</m:t>
                    </m:r>
                  </m:oMath>
                </a14:m>
                <a:endParaRPr lang="en-US" altLang="ko-KR" b="0" dirty="0" smtClean="0"/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US" altLang="ko-KR" b="0" dirty="0" smtClean="0"/>
              </a:p>
              <a:p>
                <a:pPr lvl="2">
                  <a:buFont typeface="Wingdings" panose="05000000000000000000" pitchFamily="2" charset="2"/>
                  <a:buChar char="§"/>
                </a:pPr>
                <a:r>
                  <a:rPr lang="ko-KR" altLang="en-US" dirty="0" smtClean="0"/>
                  <a:t>연속광원</a:t>
                </a:r>
                <a:r>
                  <a:rPr lang="en-US" altLang="ko-KR" dirty="0" smtClean="0"/>
                  <a:t>(Continuous source): </a:t>
                </a:r>
                <a:r>
                  <a:rPr lang="ko-KR" altLang="en-US" dirty="0" smtClean="0"/>
                  <a:t>주로 분자 흡수 분광</a:t>
                </a:r>
                <a:r>
                  <a:rPr lang="en-US" altLang="ko-KR" dirty="0" smtClean="0"/>
                  <a:t>, </a:t>
                </a:r>
                <a:r>
                  <a:rPr lang="ko-KR" altLang="en-US" dirty="0" smtClean="0"/>
                  <a:t>형광 분석에 사용</a:t>
                </a:r>
                <a:endParaRPr lang="en-US" altLang="ko-KR" dirty="0" smtClean="0"/>
              </a:p>
              <a:p>
                <a:pPr lvl="3">
                  <a:buFont typeface="Wingdings" panose="05000000000000000000" pitchFamily="2" charset="2"/>
                  <a:buChar char="§"/>
                </a:pPr>
                <a:r>
                  <a:rPr lang="en-US" altLang="ko-KR" dirty="0" smtClean="0"/>
                  <a:t>UV-deuterium lamp</a:t>
                </a:r>
              </a:p>
              <a:p>
                <a:pPr lvl="3">
                  <a:buFont typeface="Wingdings" panose="05000000000000000000" pitchFamily="2" charset="2"/>
                  <a:buChar char="§"/>
                </a:pPr>
                <a:r>
                  <a:rPr lang="en-US" altLang="ko-KR" dirty="0" smtClean="0"/>
                  <a:t>IR-</a:t>
                </a:r>
                <a:r>
                  <a:rPr lang="en-US" altLang="ko-KR" dirty="0" err="1" smtClean="0"/>
                  <a:t>globar</a:t>
                </a:r>
                <a:endParaRPr lang="en-US" altLang="ko-KR" dirty="0" smtClean="0"/>
              </a:p>
              <a:p>
                <a:pPr lvl="3">
                  <a:buFont typeface="Wingdings" panose="05000000000000000000" pitchFamily="2" charset="2"/>
                  <a:buChar char="§"/>
                </a:pPr>
                <a:endParaRPr lang="en-US" altLang="ko-KR" dirty="0" smtClean="0"/>
              </a:p>
              <a:p>
                <a:pPr lvl="3">
                  <a:buFont typeface="Wingdings" panose="05000000000000000000" pitchFamily="2" charset="2"/>
                  <a:buChar char="§"/>
                </a:pPr>
                <a:endParaRPr lang="en-US" altLang="ko-KR" dirty="0"/>
              </a:p>
              <a:p>
                <a:pPr lvl="3">
                  <a:buFont typeface="Wingdings" panose="05000000000000000000" pitchFamily="2" charset="2"/>
                  <a:buChar char="§"/>
                </a:pPr>
                <a:endParaRPr lang="en-US" altLang="ko-KR" dirty="0" smtClean="0"/>
              </a:p>
              <a:p>
                <a:pPr lvl="2">
                  <a:buFont typeface="Wingdings" panose="05000000000000000000" pitchFamily="2" charset="2"/>
                  <a:buChar char="§"/>
                </a:pPr>
                <a:r>
                  <a:rPr lang="ko-KR" altLang="en-US" dirty="0" smtClean="0"/>
                  <a:t>선</a:t>
                </a:r>
                <a:r>
                  <a:rPr lang="en-US" altLang="ko-KR" dirty="0" smtClean="0"/>
                  <a:t>(</a:t>
                </a:r>
                <a:r>
                  <a:rPr lang="ko-KR" altLang="en-US" dirty="0" smtClean="0"/>
                  <a:t>단색</a:t>
                </a:r>
                <a:r>
                  <a:rPr lang="en-US" altLang="ko-KR" dirty="0" smtClean="0"/>
                  <a:t>)</a:t>
                </a:r>
                <a:r>
                  <a:rPr lang="ko-KR" altLang="en-US" dirty="0" smtClean="0"/>
                  <a:t>광원</a:t>
                </a:r>
                <a:r>
                  <a:rPr lang="en-US" altLang="ko-KR" dirty="0" smtClean="0"/>
                  <a:t>(Line</a:t>
                </a:r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source): </a:t>
                </a:r>
                <a:r>
                  <a:rPr lang="ko-KR" altLang="en-US" dirty="0" smtClean="0"/>
                  <a:t>주로 원자흡수</a:t>
                </a:r>
                <a:r>
                  <a:rPr lang="en-US" altLang="ko-KR" dirty="0" smtClean="0"/>
                  <a:t>, </a:t>
                </a:r>
                <a:r>
                  <a:rPr lang="ko-KR" altLang="en-US" dirty="0" smtClean="0"/>
                  <a:t>라만</a:t>
                </a:r>
                <a:r>
                  <a:rPr lang="en-US" altLang="ko-KR" dirty="0" smtClean="0"/>
                  <a:t>(Raman), </a:t>
                </a:r>
                <a:r>
                  <a:rPr lang="ko-KR" altLang="en-US" dirty="0" smtClean="0"/>
                  <a:t>편광측정법</a:t>
                </a:r>
                <a:r>
                  <a:rPr lang="en-US" altLang="ko-KR" dirty="0" smtClean="0"/>
                  <a:t>(</a:t>
                </a:r>
                <a:r>
                  <a:rPr lang="en-US" altLang="ko-KR" dirty="0" err="1" smtClean="0"/>
                  <a:t>Polarimetry</a:t>
                </a:r>
                <a:r>
                  <a:rPr lang="en-US" altLang="ko-KR" dirty="0" smtClean="0"/>
                  <a:t>) </a:t>
                </a:r>
                <a:r>
                  <a:rPr lang="ko-KR" altLang="en-US" dirty="0" smtClean="0"/>
                  <a:t>등에</a:t>
                </a:r>
                <a:r>
                  <a:rPr lang="en-US" altLang="ko-KR" dirty="0" smtClean="0"/>
                  <a:t> </a:t>
                </a:r>
                <a:r>
                  <a:rPr lang="ko-KR" altLang="en-US" dirty="0" smtClean="0"/>
                  <a:t>사용</a:t>
                </a:r>
                <a:endParaRPr lang="en-US" altLang="ko-KR" dirty="0" smtClean="0"/>
              </a:p>
              <a:p>
                <a:pPr lvl="3">
                  <a:buFont typeface="Wingdings" panose="05000000000000000000" pitchFamily="2" charset="2"/>
                  <a:buChar char="§"/>
                </a:pPr>
                <a:r>
                  <a:rPr lang="en-US" altLang="ko-KR" dirty="0" smtClean="0"/>
                  <a:t>Sodium vapor lamp</a:t>
                </a:r>
              </a:p>
              <a:p>
                <a:pPr lvl="3">
                  <a:buFont typeface="Wingdings" panose="05000000000000000000" pitchFamily="2" charset="2"/>
                  <a:buChar char="§"/>
                </a:pPr>
                <a:r>
                  <a:rPr lang="en-US" altLang="ko-KR" b="0" dirty="0" smtClean="0"/>
                  <a:t>Hollow cathode lamp</a:t>
                </a:r>
                <a:endParaRPr lang="en-US" altLang="ko-KR" b="0" dirty="0" smtClean="0"/>
              </a:p>
              <a:p>
                <a:pPr lvl="1">
                  <a:buFont typeface="Wingdings" panose="05000000000000000000" pitchFamily="2" charset="2"/>
                  <a:buChar char="§"/>
                </a:pPr>
                <a:endParaRPr lang="en-US" altLang="ko-KR" dirty="0" smtClean="0"/>
              </a:p>
              <a:p>
                <a:pPr lvl="2">
                  <a:buFont typeface="Wingdings" panose="05000000000000000000" pitchFamily="2" charset="2"/>
                  <a:buChar char="§"/>
                </a:pPr>
                <a:endParaRPr lang="ko-KR" altLang="en-US" dirty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2492896"/>
            <a:ext cx="1370696" cy="1853555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9758" y="2564904"/>
            <a:ext cx="3009900" cy="1524000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34150" y="4861939"/>
            <a:ext cx="1705705" cy="1807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563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Ch. 6. </a:t>
            </a:r>
            <a:r>
              <a:rPr lang="ko-KR" altLang="en-US" dirty="0">
                <a:solidFill>
                  <a:schemeClr val="accent1">
                    <a:satMod val="150000"/>
                  </a:schemeClr>
                </a:solidFill>
              </a:rPr>
              <a:t>분광분석</a:t>
            </a:r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(SPECTROSCOPY)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2" fontAlgn="base">
              <a:buFont typeface="Wingdings" panose="05000000000000000000" pitchFamily="2" charset="2"/>
              <a:buChar char="§"/>
            </a:pPr>
            <a:r>
              <a:rPr lang="en-US" altLang="ko-KR" dirty="0" smtClean="0"/>
              <a:t>LASER (</a:t>
            </a:r>
            <a:r>
              <a:rPr lang="en-US" altLang="ko-KR" dirty="0"/>
              <a:t>light amplification by stimulated emission of </a:t>
            </a:r>
            <a:r>
              <a:rPr lang="en-US" altLang="ko-KR" dirty="0" smtClean="0"/>
              <a:t>radiation) – </a:t>
            </a:r>
            <a:r>
              <a:rPr lang="ko-KR" altLang="en-US" dirty="0" smtClean="0"/>
              <a:t>고감도 분광 측정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 순간 반응 속도 측정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극미량</a:t>
            </a:r>
            <a:r>
              <a:rPr lang="ko-KR" altLang="en-US" dirty="0" smtClean="0"/>
              <a:t> 분석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선택적 동위원소 반응 분석 등에 이용</a:t>
            </a:r>
            <a:endParaRPr lang="en-US" altLang="ko-KR" dirty="0"/>
          </a:p>
          <a:p>
            <a:pPr lvl="3" fontAlgn="base">
              <a:buFont typeface="Wingdings" panose="05000000000000000000" pitchFamily="2" charset="2"/>
              <a:buChar char="§"/>
            </a:pPr>
            <a:r>
              <a:rPr lang="en-US" altLang="ko-KR" dirty="0" smtClean="0"/>
              <a:t>Raman</a:t>
            </a:r>
          </a:p>
          <a:p>
            <a:pPr lvl="3" fontAlgn="base">
              <a:buFont typeface="Wingdings" panose="05000000000000000000" pitchFamily="2" charset="2"/>
              <a:buChar char="§"/>
            </a:pPr>
            <a:r>
              <a:rPr lang="en-US" altLang="ko-KR" dirty="0" smtClean="0"/>
              <a:t>Laser ablation</a:t>
            </a:r>
          </a:p>
          <a:p>
            <a:pPr lvl="3" fontAlgn="base">
              <a:buFont typeface="Wingdings" panose="05000000000000000000" pitchFamily="2" charset="2"/>
              <a:buChar char="§"/>
            </a:pPr>
            <a:r>
              <a:rPr lang="en-US" altLang="ko-KR" dirty="0" smtClean="0"/>
              <a:t>Molecular absorption</a:t>
            </a: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040" y="3124815"/>
            <a:ext cx="3909006" cy="2736304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500" y="3556863"/>
            <a:ext cx="2857500" cy="20002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03648" y="6104329"/>
            <a:ext cx="48397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http://www.phy.cuhk.edu.hk/phyworld/articles/laser/laser_e.html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082675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Ch. 6. </a:t>
            </a:r>
            <a:r>
              <a:rPr lang="ko-KR" altLang="en-US" dirty="0">
                <a:solidFill>
                  <a:schemeClr val="accent1">
                    <a:satMod val="150000"/>
                  </a:schemeClr>
                </a:solidFill>
              </a:rPr>
              <a:t>분광분석</a:t>
            </a:r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(SPECTROSCOPY)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fontAlgn="base">
              <a:buFont typeface="Wingdings" panose="05000000000000000000" pitchFamily="2" charset="2"/>
              <a:buChar char="§"/>
            </a:pPr>
            <a:r>
              <a:rPr lang="ko-KR" altLang="en-US" b="1" dirty="0" smtClean="0"/>
              <a:t>파장선택장치</a:t>
            </a:r>
            <a:endParaRPr lang="en-US" altLang="ko-KR" b="1" dirty="0" smtClean="0"/>
          </a:p>
          <a:p>
            <a:pPr lvl="1" fontAlgn="base">
              <a:buFont typeface="Wingdings" panose="05000000000000000000" pitchFamily="2" charset="2"/>
              <a:buChar char="§"/>
            </a:pPr>
            <a:endParaRPr lang="en-US" altLang="ko-KR" b="1" dirty="0"/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ko-KR" altLang="en-US" b="1" dirty="0" smtClean="0"/>
              <a:t>필터</a:t>
            </a:r>
            <a:r>
              <a:rPr lang="en-US" altLang="ko-KR" b="1" dirty="0" smtClean="0"/>
              <a:t>(</a:t>
            </a:r>
            <a:r>
              <a:rPr lang="ko-KR" altLang="en-US" b="1" dirty="0" smtClean="0"/>
              <a:t>여과기</a:t>
            </a:r>
            <a:r>
              <a:rPr lang="en-US" altLang="ko-KR" b="1" dirty="0" smtClean="0"/>
              <a:t>) (Filter)</a:t>
            </a:r>
          </a:p>
          <a:p>
            <a:pPr lvl="3" fontAlgn="base">
              <a:buFont typeface="Wingdings" panose="05000000000000000000" pitchFamily="2" charset="2"/>
              <a:buChar char="§"/>
            </a:pPr>
            <a:r>
              <a:rPr lang="ko-KR" altLang="en-US" b="1" dirty="0" smtClean="0"/>
              <a:t>간섭여과기</a:t>
            </a:r>
            <a:r>
              <a:rPr lang="en-US" altLang="ko-KR" b="1" dirty="0" smtClean="0"/>
              <a:t>(Interference filter)</a:t>
            </a:r>
          </a:p>
          <a:p>
            <a:pPr lvl="3" fontAlgn="base">
              <a:buFont typeface="Wingdings" panose="05000000000000000000" pitchFamily="2" charset="2"/>
              <a:buChar char="§"/>
            </a:pPr>
            <a:r>
              <a:rPr lang="ko-KR" altLang="en-US" b="1" dirty="0" smtClean="0"/>
              <a:t>간섭쐐기</a:t>
            </a:r>
            <a:r>
              <a:rPr lang="en-US" altLang="ko-KR" b="1" dirty="0" smtClean="0"/>
              <a:t>(Interference wedge)</a:t>
            </a:r>
          </a:p>
          <a:p>
            <a:pPr lvl="3" fontAlgn="base">
              <a:buFont typeface="Wingdings" panose="05000000000000000000" pitchFamily="2" charset="2"/>
              <a:buChar char="§"/>
            </a:pPr>
            <a:r>
              <a:rPr lang="ko-KR" altLang="en-US" b="1" dirty="0" smtClean="0"/>
              <a:t>흡수여과기</a:t>
            </a:r>
            <a:r>
              <a:rPr lang="en-US" altLang="ko-KR" b="1" dirty="0" smtClean="0"/>
              <a:t>(</a:t>
            </a:r>
            <a:r>
              <a:rPr lang="en-US" altLang="ko-KR" b="1" dirty="0"/>
              <a:t>A</a:t>
            </a:r>
            <a:r>
              <a:rPr lang="en-US" altLang="ko-KR" b="1" dirty="0" smtClean="0"/>
              <a:t>bsorption filter)</a:t>
            </a:r>
            <a:endParaRPr lang="en-US" altLang="ko-KR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3717032"/>
            <a:ext cx="2299742" cy="2882553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4210570"/>
            <a:ext cx="3733800" cy="18954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72344" y="6233160"/>
            <a:ext cx="1609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Interference wedge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92345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Ch. 6. </a:t>
            </a:r>
            <a:r>
              <a:rPr lang="ko-KR" altLang="en-US" dirty="0">
                <a:solidFill>
                  <a:schemeClr val="accent1">
                    <a:satMod val="150000"/>
                  </a:schemeClr>
                </a:solidFill>
              </a:rPr>
              <a:t>분광분석</a:t>
            </a:r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(SPECTROSCOPY)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2" fontAlgn="base">
              <a:buFont typeface="Wingdings" panose="05000000000000000000" pitchFamily="2" charset="2"/>
              <a:buChar char="§"/>
            </a:pPr>
            <a:r>
              <a:rPr lang="ko-KR" altLang="en-US" dirty="0" err="1" smtClean="0"/>
              <a:t>단색기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Monochromator</a:t>
            </a:r>
            <a:r>
              <a:rPr lang="en-US" altLang="ko-KR" dirty="0" smtClean="0"/>
              <a:t>) – </a:t>
            </a:r>
            <a:r>
              <a:rPr lang="ko-KR" altLang="en-US" dirty="0" smtClean="0"/>
              <a:t>주어진</a:t>
            </a:r>
            <a:r>
              <a:rPr lang="en-US" altLang="ko-KR" dirty="0" smtClean="0"/>
              <a:t> </a:t>
            </a:r>
            <a:r>
              <a:rPr lang="ko-KR" altLang="en-US" dirty="0" smtClean="0"/>
              <a:t>범위 내에서 연속적으로 파장을 변화시킬 수 있음</a:t>
            </a:r>
            <a:endParaRPr lang="en-US" altLang="ko-KR" dirty="0" smtClean="0"/>
          </a:p>
          <a:p>
            <a:pPr lvl="3" fontAlgn="base">
              <a:buFont typeface="Wingdings" panose="05000000000000000000" pitchFamily="2" charset="2"/>
              <a:buChar char="§"/>
            </a:pPr>
            <a:r>
              <a:rPr lang="en-US" altLang="ko-KR" dirty="0" smtClean="0"/>
              <a:t>Grating </a:t>
            </a:r>
            <a:r>
              <a:rPr lang="en-US" altLang="ko-KR" dirty="0" err="1" smtClean="0"/>
              <a:t>monochromator</a:t>
            </a:r>
            <a:endParaRPr lang="en-US" altLang="ko-KR" dirty="0" smtClean="0"/>
          </a:p>
          <a:p>
            <a:pPr lvl="4" fontAlgn="base">
              <a:buFont typeface="Wingdings" panose="05000000000000000000" pitchFamily="2" charset="2"/>
              <a:buChar char="§"/>
            </a:pPr>
            <a:r>
              <a:rPr lang="ko-KR" altLang="en-US" dirty="0" err="1" smtClean="0"/>
              <a:t>투과형</a:t>
            </a:r>
            <a:r>
              <a:rPr lang="en-US" altLang="ko-KR" dirty="0" smtClean="0"/>
              <a:t>(transmission grating)</a:t>
            </a:r>
          </a:p>
          <a:p>
            <a:pPr lvl="4" fontAlgn="base">
              <a:buFont typeface="Wingdings" panose="05000000000000000000" pitchFamily="2" charset="2"/>
              <a:buChar char="§"/>
            </a:pPr>
            <a:r>
              <a:rPr lang="ko-KR" altLang="en-US" dirty="0" err="1" smtClean="0"/>
              <a:t>반사형</a:t>
            </a:r>
            <a:r>
              <a:rPr lang="en-US" altLang="ko-KR" dirty="0" smtClean="0"/>
              <a:t>(reflection grating) – </a:t>
            </a:r>
            <a:r>
              <a:rPr lang="ko-KR" altLang="en-US" dirty="0" smtClean="0"/>
              <a:t>가장 많이 사용됨</a:t>
            </a:r>
            <a:endParaRPr lang="en-US" altLang="ko-KR" dirty="0" smtClean="0"/>
          </a:p>
          <a:p>
            <a:pPr lvl="5" fontAlgn="base">
              <a:buFont typeface="Wingdings" panose="05000000000000000000" pitchFamily="2" charset="2"/>
              <a:buChar char="§"/>
            </a:pPr>
            <a:r>
              <a:rPr lang="en-US" altLang="ko-KR" dirty="0" err="1" smtClean="0"/>
              <a:t>Echellette</a:t>
            </a:r>
            <a:r>
              <a:rPr lang="en-US" altLang="ko-KR" dirty="0" smtClean="0"/>
              <a:t> grating</a:t>
            </a:r>
          </a:p>
          <a:p>
            <a:pPr lvl="5" fontAlgn="base">
              <a:buFont typeface="Wingdings" panose="05000000000000000000" pitchFamily="2" charset="2"/>
              <a:buChar char="§"/>
            </a:pPr>
            <a:r>
              <a:rPr lang="en-US" altLang="ko-KR" dirty="0" smtClean="0"/>
              <a:t>Concave grating</a:t>
            </a:r>
          </a:p>
          <a:p>
            <a:pPr lvl="5" fontAlgn="base">
              <a:buFont typeface="Wingdings" panose="05000000000000000000" pitchFamily="2" charset="2"/>
              <a:buChar char="§"/>
            </a:pPr>
            <a:r>
              <a:rPr lang="en-US" altLang="ko-KR" dirty="0" err="1" smtClean="0"/>
              <a:t>Hollographic</a:t>
            </a:r>
            <a:r>
              <a:rPr lang="en-US" altLang="ko-KR" dirty="0" smtClean="0"/>
              <a:t> grating</a:t>
            </a:r>
          </a:p>
          <a:p>
            <a:pPr lvl="5" fontAlgn="base">
              <a:buFont typeface="Wingdings" panose="05000000000000000000" pitchFamily="2" charset="2"/>
              <a:buChar char="§"/>
            </a:pPr>
            <a:r>
              <a:rPr lang="en-US" altLang="ko-KR" dirty="0" err="1" smtClean="0"/>
              <a:t>Echelle</a:t>
            </a:r>
            <a:r>
              <a:rPr lang="en-US" altLang="ko-KR" dirty="0" smtClean="0"/>
              <a:t> grating</a:t>
            </a:r>
          </a:p>
          <a:p>
            <a:pPr lvl="3" fontAlgn="base">
              <a:buFont typeface="Wingdings" panose="05000000000000000000" pitchFamily="2" charset="2"/>
              <a:buChar char="§"/>
            </a:pPr>
            <a:r>
              <a:rPr lang="en-US" altLang="ko-KR" dirty="0" smtClean="0"/>
              <a:t>Prism </a:t>
            </a:r>
            <a:r>
              <a:rPr lang="en-US" altLang="ko-KR" dirty="0" err="1" smtClean="0"/>
              <a:t>monochromator</a:t>
            </a:r>
            <a:endParaRPr lang="en-US" altLang="ko-KR" dirty="0" smtClean="0"/>
          </a:p>
          <a:p>
            <a:pPr lvl="4" fontAlgn="base">
              <a:buFont typeface="Wingdings" panose="05000000000000000000" pitchFamily="2" charset="2"/>
              <a:buChar char="§"/>
            </a:pPr>
            <a:r>
              <a:rPr lang="en-US" altLang="ko-KR" dirty="0" err="1" smtClean="0"/>
              <a:t>Cornu</a:t>
            </a:r>
            <a:r>
              <a:rPr lang="en-US" altLang="ko-KR" dirty="0" smtClean="0"/>
              <a:t> prism</a:t>
            </a:r>
          </a:p>
          <a:p>
            <a:pPr lvl="4" fontAlgn="base">
              <a:buFont typeface="Wingdings" panose="05000000000000000000" pitchFamily="2" charset="2"/>
              <a:buChar char="§"/>
            </a:pPr>
            <a:r>
              <a:rPr lang="en-US" altLang="ko-KR" dirty="0" err="1" smtClean="0"/>
              <a:t>Littrow</a:t>
            </a:r>
            <a:r>
              <a:rPr lang="en-US" altLang="ko-KR" dirty="0" smtClean="0"/>
              <a:t> prism</a:t>
            </a:r>
          </a:p>
          <a:p>
            <a:pPr lvl="4" fontAlgn="base"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lvl="3" fontAlgn="base">
              <a:buFont typeface="Wingdings" panose="05000000000000000000" pitchFamily="2" charset="2"/>
              <a:buChar char="§"/>
            </a:pPr>
            <a:r>
              <a:rPr lang="ko-KR" altLang="en-US" dirty="0" smtClean="0"/>
              <a:t>일반적인 </a:t>
            </a:r>
            <a:r>
              <a:rPr lang="ko-KR" altLang="en-US" dirty="0" err="1" smtClean="0"/>
              <a:t>단색기의</a:t>
            </a:r>
            <a:r>
              <a:rPr lang="ko-KR" altLang="en-US" dirty="0" smtClean="0"/>
              <a:t> 구성</a:t>
            </a:r>
            <a:endParaRPr lang="en-US" altLang="ko-KR" dirty="0" smtClean="0"/>
          </a:p>
          <a:p>
            <a:pPr lvl="4" fontAlgn="base">
              <a:buFont typeface="Wingdings" panose="05000000000000000000" pitchFamily="2" charset="2"/>
              <a:buChar char="§"/>
            </a:pPr>
            <a:r>
              <a:rPr lang="en-US" altLang="ko-KR" dirty="0" smtClean="0"/>
              <a:t>Slit – lens – mirror(</a:t>
            </a:r>
            <a:r>
              <a:rPr lang="en-US" altLang="ko-KR" dirty="0" err="1" smtClean="0"/>
              <a:t>monochromator</a:t>
            </a:r>
            <a:r>
              <a:rPr lang="en-US" altLang="ko-KR" dirty="0" smtClean="0"/>
              <a:t>) – lens - slit</a:t>
            </a:r>
            <a:endParaRPr lang="en-US" altLang="ko-KR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8584" y="2924944"/>
            <a:ext cx="3992258" cy="233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00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내용 개체 틀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"/>
            <a:ext cx="4258561" cy="2232248"/>
          </a:xfr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8920"/>
            <a:ext cx="7225408" cy="3923704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827584" y="6534834"/>
            <a:ext cx="78592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dirty="0"/>
              <a:t>http://www.spectra-magic.de/E-Grating-BAS.htm</a:t>
            </a:r>
          </a:p>
        </p:txBody>
      </p:sp>
    </p:spTree>
    <p:extLst>
      <p:ext uri="{BB962C8B-B14F-4D97-AF65-F5344CB8AC3E}">
        <p14:creationId xmlns:p14="http://schemas.microsoft.com/office/powerpoint/2010/main" val="2508838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Ch. 6. </a:t>
            </a:r>
            <a:r>
              <a:rPr lang="ko-KR" altLang="en-US" dirty="0">
                <a:solidFill>
                  <a:schemeClr val="accent1">
                    <a:satMod val="150000"/>
                  </a:schemeClr>
                </a:solidFill>
              </a:rPr>
              <a:t>분광분석</a:t>
            </a:r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(SPECTROSCOPY)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2">
              <a:buFont typeface="Wingdings" panose="05000000000000000000" pitchFamily="2" charset="2"/>
              <a:buChar char="§"/>
            </a:pPr>
            <a:r>
              <a:rPr lang="en-US" altLang="ko-KR" dirty="0" smtClean="0"/>
              <a:t>Grating</a:t>
            </a:r>
            <a:r>
              <a:rPr lang="ko-KR" altLang="en-US" dirty="0" smtClean="0"/>
              <a:t>과 </a:t>
            </a:r>
            <a:r>
              <a:rPr lang="en-US" altLang="ko-KR" dirty="0" smtClean="0"/>
              <a:t>Prism</a:t>
            </a:r>
            <a:r>
              <a:rPr lang="ko-KR" altLang="en-US" dirty="0" smtClean="0"/>
              <a:t>의 비교</a:t>
            </a:r>
            <a:endParaRPr lang="en-US" altLang="ko-KR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ko-KR" alt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492623"/>
              </p:ext>
            </p:extLst>
          </p:nvPr>
        </p:nvGraphicFramePr>
        <p:xfrm>
          <a:off x="1403648" y="2060841"/>
          <a:ext cx="7128792" cy="3672414"/>
        </p:xfrm>
        <a:graphic>
          <a:graphicData uri="http://schemas.openxmlformats.org/drawingml/2006/table">
            <a:tbl>
              <a:tblPr/>
              <a:tblGrid>
                <a:gridCol w="2376264"/>
                <a:gridCol w="2324936"/>
                <a:gridCol w="2427592"/>
              </a:tblGrid>
              <a:tr h="61206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0" dirty="0">
                        <a:solidFill>
                          <a:srgbClr val="000000"/>
                        </a:solidFill>
                        <a:effectLst/>
                        <a:latin typeface="Gill Sans MT" panose="020B0502020104020203" pitchFamily="34" charset="0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Grating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Prism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kern="0" spc="0">
                          <a:solidFill>
                            <a:srgbClr val="000000"/>
                          </a:solidFill>
                          <a:effectLst/>
                          <a:ea typeface="한양신명조"/>
                        </a:rPr>
                        <a:t>λ </a:t>
                      </a:r>
                      <a:r>
                        <a:rPr lang="en-US" sz="1800" kern="0" spc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selection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dispersion independent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dispersion dependent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scan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easy, entire </a:t>
                      </a:r>
                      <a:r>
                        <a:rPr lang="el-GR" sz="1800" kern="0" spc="0">
                          <a:solidFill>
                            <a:srgbClr val="000000"/>
                          </a:solidFill>
                          <a:effectLst/>
                          <a:ea typeface="한양신명조"/>
                        </a:rPr>
                        <a:t>λ</a:t>
                      </a:r>
                      <a:endParaRPr lang="el-GR" sz="1800" kern="0" spc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no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dispersion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better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worse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versatility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better (IR-UV)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no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6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stray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greater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0" dirty="0">
                          <a:solidFill>
                            <a:srgbClr val="000000"/>
                          </a:solidFill>
                          <a:effectLst/>
                          <a:latin typeface="Gill Sans MT" panose="020B0502020104020203" pitchFamily="34" charset="0"/>
                        </a:rPr>
                        <a:t>lesser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498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Ch. 6. </a:t>
            </a:r>
            <a:r>
              <a:rPr lang="ko-KR" altLang="en-US" dirty="0">
                <a:solidFill>
                  <a:schemeClr val="accent1">
                    <a:satMod val="150000"/>
                  </a:schemeClr>
                </a:solidFill>
              </a:rPr>
              <a:t>분광분석</a:t>
            </a:r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(SPECTROSCOPY)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ko-KR" altLang="en-US" dirty="0" smtClean="0"/>
              <a:t>감지기</a:t>
            </a:r>
            <a:endParaRPr lang="en-US" altLang="ko-KR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ko-KR" altLang="en-US" dirty="0" err="1" smtClean="0"/>
              <a:t>광감지기</a:t>
            </a:r>
            <a:r>
              <a:rPr lang="en-US" altLang="ko-KR" dirty="0" smtClean="0"/>
              <a:t>(photon detector): photovoltaic cell, phototube, photoconductivity detector, silicon diode detector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ko-KR" altLang="en-US" dirty="0" err="1" smtClean="0"/>
              <a:t>다중채널광감지기</a:t>
            </a:r>
            <a:r>
              <a:rPr lang="en-US" altLang="ko-KR" dirty="0" smtClean="0"/>
              <a:t>(Multichannel photon detector)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ko-KR" altLang="en-US" dirty="0" err="1" smtClean="0"/>
              <a:t>열감지기</a:t>
            </a:r>
            <a:r>
              <a:rPr lang="en-US" altLang="ko-KR" dirty="0" smtClean="0"/>
              <a:t>(heat detector)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3284984"/>
            <a:ext cx="2861606" cy="3338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1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Ch. 6. </a:t>
            </a:r>
            <a:r>
              <a:rPr lang="ko-KR" altLang="en-US" dirty="0">
                <a:solidFill>
                  <a:schemeClr val="accent1">
                    <a:satMod val="150000"/>
                  </a:schemeClr>
                </a:solidFill>
              </a:rPr>
              <a:t>분광분석</a:t>
            </a:r>
            <a:r>
              <a:rPr lang="en-US" altLang="ko-KR" dirty="0">
                <a:solidFill>
                  <a:schemeClr val="accent1">
                    <a:satMod val="150000"/>
                  </a:schemeClr>
                </a:solidFill>
              </a:rPr>
              <a:t>(SPECTROSCOPY)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ko-KR" dirty="0" smtClean="0"/>
              <a:t>Beer</a:t>
            </a:r>
            <a:r>
              <a:rPr lang="ko-KR" altLang="en-US" dirty="0" smtClean="0"/>
              <a:t>의 법칙</a:t>
            </a:r>
            <a:r>
              <a:rPr lang="en-US" altLang="ko-KR" dirty="0" smtClean="0"/>
              <a:t>(Beer’s Law)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altLang="ko-KR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ko-KR" dirty="0" smtClean="0"/>
              <a:t>A=log(P/P</a:t>
            </a:r>
            <a:r>
              <a:rPr lang="en-US" altLang="ko-KR" baseline="30000" dirty="0" smtClean="0"/>
              <a:t>o</a:t>
            </a:r>
            <a:r>
              <a:rPr lang="en-US" altLang="ko-KR" dirty="0" smtClean="0"/>
              <a:t>)=</a:t>
            </a:r>
            <a:r>
              <a:rPr lang="en-US" altLang="ko-KR" dirty="0" err="1" smtClean="0"/>
              <a:t>abc</a:t>
            </a:r>
            <a:endParaRPr lang="en-US" altLang="ko-KR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dirty="0" smtClean="0"/>
              <a:t>간섭</a:t>
            </a:r>
            <a:r>
              <a:rPr lang="en-US" altLang="ko-KR" dirty="0" smtClean="0"/>
              <a:t>(Interference)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ko-KR" altLang="en-US" dirty="0" smtClean="0"/>
              <a:t>광학적 간섭</a:t>
            </a:r>
            <a:r>
              <a:rPr lang="en-US" altLang="ko-KR" dirty="0" smtClean="0"/>
              <a:t>(Spectral interference)</a:t>
            </a:r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ko-KR" altLang="en-US" sz="2200" dirty="0" smtClean="0"/>
              <a:t>시료 </a:t>
            </a:r>
            <a:r>
              <a:rPr lang="ko-KR" altLang="en-US" sz="2200" dirty="0"/>
              <a:t>내의 분석종이 흡수 </a:t>
            </a:r>
            <a:r>
              <a:rPr lang="en-US" altLang="ko-KR" sz="2200" dirty="0"/>
              <a:t>(</a:t>
            </a:r>
            <a:r>
              <a:rPr lang="ko-KR" altLang="en-US" sz="2200" dirty="0"/>
              <a:t>발광</a:t>
            </a:r>
            <a:r>
              <a:rPr lang="en-US" altLang="ko-KR" sz="2200" dirty="0"/>
              <a:t>)</a:t>
            </a:r>
            <a:r>
              <a:rPr lang="ko-KR" altLang="en-US" sz="2200" dirty="0"/>
              <a:t>하는 파장과 같거나 유사한 파장을 다른 화학종이 흡수 </a:t>
            </a:r>
            <a:r>
              <a:rPr lang="en-US" altLang="ko-KR" sz="2200" dirty="0"/>
              <a:t>(</a:t>
            </a:r>
            <a:r>
              <a:rPr lang="ko-KR" altLang="en-US" sz="2200" dirty="0"/>
              <a:t>발광</a:t>
            </a:r>
            <a:r>
              <a:rPr lang="en-US" altLang="ko-KR" sz="2200" dirty="0"/>
              <a:t>)</a:t>
            </a:r>
            <a:r>
              <a:rPr lang="ko-KR" altLang="en-US" sz="2200" dirty="0"/>
              <a:t>할 때</a:t>
            </a:r>
            <a:r>
              <a:rPr lang="en-US" altLang="ko-KR" sz="2200" dirty="0"/>
              <a:t>. </a:t>
            </a:r>
            <a:r>
              <a:rPr lang="en-US" altLang="ko-KR" sz="2200" dirty="0" smtClean="0">
                <a:sym typeface="Wingdings" panose="05000000000000000000" pitchFamily="2" charset="2"/>
              </a:rPr>
              <a:t></a:t>
            </a:r>
            <a:r>
              <a:rPr lang="en-US" altLang="ko-KR" sz="2200" dirty="0" smtClean="0"/>
              <a:t> </a:t>
            </a:r>
            <a:r>
              <a:rPr lang="ko-KR" altLang="en-US" sz="2200" dirty="0"/>
              <a:t>다른 파장 선택</a:t>
            </a:r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ko-KR" altLang="en-US" sz="2200" dirty="0" smtClean="0"/>
              <a:t>시료 </a:t>
            </a:r>
            <a:r>
              <a:rPr lang="ko-KR" altLang="en-US" sz="2200" dirty="0"/>
              <a:t>내의 </a:t>
            </a:r>
            <a:r>
              <a:rPr lang="en-US" altLang="ko-KR" sz="2200" dirty="0"/>
              <a:t>(</a:t>
            </a:r>
            <a:r>
              <a:rPr lang="ko-KR" altLang="en-US" sz="2200" dirty="0"/>
              <a:t>또는 </a:t>
            </a:r>
            <a:r>
              <a:rPr lang="ko-KR" altLang="en-US" sz="2200" dirty="0" err="1"/>
              <a:t>시료방</a:t>
            </a:r>
            <a:r>
              <a:rPr lang="ko-KR" altLang="en-US" sz="2200" dirty="0"/>
              <a:t> 내의</a:t>
            </a:r>
            <a:r>
              <a:rPr lang="en-US" altLang="ko-KR" sz="2200" dirty="0"/>
              <a:t>) </a:t>
            </a:r>
            <a:r>
              <a:rPr lang="ko-KR" altLang="en-US" sz="2200" dirty="0"/>
              <a:t>입자에 의한 </a:t>
            </a:r>
            <a:r>
              <a:rPr lang="ko-KR" altLang="en-US" sz="2200" dirty="0" smtClean="0"/>
              <a:t>산란</a:t>
            </a:r>
            <a:r>
              <a:rPr lang="en-US" altLang="ko-KR" sz="2200" dirty="0" smtClean="0">
                <a:sym typeface="Wingdings" panose="05000000000000000000" pitchFamily="2" charset="2"/>
              </a:rPr>
              <a:t></a:t>
            </a:r>
            <a:r>
              <a:rPr lang="en-US" altLang="ko-KR" sz="2800" dirty="0" smtClean="0"/>
              <a:t> </a:t>
            </a:r>
            <a:r>
              <a:rPr lang="en-US" altLang="ko-KR" sz="2200" dirty="0" smtClean="0"/>
              <a:t>blank correction</a:t>
            </a:r>
            <a:r>
              <a:rPr lang="en-US" altLang="ko-KR" sz="2200" dirty="0"/>
              <a:t>, radiation buffer </a:t>
            </a:r>
            <a:r>
              <a:rPr lang="ko-KR" altLang="en-US" sz="2200" dirty="0"/>
              <a:t>사용</a:t>
            </a:r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ko-KR" altLang="en-US" sz="2200" dirty="0" smtClean="0"/>
              <a:t>불완전 </a:t>
            </a:r>
            <a:r>
              <a:rPr lang="ko-KR" altLang="en-US" sz="2200" dirty="0"/>
              <a:t>해리된 </a:t>
            </a:r>
            <a:r>
              <a:rPr lang="en-US" altLang="ko-KR" sz="2200" dirty="0"/>
              <a:t>matrix</a:t>
            </a:r>
            <a:r>
              <a:rPr lang="ko-KR" altLang="en-US" sz="2200" dirty="0"/>
              <a:t>에 의한 </a:t>
            </a:r>
            <a:r>
              <a:rPr lang="ko-KR" altLang="en-US" sz="2200" dirty="0" smtClean="0"/>
              <a:t>산란</a:t>
            </a:r>
            <a:r>
              <a:rPr lang="en-US" altLang="ko-KR" sz="2200" dirty="0" smtClean="0">
                <a:sym typeface="Wingdings" panose="05000000000000000000" pitchFamily="2" charset="2"/>
              </a:rPr>
              <a:t></a:t>
            </a:r>
            <a:r>
              <a:rPr lang="en-US" altLang="ko-KR" sz="2800" dirty="0" smtClean="0"/>
              <a:t> </a:t>
            </a:r>
            <a:r>
              <a:rPr lang="en-US" altLang="ko-KR" sz="2200" dirty="0"/>
              <a:t>two line correction method</a:t>
            </a:r>
            <a:endParaRPr lang="ko-KR" altLang="en-US" sz="2200" dirty="0"/>
          </a:p>
          <a:p>
            <a:pPr lvl="2">
              <a:buFont typeface="Wingdings" panose="05000000000000000000" pitchFamily="2" charset="2"/>
              <a:buChar char="§"/>
            </a:pPr>
            <a:endParaRPr lang="en-US" altLang="ko-KR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ko-KR" altLang="en-US" dirty="0" smtClean="0"/>
              <a:t>화학적</a:t>
            </a:r>
            <a:r>
              <a:rPr lang="en-US" altLang="ko-KR" dirty="0"/>
              <a:t> </a:t>
            </a:r>
            <a:r>
              <a:rPr lang="ko-KR" altLang="en-US" dirty="0" smtClean="0"/>
              <a:t>간섭</a:t>
            </a:r>
            <a:r>
              <a:rPr lang="en-US" altLang="ko-KR" dirty="0" smtClean="0"/>
              <a:t>(Chemical interference)</a:t>
            </a:r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en-US" altLang="ko-KR" sz="2200" dirty="0"/>
              <a:t>Formation of compounds of low </a:t>
            </a:r>
            <a:r>
              <a:rPr lang="en-US" altLang="ko-KR" sz="2200" dirty="0" err="1"/>
              <a:t>valatility</a:t>
            </a:r>
            <a:r>
              <a:rPr lang="en-US" altLang="ko-KR" sz="2200" dirty="0"/>
              <a:t> (e.g. </a:t>
            </a:r>
            <a:r>
              <a:rPr lang="en-US" altLang="ko-KR" sz="2200" dirty="0" err="1"/>
              <a:t>Ca</a:t>
            </a:r>
            <a:r>
              <a:rPr lang="en-US" altLang="ko-KR" sz="2200" dirty="0"/>
              <a:t>--&gt; CaSO</a:t>
            </a:r>
            <a:r>
              <a:rPr lang="en-US" altLang="ko-KR" sz="2200" baseline="-25000" dirty="0"/>
              <a:t>4</a:t>
            </a:r>
            <a:r>
              <a:rPr lang="en-US" altLang="ko-KR" sz="2200" dirty="0" smtClean="0"/>
              <a:t>)</a:t>
            </a:r>
            <a:r>
              <a:rPr lang="en-US" altLang="ko-KR" sz="2200" dirty="0" smtClean="0">
                <a:sym typeface="Wingdings" panose="05000000000000000000" pitchFamily="2" charset="2"/>
              </a:rPr>
              <a:t></a:t>
            </a:r>
            <a:r>
              <a:rPr lang="en-US" altLang="ko-KR" sz="2200" dirty="0" smtClean="0"/>
              <a:t> </a:t>
            </a:r>
            <a:r>
              <a:rPr lang="en-US" altLang="ko-KR" sz="2200" dirty="0"/>
              <a:t>releasing agent</a:t>
            </a:r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en-US" altLang="ko-KR" sz="2200" dirty="0" smtClean="0"/>
              <a:t>Dissociation </a:t>
            </a:r>
            <a:r>
              <a:rPr lang="en-US" altLang="ko-KR" sz="2200" dirty="0" err="1"/>
              <a:t>equilibria</a:t>
            </a:r>
            <a:endParaRPr lang="en-US" altLang="ko-KR" sz="2200" dirty="0"/>
          </a:p>
          <a:p>
            <a:pPr lvl="2" fontAlgn="base">
              <a:buFont typeface="Wingdings" panose="05000000000000000000" pitchFamily="2" charset="2"/>
              <a:buChar char="§"/>
            </a:pPr>
            <a:r>
              <a:rPr lang="en-US" altLang="ko-KR" sz="2200" dirty="0" smtClean="0"/>
              <a:t>Ionization </a:t>
            </a:r>
            <a:r>
              <a:rPr lang="en-US" altLang="ko-KR" sz="2200" dirty="0"/>
              <a:t>in </a:t>
            </a:r>
            <a:r>
              <a:rPr lang="en-US" altLang="ko-KR" sz="2200" dirty="0" smtClean="0"/>
              <a:t>flames</a:t>
            </a:r>
            <a:r>
              <a:rPr lang="en-US" altLang="ko-KR" sz="2200" dirty="0" smtClean="0">
                <a:sym typeface="Wingdings" panose="05000000000000000000" pitchFamily="2" charset="2"/>
              </a:rPr>
              <a:t></a:t>
            </a:r>
            <a:r>
              <a:rPr lang="en-US" altLang="ko-KR" sz="2200" dirty="0" smtClean="0"/>
              <a:t> </a:t>
            </a:r>
            <a:r>
              <a:rPr lang="en-US" altLang="ko-KR" sz="2200" dirty="0"/>
              <a:t>Ionization </a:t>
            </a:r>
            <a:r>
              <a:rPr lang="en-US" altLang="ko-KR" sz="2200" dirty="0" err="1"/>
              <a:t>supressor</a:t>
            </a:r>
            <a:endParaRPr lang="en-US" altLang="ko-KR" sz="2200" dirty="0"/>
          </a:p>
          <a:p>
            <a:pPr lvl="2">
              <a:buFont typeface="Wingdings" panose="05000000000000000000" pitchFamily="2" charset="2"/>
              <a:buChar char="§"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64835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원본">
  <a:themeElements>
    <a:clrScheme name="원본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원본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원본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1754</TotalTime>
  <Words>428</Words>
  <Application>Microsoft Office PowerPoint</Application>
  <PresentationFormat>화면 슬라이드 쇼(4:3)</PresentationFormat>
  <Paragraphs>91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21" baseType="lpstr">
      <vt:lpstr>굴림</vt:lpstr>
      <vt:lpstr>돋움</vt:lpstr>
      <vt:lpstr>맑은 고딕</vt:lpstr>
      <vt:lpstr>한양신명조</vt:lpstr>
      <vt:lpstr>Arial</vt:lpstr>
      <vt:lpstr>Bookman Old Style</vt:lpstr>
      <vt:lpstr>Calibri</vt:lpstr>
      <vt:lpstr>Cambria Math</vt:lpstr>
      <vt:lpstr>Gill Sans MT</vt:lpstr>
      <vt:lpstr>Wingdings</vt:lpstr>
      <vt:lpstr>Wingdings 3</vt:lpstr>
      <vt:lpstr>원본</vt:lpstr>
      <vt:lpstr>Ch. 6. 분광분석(SPECTROSCOPY)</vt:lpstr>
      <vt:lpstr>Ch. 6. 분광분석(SPECTROSCOPY)</vt:lpstr>
      <vt:lpstr>Ch. 6. 분광분석(SPECTROSCOPY)</vt:lpstr>
      <vt:lpstr>Ch. 6. 분광분석(SPECTROSCOPY)</vt:lpstr>
      <vt:lpstr>Ch. 6. 분광분석(SPECTROSCOPY)</vt:lpstr>
      <vt:lpstr>PowerPoint 프레젠테이션</vt:lpstr>
      <vt:lpstr>Ch. 6. 분광분석(SPECTROSCOPY)</vt:lpstr>
      <vt:lpstr>Ch. 6. 분광분석(SPECTROSCOPY)</vt:lpstr>
      <vt:lpstr>Ch. 6. 분광분석(SPECTROSCOPY)</vt:lpstr>
    </vt:vector>
  </TitlesOfParts>
  <Company>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2. BASICS of GEOCHEMICAL ANALYSIS</dc:title>
  <dc:creator>user</dc:creator>
  <cp:lastModifiedBy>jyuhome</cp:lastModifiedBy>
  <cp:revision>92</cp:revision>
  <dcterms:created xsi:type="dcterms:W3CDTF">2011-09-04T11:44:53Z</dcterms:created>
  <dcterms:modified xsi:type="dcterms:W3CDTF">2013-11-28T14:16:54Z</dcterms:modified>
</cp:coreProperties>
</file>