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handoutMasterIdLst>
    <p:handoutMasterId r:id="rId16"/>
  </p:handoutMasterIdLst>
  <p:sldIdLst>
    <p:sldId id="256" r:id="rId2"/>
    <p:sldId id="258" r:id="rId3"/>
    <p:sldId id="263" r:id="rId4"/>
    <p:sldId id="267" r:id="rId5"/>
    <p:sldId id="268" r:id="rId6"/>
    <p:sldId id="269" r:id="rId7"/>
    <p:sldId id="277" r:id="rId8"/>
    <p:sldId id="271" r:id="rId9"/>
    <p:sldId id="278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9144000" cy="6858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3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44450-48F7-4971-B70C-B4CFBBD2BBF3}" type="datetimeFigureOut">
              <a:rPr lang="ko-KR" altLang="en-US" smtClean="0"/>
              <a:t>2019-05-21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A7CB6-64F9-4C37-8A4C-1A9731E093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9353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gray">
          <a:xfrm>
            <a:off x="0" y="1929384"/>
            <a:ext cx="9144000" cy="49286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46" descr="2.pn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65" b="15496"/>
          <a:stretch>
            <a:fillRect/>
          </a:stretch>
        </p:blipFill>
        <p:spPr bwMode="gray">
          <a:xfrm>
            <a:off x="5072066" y="3571876"/>
            <a:ext cx="3717091" cy="32861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58952" y="786384"/>
            <a:ext cx="6400800" cy="841248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20"/>
          <p:cNvGrpSpPr/>
          <p:nvPr/>
        </p:nvGrpSpPr>
        <p:grpSpPr bwMode="gray">
          <a:xfrm>
            <a:off x="7342632" y="740664"/>
            <a:ext cx="738052" cy="1640146"/>
            <a:chOff x="6869341" y="609600"/>
            <a:chExt cx="738052" cy="1640146"/>
          </a:xfrm>
        </p:grpSpPr>
        <p:sp>
          <p:nvSpPr>
            <p:cNvPr id="20" name="Rectangle 19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7" name="Rectangle 16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6"/>
          <p:cNvGrpSpPr/>
          <p:nvPr/>
        </p:nvGrpSpPr>
        <p:grpSpPr bwMode="gray">
          <a:xfrm>
            <a:off x="7946136" y="1106424"/>
            <a:ext cx="753801" cy="1637570"/>
            <a:chOff x="7946136" y="1106424"/>
            <a:chExt cx="753801" cy="1637570"/>
          </a:xfrm>
        </p:grpSpPr>
        <p:sp>
          <p:nvSpPr>
            <p:cNvPr id="23" name="Rectangle 2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41"/>
          <p:cNvGrpSpPr/>
          <p:nvPr/>
        </p:nvGrpSpPr>
        <p:grpSpPr bwMode="gray">
          <a:xfrm>
            <a:off x="0" y="1810512"/>
            <a:ext cx="9144000" cy="120460"/>
            <a:chOff x="0" y="1810512"/>
            <a:chExt cx="9144000" cy="120460"/>
          </a:xfrm>
        </p:grpSpPr>
        <p:cxnSp>
          <p:nvCxnSpPr>
            <p:cNvPr id="32" name="Straight Connector 3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396513" y="2337123"/>
            <a:ext cx="1500199" cy="1416985"/>
            <a:chOff x="42" y="4085"/>
            <a:chExt cx="224" cy="224"/>
          </a:xfrm>
          <a:solidFill>
            <a:srgbClr val="F8F7F3">
              <a:alpha val="30196"/>
            </a:srgbClr>
          </a:solidFill>
        </p:grpSpPr>
        <p:sp>
          <p:nvSpPr>
            <p:cNvPr id="4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3552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1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13898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/>
          <p:nvPr/>
        </p:nvGrpSpPr>
        <p:grpSpPr bwMode="gray">
          <a:xfrm>
            <a:off x="0" y="1380744"/>
            <a:ext cx="9144000" cy="120460"/>
            <a:chOff x="0" y="1810512"/>
            <a:chExt cx="9144000" cy="120460"/>
          </a:xfrm>
        </p:grpSpPr>
        <p:cxnSp>
          <p:nvCxnSpPr>
            <p:cNvPr id="9" name="Straight Connector 8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Vertical Text Placeholder 14"/>
          <p:cNvSpPr>
            <a:spLocks noGrp="1"/>
          </p:cNvSpPr>
          <p:nvPr>
            <p:ph type="body" orient="vert" sz="quarter" idx="13"/>
          </p:nvPr>
        </p:nvSpPr>
        <p:spPr>
          <a:xfrm>
            <a:off x="457200" y="1719072"/>
            <a:ext cx="8229600" cy="452628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0" name="Freeform 9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7004304" y="429768"/>
            <a:ext cx="1499616" cy="58247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4" name="Vertical Text Placeholder 13"/>
          <p:cNvSpPr>
            <a:spLocks noGrp="1"/>
          </p:cNvSpPr>
          <p:nvPr>
            <p:ph type="body" orient="vert" sz="quarter" idx="13"/>
          </p:nvPr>
        </p:nvSpPr>
        <p:spPr bwMode="gray">
          <a:xfrm>
            <a:off x="457200" y="429768"/>
            <a:ext cx="6400800" cy="58247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2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cxnSp>
        <p:nvCxnSpPr>
          <p:cNvPr id="7" name="Straight Connector 6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77"/>
          <p:cNvGrpSpPr>
            <a:grpSpLocks/>
          </p:cNvGrpSpPr>
          <p:nvPr/>
        </p:nvGrpSpPr>
        <p:grpSpPr bwMode="gray">
          <a:xfrm rot="5400000">
            <a:off x="301752" y="228600"/>
            <a:ext cx="996696" cy="969264"/>
            <a:chOff x="42" y="4085"/>
            <a:chExt cx="224" cy="224"/>
          </a:xfrm>
          <a:solidFill>
            <a:schemeClr val="bg2">
              <a:lumMod val="75000"/>
              <a:alpha val="30196"/>
            </a:schemeClr>
          </a:solidFill>
        </p:grpSpPr>
        <p:sp>
          <p:nvSpPr>
            <p:cNvPr id="1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5" name="Freeform 14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09857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0" y="4718304"/>
            <a:ext cx="9144000" cy="17282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99232"/>
            <a:ext cx="6291072" cy="14996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7086600" y="3465576"/>
            <a:ext cx="738052" cy="1640146"/>
            <a:chOff x="6869341" y="609600"/>
            <a:chExt cx="738052" cy="1640146"/>
          </a:xfrm>
        </p:grpSpPr>
        <p:sp>
          <p:nvSpPr>
            <p:cNvPr id="8" name="Rectangle 7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0" name="Rectangle 9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 bwMode="gray">
          <a:xfrm>
            <a:off x="7708392" y="3831336"/>
            <a:ext cx="753801" cy="1637570"/>
            <a:chOff x="7946136" y="1106424"/>
            <a:chExt cx="753801" cy="1637570"/>
          </a:xfrm>
        </p:grpSpPr>
        <p:sp>
          <p:nvSpPr>
            <p:cNvPr id="13" name="Rectangle 1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 bwMode="gray">
          <a:xfrm>
            <a:off x="0" y="4575048"/>
            <a:ext cx="9144000" cy="120460"/>
            <a:chOff x="0" y="1810512"/>
            <a:chExt cx="9144000" cy="120460"/>
          </a:xfrm>
        </p:grpSpPr>
        <p:cxnSp>
          <p:nvCxnSpPr>
            <p:cNvPr id="16" name="Straight Connector 15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77"/>
          <p:cNvGrpSpPr>
            <a:grpSpLocks/>
          </p:cNvGrpSpPr>
          <p:nvPr/>
        </p:nvGrpSpPr>
        <p:grpSpPr bwMode="gray">
          <a:xfrm rot="5400000">
            <a:off x="320040" y="5038344"/>
            <a:ext cx="1069848" cy="99669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22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616" y="4855464"/>
            <a:ext cx="6986016" cy="1362075"/>
          </a:xfrm>
        </p:spPr>
        <p:txBody>
          <a:bodyPr anchor="ctr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0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8848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68" y="1535113"/>
            <a:ext cx="3931920" cy="639762"/>
          </a:xfrm>
          <a:solidFill>
            <a:srgbClr val="77933C">
              <a:alpha val="20000"/>
            </a:srgb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68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2312" y="1535113"/>
            <a:ext cx="3931920" cy="639762"/>
          </a:xfrm>
          <a:solidFill>
            <a:srgbClr val="E46C0A">
              <a:alpha val="20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2312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2" name="Group 10"/>
          <p:cNvGrpSpPr/>
          <p:nvPr/>
        </p:nvGrpSpPr>
        <p:grpSpPr bwMode="gray">
          <a:xfrm>
            <a:off x="0" y="1143000"/>
            <a:ext cx="9144000" cy="120460"/>
            <a:chOff x="0" y="1810512"/>
            <a:chExt cx="9144000" cy="120460"/>
          </a:xfrm>
        </p:grpSpPr>
        <p:cxnSp>
          <p:nvCxnSpPr>
            <p:cNvPr id="12" name="Straight Connector 1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246888" y="182880"/>
            <a:ext cx="932688" cy="85953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16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9848" y="146304"/>
            <a:ext cx="6931152" cy="99669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3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1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365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64" y="356616"/>
            <a:ext cx="8147304" cy="7132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1568" y="1216152"/>
            <a:ext cx="5029200" cy="50749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64" y="1216152"/>
            <a:ext cx="3008313" cy="50749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989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307592" y="1143000"/>
            <a:ext cx="6163056" cy="5029200"/>
          </a:xfrm>
          <a:solidFill>
            <a:srgbClr val="FFFFFF"/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anchor="b">
            <a:normAutofit/>
          </a:bodyPr>
          <a:lstStyle>
            <a:lvl1pPr marL="0" indent="0">
              <a:buFont typeface="Arial" pitchFamily="34" charset="0"/>
              <a:buChar char="•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 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216152" y="384048"/>
            <a:ext cx="6300216" cy="566738"/>
          </a:xfrm>
        </p:spPr>
        <p:txBody>
          <a:bodyPr anchor="b"/>
          <a:lstStyle>
            <a:lvl1pPr algn="l">
              <a:defRPr sz="2000" b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316736" y="1143000"/>
            <a:ext cx="6108192" cy="3867912"/>
          </a:xfrm>
          <a:solidFill>
            <a:srgbClr val="F8F8F8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0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2" name="Freeform 11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57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3952"/>
            <a:ext cx="2895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3952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414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3"/>
        </a:buClr>
        <a:buSzPct val="70000"/>
        <a:buFont typeface="Wingdings 2" pitchFamily="18" charset="2"/>
        <a:buChar char="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4"/>
        </a:buClr>
        <a:buSzPct val="70000"/>
        <a:buFont typeface="Wingdings 2" pitchFamily="18" charset="2"/>
        <a:buChar char="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5"/>
        </a:buClr>
        <a:buSzPct val="100000"/>
        <a:buFont typeface="Wingdings 2" pitchFamily="18" charset="2"/>
        <a:buChar char="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100000"/>
        <a:buFont typeface="Wingdings 2" pitchFamily="18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5373216"/>
            <a:ext cx="6858000" cy="1112862"/>
          </a:xfrm>
        </p:spPr>
        <p:txBody>
          <a:bodyPr>
            <a:normAutofit/>
          </a:bodyPr>
          <a:lstStyle/>
          <a:p>
            <a:pPr algn="r"/>
            <a:r>
              <a:rPr lang="en-US" altLang="ko-KR" sz="2800" dirty="0" smtClean="0"/>
              <a:t>JYU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59632" y="2780928"/>
            <a:ext cx="6858000" cy="990600"/>
          </a:xfrm>
        </p:spPr>
        <p:txBody>
          <a:bodyPr>
            <a:noAutofit/>
          </a:bodyPr>
          <a:lstStyle/>
          <a:p>
            <a:r>
              <a:rPr lang="ko-KR" altLang="en-US" sz="2400" dirty="0" smtClean="0"/>
              <a:t>저온지구시스템화학 및 실험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4400" dirty="0" smtClean="0"/>
              <a:t>Ch.7 </a:t>
            </a:r>
            <a:r>
              <a:rPr lang="ko-KR" altLang="en-US" dirty="0" smtClean="0"/>
              <a:t>산화환원반응</a:t>
            </a:r>
            <a:endParaRPr lang="ko-KR" alt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latinLnBrk="0"/>
            <a:r>
              <a:rPr lang="en-US" dirty="0" smtClean="0"/>
              <a:t>Fe(OH)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</a:t>
            </a:r>
            <a:r>
              <a:rPr lang="en-US" altLang="ko-KR" dirty="0" smtClean="0"/>
              <a:t>- </a:t>
            </a:r>
            <a:r>
              <a:rPr lang="en-US" altLang="ko-KR" dirty="0"/>
              <a:t>Fe</a:t>
            </a:r>
            <a:r>
              <a:rPr lang="en-US" baseline="30000" dirty="0"/>
              <a:t>2+</a:t>
            </a:r>
            <a:endParaRPr lang="en-US" altLang="ko-KR" dirty="0" smtClean="0"/>
          </a:p>
          <a:p>
            <a:pPr lvl="3" latinLnBrk="0"/>
            <a:r>
              <a:rPr lang="en-US" dirty="0" smtClean="0"/>
              <a:t>Fe(OH)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 </a:t>
            </a:r>
            <a:r>
              <a:rPr lang="en-US" altLang="ko-KR" dirty="0" smtClean="0"/>
              <a:t>+ 4H</a:t>
            </a:r>
            <a:r>
              <a:rPr lang="en-US" baseline="30000" dirty="0"/>
              <a:t>+</a:t>
            </a:r>
            <a:r>
              <a:rPr lang="en-US" altLang="ko-KR" dirty="0" smtClean="0"/>
              <a:t> + </a:t>
            </a:r>
            <a:r>
              <a:rPr lang="en-US" altLang="ko-KR" dirty="0"/>
              <a:t>e</a:t>
            </a:r>
            <a:r>
              <a:rPr lang="en-US" altLang="ko-KR" baseline="30000" dirty="0"/>
              <a:t>- </a:t>
            </a:r>
            <a:r>
              <a:rPr lang="en-US" altLang="ko-KR" baseline="30000" dirty="0" smtClean="0"/>
              <a:t> </a:t>
            </a:r>
            <a:r>
              <a:rPr lang="en-US" altLang="ko-KR" dirty="0" smtClean="0"/>
              <a:t>= Fe</a:t>
            </a:r>
            <a:r>
              <a:rPr lang="en-US" baseline="30000" dirty="0" smtClean="0"/>
              <a:t>2+</a:t>
            </a:r>
            <a:r>
              <a:rPr lang="en-US" altLang="ko-KR" dirty="0" smtClean="0"/>
              <a:t> + 4H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</a:t>
            </a:r>
          </a:p>
          <a:p>
            <a:pPr lvl="3" latinLnBrk="0"/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baseline="-25000" dirty="0" err="1"/>
              <a:t>f</a:t>
            </a:r>
            <a:r>
              <a:rPr lang="en-US" dirty="0"/>
              <a:t> </a:t>
            </a:r>
            <a:r>
              <a:rPr lang="en-US" dirty="0" smtClean="0"/>
              <a:t>= -18.85-4*56.687+201.32=-44.278 </a:t>
            </a:r>
            <a:r>
              <a:rPr lang="en-US" dirty="0"/>
              <a:t>(kcal/mole)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pPr lvl="3" latinLnBrk="0"/>
            <a:r>
              <a:rPr lang="en-US" dirty="0" err="1">
                <a:sym typeface="Wingdings" panose="05000000000000000000" pitchFamily="2" charset="2"/>
              </a:rPr>
              <a:t>E</a:t>
            </a:r>
            <a:r>
              <a:rPr lang="en-US" baseline="30000" dirty="0" err="1"/>
              <a:t>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= 44.278/23.06=1.920 (V)</a:t>
            </a:r>
          </a:p>
          <a:p>
            <a:pPr lvl="3" latinLnBrk="0"/>
            <a:r>
              <a:rPr lang="en-US" altLang="ko-KR" dirty="0" smtClean="0">
                <a:sym typeface="Wingdings" panose="05000000000000000000" pitchFamily="2" charset="2"/>
              </a:rPr>
              <a:t>E=1.920-0.236pH</a:t>
            </a:r>
          </a:p>
          <a:p>
            <a:pPr lvl="2" latinLnBrk="0"/>
            <a:r>
              <a:rPr lang="en-US" altLang="ko-KR" dirty="0" smtClean="0"/>
              <a:t>Fe</a:t>
            </a:r>
            <a:r>
              <a:rPr lang="en-US" baseline="30000" dirty="0" smtClean="0"/>
              <a:t>3+ </a:t>
            </a:r>
            <a:r>
              <a:rPr lang="en-US" altLang="ko-KR" dirty="0" smtClean="0"/>
              <a:t>- </a:t>
            </a:r>
            <a:r>
              <a:rPr lang="en-US" dirty="0" smtClean="0"/>
              <a:t>FeOH</a:t>
            </a:r>
            <a:r>
              <a:rPr lang="en-US" baseline="30000" dirty="0" smtClean="0"/>
              <a:t>2+</a:t>
            </a:r>
            <a:endParaRPr lang="en-US" altLang="ko-KR" dirty="0"/>
          </a:p>
          <a:p>
            <a:pPr lvl="3" latinLnBrk="0"/>
            <a:r>
              <a:rPr lang="en-US" altLang="ko-KR" dirty="0" smtClean="0"/>
              <a:t>Fe</a:t>
            </a:r>
            <a:r>
              <a:rPr lang="en-US" baseline="30000" dirty="0" smtClean="0"/>
              <a:t>3+</a:t>
            </a:r>
            <a:r>
              <a:rPr lang="en-US" altLang="ko-KR" dirty="0" smtClean="0"/>
              <a:t> </a:t>
            </a:r>
            <a:r>
              <a:rPr lang="en-US" altLang="ko-KR" dirty="0"/>
              <a:t>+ </a:t>
            </a:r>
            <a:r>
              <a:rPr lang="en-US" altLang="ko-KR" dirty="0" smtClean="0"/>
              <a:t>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 = </a:t>
            </a:r>
            <a:r>
              <a:rPr lang="en-US" dirty="0" smtClean="0"/>
              <a:t>FeOH</a:t>
            </a:r>
            <a:r>
              <a:rPr lang="en-US" baseline="30000" dirty="0" smtClean="0"/>
              <a:t>2+ </a:t>
            </a:r>
            <a:r>
              <a:rPr lang="en-US" altLang="ko-KR" dirty="0"/>
              <a:t>+ </a:t>
            </a:r>
            <a:r>
              <a:rPr lang="en-US" altLang="ko-KR" dirty="0" smtClean="0"/>
              <a:t>H</a:t>
            </a:r>
            <a:r>
              <a:rPr lang="en-US" baseline="30000" dirty="0"/>
              <a:t>+</a:t>
            </a:r>
            <a:r>
              <a:rPr lang="en-US" altLang="ko-KR" dirty="0"/>
              <a:t> </a:t>
            </a:r>
            <a:r>
              <a:rPr lang="en-US" altLang="ko-KR" baseline="30000" dirty="0" smtClean="0"/>
              <a:t> </a:t>
            </a:r>
            <a:endParaRPr lang="en-US" altLang="ko-KR" dirty="0"/>
          </a:p>
          <a:p>
            <a:pPr lvl="3" latinLnBrk="0"/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baseline="-25000" dirty="0" err="1"/>
              <a:t>f</a:t>
            </a:r>
            <a:r>
              <a:rPr lang="en-US" dirty="0"/>
              <a:t> = </a:t>
            </a:r>
            <a:r>
              <a:rPr lang="en-US" dirty="0" smtClean="0"/>
              <a:t>-54.83+1.12+56.687=2.977 </a:t>
            </a:r>
            <a:r>
              <a:rPr lang="en-US" dirty="0"/>
              <a:t>(kcal/mole) </a:t>
            </a:r>
            <a:r>
              <a:rPr lang="en-US" dirty="0" smtClean="0">
                <a:sym typeface="Wingdings" panose="05000000000000000000" pitchFamily="2" charset="2"/>
              </a:rPr>
              <a:t>= -2.303*0.001987*298.15 log[</a:t>
            </a:r>
            <a:r>
              <a:rPr lang="en-US" altLang="ko-KR" dirty="0"/>
              <a:t>H</a:t>
            </a:r>
            <a:r>
              <a:rPr lang="en-US" baseline="30000" dirty="0" smtClean="0"/>
              <a:t>+</a:t>
            </a:r>
            <a:r>
              <a:rPr lang="en-US" dirty="0" smtClean="0">
                <a:sym typeface="Wingdings" panose="05000000000000000000" pitchFamily="2" charset="2"/>
              </a:rPr>
              <a:t>]=1.364pH</a:t>
            </a:r>
            <a:endParaRPr lang="en-US" dirty="0">
              <a:sym typeface="Wingdings" panose="05000000000000000000" pitchFamily="2" charset="2"/>
            </a:endParaRPr>
          </a:p>
          <a:p>
            <a:pPr lvl="3" latinLnBrk="0"/>
            <a:r>
              <a:rPr lang="en-US" altLang="ko-KR" dirty="0" smtClean="0">
                <a:sym typeface="Wingdings" panose="05000000000000000000" pitchFamily="2" charset="2"/>
              </a:rPr>
              <a:t>pH=2.183</a:t>
            </a:r>
            <a:endParaRPr lang="ko-KR" altLang="en-US" dirty="0"/>
          </a:p>
          <a:p>
            <a:pPr lvl="2" latinLnBrk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9546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latinLnBrk="0"/>
            <a:r>
              <a:rPr lang="en-US" dirty="0"/>
              <a:t>FeOH</a:t>
            </a:r>
            <a:r>
              <a:rPr lang="en-US" baseline="30000" dirty="0"/>
              <a:t>2+ </a:t>
            </a:r>
            <a:r>
              <a:rPr lang="en-US" altLang="ko-KR" dirty="0" smtClean="0"/>
              <a:t>- </a:t>
            </a:r>
            <a:r>
              <a:rPr lang="en-US" dirty="0" smtClean="0"/>
              <a:t>Fe(OH)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+</a:t>
            </a:r>
            <a:endParaRPr lang="en-US" altLang="ko-KR" dirty="0"/>
          </a:p>
          <a:p>
            <a:pPr lvl="3" latinLnBrk="0"/>
            <a:r>
              <a:rPr lang="en-US" dirty="0"/>
              <a:t>FeOH</a:t>
            </a:r>
            <a:r>
              <a:rPr lang="en-US" baseline="30000" dirty="0"/>
              <a:t>2+ </a:t>
            </a:r>
            <a:r>
              <a:rPr lang="en-US" altLang="ko-KR" dirty="0" smtClean="0"/>
              <a:t> </a:t>
            </a:r>
            <a:r>
              <a:rPr lang="en-US" altLang="ko-KR" dirty="0"/>
              <a:t>+ </a:t>
            </a:r>
            <a:r>
              <a:rPr lang="en-US" altLang="ko-KR" dirty="0" smtClean="0"/>
              <a:t>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 = </a:t>
            </a:r>
            <a:r>
              <a:rPr lang="en-US" dirty="0"/>
              <a:t>Fe(OH)</a:t>
            </a:r>
            <a:r>
              <a:rPr lang="en-US" baseline="-25000" dirty="0"/>
              <a:t>2</a:t>
            </a:r>
            <a:r>
              <a:rPr lang="en-US" baseline="30000" dirty="0"/>
              <a:t>+ </a:t>
            </a:r>
            <a:r>
              <a:rPr lang="en-US" altLang="ko-KR" dirty="0" smtClean="0"/>
              <a:t>+ H</a:t>
            </a:r>
            <a:r>
              <a:rPr lang="en-US" baseline="30000" dirty="0"/>
              <a:t>+</a:t>
            </a:r>
            <a:r>
              <a:rPr lang="en-US" altLang="ko-KR" dirty="0"/>
              <a:t> </a:t>
            </a:r>
            <a:r>
              <a:rPr lang="en-US" altLang="ko-KR" baseline="30000" dirty="0" smtClean="0"/>
              <a:t> </a:t>
            </a:r>
            <a:endParaRPr lang="en-US" altLang="ko-KR" dirty="0"/>
          </a:p>
          <a:p>
            <a:pPr lvl="3" latinLnBrk="0"/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baseline="-25000" dirty="0" err="1"/>
              <a:t>f</a:t>
            </a:r>
            <a:r>
              <a:rPr lang="en-US" dirty="0"/>
              <a:t> = </a:t>
            </a:r>
            <a:r>
              <a:rPr lang="en-US" dirty="0" smtClean="0"/>
              <a:t>-106.4+54.83+56.687=5.117 </a:t>
            </a:r>
            <a:r>
              <a:rPr lang="en-US" dirty="0"/>
              <a:t>(kcal/mole) </a:t>
            </a:r>
            <a:r>
              <a:rPr lang="en-US" dirty="0" smtClean="0">
                <a:sym typeface="Wingdings" panose="05000000000000000000" pitchFamily="2" charset="2"/>
              </a:rPr>
              <a:t>= -2.303*0.001987*298.15 log[</a:t>
            </a:r>
            <a:r>
              <a:rPr lang="en-US" altLang="ko-KR" dirty="0"/>
              <a:t>H</a:t>
            </a:r>
            <a:r>
              <a:rPr lang="en-US" baseline="30000" dirty="0" smtClean="0"/>
              <a:t>+</a:t>
            </a:r>
            <a:r>
              <a:rPr lang="en-US" dirty="0" smtClean="0">
                <a:sym typeface="Wingdings" panose="05000000000000000000" pitchFamily="2" charset="2"/>
              </a:rPr>
              <a:t>]=1.364pH</a:t>
            </a:r>
            <a:endParaRPr lang="en-US" dirty="0">
              <a:sym typeface="Wingdings" panose="05000000000000000000" pitchFamily="2" charset="2"/>
            </a:endParaRPr>
          </a:p>
          <a:p>
            <a:pPr lvl="3" latinLnBrk="0"/>
            <a:r>
              <a:rPr lang="en-US" altLang="ko-KR" dirty="0" smtClean="0">
                <a:sym typeface="Wingdings" panose="05000000000000000000" pitchFamily="2" charset="2"/>
              </a:rPr>
              <a:t>pH=3.751</a:t>
            </a:r>
          </a:p>
          <a:p>
            <a:pPr lvl="2" latinLnBrk="0"/>
            <a:r>
              <a:rPr lang="en-US" dirty="0"/>
              <a:t>Fe(OH)</a:t>
            </a:r>
            <a:r>
              <a:rPr lang="en-US" baseline="-25000" dirty="0"/>
              <a:t>2</a:t>
            </a:r>
            <a:r>
              <a:rPr lang="en-US" baseline="30000" dirty="0"/>
              <a:t>+ </a:t>
            </a:r>
            <a:r>
              <a:rPr lang="en-US" altLang="ko-KR" dirty="0" smtClean="0"/>
              <a:t>- </a:t>
            </a:r>
            <a:r>
              <a:rPr lang="en-US" dirty="0" smtClean="0"/>
              <a:t>Fe(OH)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0</a:t>
            </a:r>
            <a:endParaRPr lang="en-US" altLang="ko-KR" dirty="0"/>
          </a:p>
          <a:p>
            <a:pPr lvl="3" latinLnBrk="0"/>
            <a:r>
              <a:rPr lang="en-US" dirty="0"/>
              <a:t>Fe(OH)</a:t>
            </a:r>
            <a:r>
              <a:rPr lang="en-US" baseline="-25000" dirty="0"/>
              <a:t>2</a:t>
            </a:r>
            <a:r>
              <a:rPr lang="en-US" baseline="30000" dirty="0"/>
              <a:t>+ </a:t>
            </a:r>
            <a:r>
              <a:rPr lang="en-US" altLang="ko-KR" dirty="0" smtClean="0"/>
              <a:t>+ </a:t>
            </a:r>
            <a:r>
              <a:rPr lang="en-US" altLang="ko-KR" dirty="0"/>
              <a:t>H</a:t>
            </a:r>
            <a:r>
              <a:rPr lang="en-US" altLang="ko-KR" baseline="-25000" dirty="0"/>
              <a:t>2</a:t>
            </a:r>
            <a:r>
              <a:rPr lang="en-US" altLang="ko-KR" dirty="0"/>
              <a:t>O = </a:t>
            </a:r>
            <a:r>
              <a:rPr lang="en-US" dirty="0" smtClean="0"/>
              <a:t>Fe(OH)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0 </a:t>
            </a:r>
            <a:r>
              <a:rPr lang="en-US" altLang="ko-KR" dirty="0"/>
              <a:t>+ H</a:t>
            </a:r>
            <a:r>
              <a:rPr lang="en-US" baseline="30000" dirty="0"/>
              <a:t>+</a:t>
            </a:r>
            <a:r>
              <a:rPr lang="en-US" altLang="ko-KR" dirty="0"/>
              <a:t> </a:t>
            </a:r>
            <a:r>
              <a:rPr lang="en-US" altLang="ko-KR" baseline="30000" dirty="0"/>
              <a:t> </a:t>
            </a:r>
            <a:endParaRPr lang="en-US" altLang="ko-KR" dirty="0"/>
          </a:p>
          <a:p>
            <a:pPr lvl="3" latinLnBrk="0"/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baseline="-25000" dirty="0" err="1"/>
              <a:t>f</a:t>
            </a:r>
            <a:r>
              <a:rPr lang="en-US" dirty="0"/>
              <a:t> = -</a:t>
            </a:r>
            <a:r>
              <a:rPr lang="en-US" dirty="0" smtClean="0"/>
              <a:t>156.6+106.4+56.687=6.487 </a:t>
            </a:r>
            <a:r>
              <a:rPr lang="en-US" dirty="0"/>
              <a:t>(kcal/mole) </a:t>
            </a:r>
            <a:r>
              <a:rPr lang="en-US" dirty="0">
                <a:sym typeface="Wingdings" panose="05000000000000000000" pitchFamily="2" charset="2"/>
              </a:rPr>
              <a:t>= -2.303*0.001987*298.15 log[</a:t>
            </a:r>
            <a:r>
              <a:rPr lang="en-US" altLang="ko-KR" dirty="0"/>
              <a:t>H</a:t>
            </a:r>
            <a:r>
              <a:rPr lang="en-US" baseline="30000" dirty="0"/>
              <a:t>+</a:t>
            </a:r>
            <a:r>
              <a:rPr lang="en-US" dirty="0">
                <a:sym typeface="Wingdings" panose="05000000000000000000" pitchFamily="2" charset="2"/>
              </a:rPr>
              <a:t>]=1.364pH</a:t>
            </a:r>
          </a:p>
          <a:p>
            <a:pPr lvl="3" latinLnBrk="0"/>
            <a:r>
              <a:rPr lang="en-US" altLang="ko-KR" dirty="0" smtClean="0">
                <a:sym typeface="Wingdings" panose="05000000000000000000" pitchFamily="2" charset="2"/>
              </a:rPr>
              <a:t>pH=4.756</a:t>
            </a:r>
            <a:endParaRPr lang="en-US" altLang="ko-KR" dirty="0">
              <a:sym typeface="Wingdings" panose="05000000000000000000" pitchFamily="2" charset="2"/>
            </a:endParaRPr>
          </a:p>
          <a:p>
            <a:pPr lvl="2" latinLnBrk="0"/>
            <a:endParaRPr lang="ko-KR" altLang="en-US" dirty="0"/>
          </a:p>
          <a:p>
            <a:pPr lvl="2" latinLnBrk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9073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latinLnBrk="0"/>
            <a:r>
              <a:rPr lang="en-US" dirty="0" smtClean="0"/>
              <a:t>Fe(OH)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0 </a:t>
            </a:r>
            <a:r>
              <a:rPr lang="en-US" altLang="ko-KR" dirty="0" smtClean="0"/>
              <a:t>- </a:t>
            </a:r>
            <a:r>
              <a:rPr lang="en-US" dirty="0" smtClean="0"/>
              <a:t>Fe(OH)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 </a:t>
            </a:r>
            <a:endParaRPr lang="en-US" altLang="ko-KR" dirty="0"/>
          </a:p>
          <a:p>
            <a:pPr lvl="3" latinLnBrk="0"/>
            <a:r>
              <a:rPr lang="en-US" dirty="0"/>
              <a:t>Fe(OH)</a:t>
            </a:r>
            <a:r>
              <a:rPr lang="en-US" baseline="-25000" dirty="0"/>
              <a:t>3</a:t>
            </a:r>
            <a:r>
              <a:rPr lang="en-US" baseline="30000" dirty="0"/>
              <a:t>0 </a:t>
            </a:r>
            <a:r>
              <a:rPr lang="en-US" altLang="ko-KR" dirty="0" smtClean="0"/>
              <a:t>+ </a:t>
            </a:r>
            <a:r>
              <a:rPr lang="en-US" altLang="ko-KR" dirty="0"/>
              <a:t>H</a:t>
            </a:r>
            <a:r>
              <a:rPr lang="en-US" altLang="ko-KR" baseline="-25000" dirty="0"/>
              <a:t>2</a:t>
            </a:r>
            <a:r>
              <a:rPr lang="en-US" altLang="ko-KR" dirty="0"/>
              <a:t>O = </a:t>
            </a:r>
            <a:r>
              <a:rPr lang="en-US" dirty="0"/>
              <a:t>Fe(OH)</a:t>
            </a:r>
            <a:r>
              <a:rPr lang="en-US" baseline="-25000" dirty="0"/>
              <a:t>4</a:t>
            </a:r>
            <a:r>
              <a:rPr lang="en-US" baseline="30000" dirty="0"/>
              <a:t>- </a:t>
            </a:r>
            <a:r>
              <a:rPr lang="en-US" altLang="ko-KR" dirty="0" smtClean="0"/>
              <a:t>+ </a:t>
            </a:r>
            <a:r>
              <a:rPr lang="en-US" altLang="ko-KR" dirty="0"/>
              <a:t>H</a:t>
            </a:r>
            <a:r>
              <a:rPr lang="en-US" baseline="30000" dirty="0"/>
              <a:t>+</a:t>
            </a:r>
            <a:r>
              <a:rPr lang="en-US" altLang="ko-KR" dirty="0"/>
              <a:t> </a:t>
            </a:r>
            <a:r>
              <a:rPr lang="en-US" altLang="ko-KR" baseline="30000" dirty="0"/>
              <a:t> </a:t>
            </a:r>
            <a:endParaRPr lang="en-US" altLang="ko-KR" dirty="0"/>
          </a:p>
          <a:p>
            <a:pPr lvl="3" latinLnBrk="0"/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baseline="-25000" dirty="0" err="1"/>
              <a:t>f</a:t>
            </a:r>
            <a:r>
              <a:rPr lang="en-US" dirty="0"/>
              <a:t> = </a:t>
            </a:r>
            <a:r>
              <a:rPr lang="en-US" dirty="0" smtClean="0"/>
              <a:t>-201.32+156.6+56.687=11.967 </a:t>
            </a:r>
            <a:r>
              <a:rPr lang="en-US" dirty="0"/>
              <a:t>(kcal/mole) </a:t>
            </a:r>
            <a:r>
              <a:rPr lang="en-US" dirty="0">
                <a:sym typeface="Wingdings" panose="05000000000000000000" pitchFamily="2" charset="2"/>
              </a:rPr>
              <a:t>= -2.303*0.001987*298.15 log[</a:t>
            </a:r>
            <a:r>
              <a:rPr lang="en-US" altLang="ko-KR" dirty="0"/>
              <a:t>H</a:t>
            </a:r>
            <a:r>
              <a:rPr lang="en-US" baseline="30000" dirty="0"/>
              <a:t>+</a:t>
            </a:r>
            <a:r>
              <a:rPr lang="en-US" dirty="0">
                <a:sym typeface="Wingdings" panose="05000000000000000000" pitchFamily="2" charset="2"/>
              </a:rPr>
              <a:t>]=1.364pH</a:t>
            </a:r>
          </a:p>
          <a:p>
            <a:pPr lvl="3" latinLnBrk="0"/>
            <a:r>
              <a:rPr lang="en-US" altLang="ko-KR" dirty="0" smtClean="0">
                <a:sym typeface="Wingdings" panose="05000000000000000000" pitchFamily="2" charset="2"/>
              </a:rPr>
              <a:t>pH=8.773</a:t>
            </a:r>
          </a:p>
          <a:p>
            <a:pPr lvl="2" latinLnBrk="0"/>
            <a:endParaRPr lang="en-US" altLang="ko-KR" dirty="0">
              <a:sym typeface="Wingdings" panose="05000000000000000000" pitchFamily="2" charset="2"/>
            </a:endParaRPr>
          </a:p>
          <a:p>
            <a:pPr lvl="2" latinLnBrk="0"/>
            <a:r>
              <a:rPr lang="en-US" dirty="0" smtClean="0"/>
              <a:t>Fe</a:t>
            </a:r>
            <a:r>
              <a:rPr lang="en-US" baseline="30000" dirty="0" smtClean="0"/>
              <a:t>2+ </a:t>
            </a:r>
            <a:r>
              <a:rPr lang="en-US" altLang="ko-KR" dirty="0"/>
              <a:t>- </a:t>
            </a:r>
            <a:r>
              <a:rPr lang="en-US" dirty="0" err="1" smtClean="0"/>
              <a:t>FeOH</a:t>
            </a:r>
            <a:r>
              <a:rPr lang="en-US" baseline="30000" dirty="0" smtClean="0"/>
              <a:t>+ </a:t>
            </a:r>
            <a:endParaRPr lang="en-US" altLang="ko-KR" dirty="0"/>
          </a:p>
          <a:p>
            <a:pPr lvl="3" latinLnBrk="0"/>
            <a:r>
              <a:rPr lang="en-US" dirty="0"/>
              <a:t>Fe</a:t>
            </a:r>
            <a:r>
              <a:rPr lang="en-US" baseline="30000" dirty="0"/>
              <a:t>2+ </a:t>
            </a:r>
            <a:r>
              <a:rPr lang="en-US" altLang="ko-KR" dirty="0" smtClean="0"/>
              <a:t>+ </a:t>
            </a:r>
            <a:r>
              <a:rPr lang="en-US" altLang="ko-KR" dirty="0"/>
              <a:t>H</a:t>
            </a:r>
            <a:r>
              <a:rPr lang="en-US" altLang="ko-KR" baseline="-25000" dirty="0"/>
              <a:t>2</a:t>
            </a:r>
            <a:r>
              <a:rPr lang="en-US" altLang="ko-KR" dirty="0"/>
              <a:t>O = </a:t>
            </a:r>
            <a:r>
              <a:rPr lang="en-US" dirty="0" err="1"/>
              <a:t>FeOH</a:t>
            </a:r>
            <a:r>
              <a:rPr lang="en-US" baseline="30000" dirty="0"/>
              <a:t>+ </a:t>
            </a:r>
            <a:r>
              <a:rPr lang="en-US" altLang="ko-KR" dirty="0" smtClean="0"/>
              <a:t>+ </a:t>
            </a:r>
            <a:r>
              <a:rPr lang="en-US" altLang="ko-KR" dirty="0"/>
              <a:t>H</a:t>
            </a:r>
            <a:r>
              <a:rPr lang="en-US" baseline="30000" dirty="0"/>
              <a:t>+</a:t>
            </a:r>
            <a:r>
              <a:rPr lang="en-US" altLang="ko-KR" dirty="0"/>
              <a:t> </a:t>
            </a:r>
            <a:r>
              <a:rPr lang="en-US" altLang="ko-KR" baseline="30000" dirty="0"/>
              <a:t> </a:t>
            </a:r>
            <a:endParaRPr lang="en-US" altLang="ko-KR" dirty="0"/>
          </a:p>
          <a:p>
            <a:pPr lvl="3" latinLnBrk="0"/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baseline="-25000" dirty="0" err="1"/>
              <a:t>f</a:t>
            </a:r>
            <a:r>
              <a:rPr lang="en-US" dirty="0"/>
              <a:t> = </a:t>
            </a:r>
            <a:r>
              <a:rPr lang="en-US" dirty="0" smtClean="0"/>
              <a:t>-63.262+18.85+56.687=12.275 </a:t>
            </a:r>
            <a:r>
              <a:rPr lang="en-US" dirty="0"/>
              <a:t>(kcal/mole) </a:t>
            </a:r>
            <a:r>
              <a:rPr lang="en-US" dirty="0">
                <a:sym typeface="Wingdings" panose="05000000000000000000" pitchFamily="2" charset="2"/>
              </a:rPr>
              <a:t>= -2.303*0.001987*298.15 log[</a:t>
            </a:r>
            <a:r>
              <a:rPr lang="en-US" altLang="ko-KR" dirty="0"/>
              <a:t>H</a:t>
            </a:r>
            <a:r>
              <a:rPr lang="en-US" baseline="30000" dirty="0"/>
              <a:t>+</a:t>
            </a:r>
            <a:r>
              <a:rPr lang="en-US" dirty="0">
                <a:sym typeface="Wingdings" panose="05000000000000000000" pitchFamily="2" charset="2"/>
              </a:rPr>
              <a:t>]=1.364pH</a:t>
            </a:r>
          </a:p>
          <a:p>
            <a:pPr lvl="3" latinLnBrk="0"/>
            <a:r>
              <a:rPr lang="en-US" altLang="ko-KR" dirty="0" smtClean="0">
                <a:sym typeface="Wingdings" panose="05000000000000000000" pitchFamily="2" charset="2"/>
              </a:rPr>
              <a:t>pH=8.999</a:t>
            </a:r>
            <a:endParaRPr lang="en-US" altLang="ko-KR" dirty="0">
              <a:sym typeface="Wingdings" panose="05000000000000000000" pitchFamily="2" charset="2"/>
            </a:endParaRPr>
          </a:p>
          <a:p>
            <a:pPr lvl="2" latinLnBrk="0"/>
            <a:endParaRPr lang="ko-KR" altLang="en-US" dirty="0"/>
          </a:p>
          <a:p>
            <a:pPr lvl="2" latinLnBrk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8032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latinLnBrk="0"/>
            <a:r>
              <a:rPr lang="en-US" dirty="0" smtClean="0"/>
              <a:t>Fe(OH)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 </a:t>
            </a:r>
            <a:r>
              <a:rPr lang="en-US" altLang="ko-KR" dirty="0" smtClean="0"/>
              <a:t>-</a:t>
            </a:r>
            <a:r>
              <a:rPr lang="en-US" dirty="0"/>
              <a:t> </a:t>
            </a:r>
            <a:r>
              <a:rPr lang="en-US" dirty="0" err="1"/>
              <a:t>FeOH</a:t>
            </a:r>
            <a:r>
              <a:rPr lang="en-US" baseline="30000" dirty="0"/>
              <a:t>+</a:t>
            </a:r>
            <a:endParaRPr lang="en-US" altLang="ko-KR" dirty="0"/>
          </a:p>
          <a:p>
            <a:pPr lvl="3" latinLnBrk="0"/>
            <a:r>
              <a:rPr lang="en-US" dirty="0"/>
              <a:t>Fe(OH)</a:t>
            </a:r>
            <a:r>
              <a:rPr lang="en-US" baseline="-25000" dirty="0"/>
              <a:t>4</a:t>
            </a:r>
            <a:r>
              <a:rPr lang="en-US" baseline="30000" dirty="0"/>
              <a:t>- </a:t>
            </a:r>
            <a:r>
              <a:rPr lang="en-US" altLang="ko-KR" dirty="0" smtClean="0"/>
              <a:t>+ 3</a:t>
            </a:r>
            <a:r>
              <a:rPr lang="en-US" altLang="ko-KR" dirty="0"/>
              <a:t> H</a:t>
            </a:r>
            <a:r>
              <a:rPr lang="en-US" baseline="30000" dirty="0" smtClean="0"/>
              <a:t>+</a:t>
            </a:r>
            <a:r>
              <a:rPr lang="en-US" altLang="ko-KR" dirty="0"/>
              <a:t> + e</a:t>
            </a:r>
            <a:r>
              <a:rPr lang="en-US" altLang="ko-KR" baseline="30000" dirty="0"/>
              <a:t>- </a:t>
            </a:r>
            <a:r>
              <a:rPr lang="en-US" altLang="ko-KR" dirty="0" smtClean="0"/>
              <a:t>= </a:t>
            </a:r>
            <a:r>
              <a:rPr lang="en-US" dirty="0" err="1"/>
              <a:t>FeOH</a:t>
            </a:r>
            <a:r>
              <a:rPr lang="en-US" baseline="30000" dirty="0"/>
              <a:t>+ </a:t>
            </a:r>
            <a:r>
              <a:rPr lang="en-US" altLang="ko-KR" dirty="0" smtClean="0"/>
              <a:t>+ 3H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</a:t>
            </a:r>
            <a:endParaRPr lang="en-US" altLang="ko-KR" dirty="0"/>
          </a:p>
          <a:p>
            <a:pPr lvl="3" latinLnBrk="0"/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baseline="-25000" dirty="0" err="1"/>
              <a:t>f</a:t>
            </a:r>
            <a:r>
              <a:rPr lang="en-US" dirty="0"/>
              <a:t> = </a:t>
            </a:r>
            <a:r>
              <a:rPr lang="en-US" dirty="0" smtClean="0"/>
              <a:t>-63.262-3*56.687+201.32=-32.003 </a:t>
            </a:r>
            <a:r>
              <a:rPr lang="en-US" dirty="0"/>
              <a:t>(kcal/mole)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>
              <a:sym typeface="Wingdings" panose="05000000000000000000" pitchFamily="2" charset="2"/>
            </a:endParaRPr>
          </a:p>
          <a:p>
            <a:pPr lvl="3" latinLnBrk="0"/>
            <a:r>
              <a:rPr lang="en-US" dirty="0" err="1">
                <a:sym typeface="Wingdings" panose="05000000000000000000" pitchFamily="2" charset="2"/>
              </a:rPr>
              <a:t>E</a:t>
            </a:r>
            <a:r>
              <a:rPr lang="en-US" baseline="30000" dirty="0" err="1"/>
              <a:t>o</a:t>
            </a:r>
            <a:r>
              <a:rPr lang="en-US" dirty="0">
                <a:sym typeface="Wingdings" panose="05000000000000000000" pitchFamily="2" charset="2"/>
              </a:rPr>
              <a:t> = </a:t>
            </a:r>
            <a:r>
              <a:rPr lang="en-US" dirty="0" smtClean="0">
                <a:sym typeface="Wingdings" panose="05000000000000000000" pitchFamily="2" charset="2"/>
              </a:rPr>
              <a:t>32.003/23.06=1.388 </a:t>
            </a:r>
            <a:r>
              <a:rPr lang="en-US" dirty="0">
                <a:sym typeface="Wingdings" panose="05000000000000000000" pitchFamily="2" charset="2"/>
              </a:rPr>
              <a:t>(V)</a:t>
            </a:r>
          </a:p>
          <a:p>
            <a:pPr lvl="3" latinLnBrk="0"/>
            <a:r>
              <a:rPr lang="en-US" altLang="ko-KR" dirty="0" smtClean="0">
                <a:sym typeface="Wingdings" panose="05000000000000000000" pitchFamily="2" charset="2"/>
              </a:rPr>
              <a:t>E=1.388-0.177pH</a:t>
            </a:r>
            <a:endParaRPr lang="en-US" altLang="ko-KR" dirty="0">
              <a:sym typeface="Wingdings" panose="05000000000000000000" pitchFamily="2" charset="2"/>
            </a:endParaRPr>
          </a:p>
          <a:p>
            <a:pPr lvl="2" latinLnBrk="0"/>
            <a:endParaRPr lang="en-US" altLang="ko-KR" dirty="0">
              <a:sym typeface="Wingdings" panose="05000000000000000000" pitchFamily="2" charset="2"/>
            </a:endParaRPr>
          </a:p>
          <a:p>
            <a:pPr lvl="2" latinLnBrk="0"/>
            <a:endParaRPr lang="ko-KR" altLang="en-US" dirty="0"/>
          </a:p>
          <a:p>
            <a:pPr lvl="2" latinLnBrk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8220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yy\Pictures\2014-06-02\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982" y="0"/>
            <a:ext cx="52700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029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 w="3175">
            <a:noFill/>
          </a:ln>
        </p:spPr>
        <p:txBody>
          <a:bodyPr>
            <a:normAutofit/>
          </a:bodyPr>
          <a:lstStyle/>
          <a:p>
            <a:pPr latinLnBrk="0"/>
            <a:r>
              <a:rPr lang="ko-KR" altLang="en-US" b="1" dirty="0" err="1" smtClean="0"/>
              <a:t>산화수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Oxidation </a:t>
            </a:r>
            <a:r>
              <a:rPr lang="en-US" altLang="ko-KR" b="1" dirty="0" smtClean="0"/>
              <a:t>state: </a:t>
            </a:r>
            <a:r>
              <a:rPr lang="ko-KR" altLang="en-US" dirty="0" smtClean="0"/>
              <a:t>원자가 순수한 이온 결합을 한다고 </a:t>
            </a:r>
            <a:r>
              <a:rPr lang="ko-KR" altLang="en-US" dirty="0" smtClean="0"/>
              <a:t>가정할</a:t>
            </a:r>
            <a:r>
              <a:rPr lang="ko-KR" altLang="en-US" dirty="0" smtClean="0"/>
              <a:t> 때 그 원자의 전하</a:t>
            </a:r>
            <a:endParaRPr lang="en-US" altLang="ko-KR" dirty="0" smtClean="0"/>
          </a:p>
          <a:p>
            <a:pPr latinLnBrk="0"/>
            <a:r>
              <a:rPr lang="ko-KR" altLang="en-US" b="1" dirty="0" smtClean="0"/>
              <a:t>산화 </a:t>
            </a:r>
            <a:r>
              <a:rPr lang="en-US" altLang="ko-KR" b="1" dirty="0" smtClean="0"/>
              <a:t>Oxidation</a:t>
            </a:r>
            <a:r>
              <a:rPr lang="en-US" altLang="ko-KR" dirty="0" smtClean="0"/>
              <a:t>:  </a:t>
            </a:r>
            <a:r>
              <a:rPr lang="ko-KR" altLang="en-US" dirty="0" smtClean="0"/>
              <a:t>산화수가 증가하는 것</a:t>
            </a:r>
            <a:r>
              <a:rPr lang="en-US" altLang="ko-KR" dirty="0" smtClean="0"/>
              <a:t> </a:t>
            </a:r>
            <a:r>
              <a:rPr lang="en-US" altLang="ko-KR" dirty="0" smtClean="0"/>
              <a:t>(of an atom, molecule, or ion)</a:t>
            </a:r>
          </a:p>
          <a:p>
            <a:pPr latinLnBrk="0"/>
            <a:r>
              <a:rPr lang="ko-KR" altLang="en-US" b="1" dirty="0" smtClean="0"/>
              <a:t>환원 </a:t>
            </a:r>
            <a:r>
              <a:rPr lang="en-US" altLang="ko-KR" b="1" dirty="0" smtClean="0"/>
              <a:t>Reduction</a:t>
            </a:r>
            <a:r>
              <a:rPr lang="en-US" altLang="ko-KR" dirty="0" smtClean="0"/>
              <a:t>: </a:t>
            </a:r>
            <a:r>
              <a:rPr lang="ko-KR" altLang="en-US" dirty="0" smtClean="0"/>
              <a:t>산화수가 감소하는 것</a:t>
            </a:r>
            <a:endParaRPr lang="en-US" altLang="ko-KR" dirty="0" smtClean="0"/>
          </a:p>
          <a:p>
            <a:pPr latinLnBrk="0"/>
            <a:r>
              <a:rPr lang="ko-KR" altLang="en-US" b="1" dirty="0" smtClean="0"/>
              <a:t>산화</a:t>
            </a:r>
            <a:r>
              <a:rPr lang="en-US" altLang="ko-KR" b="1" dirty="0" smtClean="0"/>
              <a:t>-</a:t>
            </a:r>
            <a:r>
              <a:rPr lang="ko-KR" altLang="en-US" b="1" dirty="0" smtClean="0"/>
              <a:t>환원반응 </a:t>
            </a:r>
            <a:r>
              <a:rPr lang="en-US" altLang="ko-KR" b="1" dirty="0" smtClean="0"/>
              <a:t>Redox </a:t>
            </a:r>
            <a:r>
              <a:rPr lang="en-US" altLang="ko-KR" b="1" dirty="0" smtClean="0"/>
              <a:t>reactions</a:t>
            </a:r>
            <a:r>
              <a:rPr lang="en-US" altLang="ko-KR" dirty="0" smtClean="0"/>
              <a:t>: </a:t>
            </a:r>
            <a:r>
              <a:rPr lang="ko-KR" altLang="en-US" dirty="0" smtClean="0"/>
              <a:t>반응물간 전자를 주고 받으며 산화 환원되는 반응</a:t>
            </a:r>
            <a:endParaRPr lang="en-US" altLang="ko-KR" dirty="0" smtClean="0"/>
          </a:p>
          <a:p>
            <a:pPr lvl="1" latinLnBrk="0"/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정의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600200"/>
                <a:ext cx="8109857" cy="4525963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ko-KR" altLang="en-US" dirty="0" smtClean="0"/>
                  <a:t>깁스자유에너지와 전기화학에너지 간의 관계</a:t>
                </a:r>
                <a:r>
                  <a:rPr lang="en-US" altLang="ko-KR" dirty="0" smtClean="0"/>
                  <a:t>:</a:t>
                </a:r>
                <a:endParaRPr lang="en-US" altLang="ko-KR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𝐺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𝑛𝐹𝐸</m:t>
                    </m:r>
                  </m:oMath>
                </a14:m>
                <a:r>
                  <a:rPr lang="en-US" altLang="ko-KR" dirty="0" smtClean="0"/>
                  <a:t>  					(1)</a:t>
                </a:r>
              </a:p>
              <a:p>
                <a:pPr lvl="1"/>
                <a:r>
                  <a:rPr lang="ko-KR" altLang="en-US" dirty="0" smtClean="0"/>
                  <a:t>위에서 </a:t>
                </a:r>
                <a:r>
                  <a:rPr lang="en-US" altLang="ko-KR" dirty="0" smtClean="0"/>
                  <a:t> </a:t>
                </a:r>
                <a:r>
                  <a:rPr lang="en-US" altLang="ko-KR" dirty="0" smtClean="0"/>
                  <a:t>n</a:t>
                </a:r>
                <a:r>
                  <a:rPr lang="en-US" altLang="ko-KR" dirty="0"/>
                  <a:t>=</a:t>
                </a:r>
                <a:r>
                  <a:rPr lang="en-US" altLang="ko-KR" dirty="0" smtClean="0"/>
                  <a:t> </a:t>
                </a:r>
                <a:r>
                  <a:rPr lang="ko-KR" altLang="en-US" dirty="0" smtClean="0"/>
                  <a:t>이동된 전자 수</a:t>
                </a:r>
                <a:r>
                  <a:rPr lang="en-US" altLang="ko-KR" dirty="0" smtClean="0"/>
                  <a:t>, </a:t>
                </a:r>
                <a:r>
                  <a:rPr lang="en-US" altLang="ko-KR" dirty="0" smtClean="0"/>
                  <a:t>F=Faraday constant (23.06kcal/</a:t>
                </a:r>
                <a:r>
                  <a:rPr lang="en-US" altLang="ko-KR" dirty="0" err="1" smtClean="0"/>
                  <a:t>Vmole</a:t>
                </a:r>
                <a:r>
                  <a:rPr lang="en-US" altLang="ko-KR" dirty="0" smtClean="0"/>
                  <a:t>), and E</a:t>
                </a:r>
                <a:r>
                  <a:rPr lang="en-US" altLang="ko-KR" dirty="0" smtClean="0"/>
                  <a:t>=</a:t>
                </a:r>
                <a:r>
                  <a:rPr lang="ko-KR" altLang="en-US" dirty="0" smtClean="0"/>
                  <a:t>전극전위 </a:t>
                </a:r>
                <a:r>
                  <a:rPr lang="en-US" altLang="ko-KR" dirty="0" smtClean="0"/>
                  <a:t>electrode </a:t>
                </a:r>
                <a:r>
                  <a:rPr lang="en-US" altLang="ko-KR" dirty="0" smtClean="0"/>
                  <a:t>potential</a:t>
                </a:r>
              </a:p>
              <a:p>
                <a:r>
                  <a:rPr lang="ko-KR" altLang="en-US" dirty="0" smtClean="0"/>
                  <a:t>질량 작용의 법칙으로부터</a:t>
                </a:r>
                <a:r>
                  <a:rPr lang="en-US" altLang="ko-KR" dirty="0" smtClean="0"/>
                  <a:t>,</a:t>
                </a:r>
                <a:endParaRPr lang="en-US" altLang="ko-KR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𝐺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=∆</m:t>
                    </m:r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𝐺</m:t>
                        </m:r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𝑜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𝑅𝑇𝑙𝑛</m:t>
                    </m:r>
                    <m:nary>
                      <m:naryPr>
                        <m:chr m:val="∏"/>
                        <m:supHide m:val="on"/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  <m:sub/>
                          <m:sup>
                            <m:r>
                              <a:rPr lang="en-US" altLang="ko-KR" b="0" i="1" smtClean="0">
                                <a:latin typeface="Cambria Math"/>
                                <a:ea typeface="Cambria Math"/>
                              </a:rPr>
                              <m:t>𝑣𝑖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altLang="ko-KR" dirty="0" smtClean="0"/>
                  <a:t>				(2)</a:t>
                </a:r>
              </a:p>
              <a:p>
                <a:pPr lvl="1"/>
                <a:r>
                  <a:rPr lang="ko-KR" altLang="en-US" dirty="0" smtClean="0"/>
                  <a:t>위에서</a:t>
                </a:r>
                <a:r>
                  <a:rPr lang="en-US" altLang="ko-KR" dirty="0" smtClean="0"/>
                  <a:t> </a:t>
                </a:r>
                <a:r>
                  <a:rPr lang="en-US" altLang="ko-KR" dirty="0" smtClean="0"/>
                  <a:t>R</a:t>
                </a:r>
                <a:r>
                  <a:rPr lang="en-US" altLang="ko-KR" dirty="0" smtClean="0"/>
                  <a:t>=</a:t>
                </a:r>
                <a:r>
                  <a:rPr lang="ko-KR" altLang="en-US" dirty="0" smtClean="0"/>
                  <a:t>이상기체상수</a:t>
                </a:r>
                <a:r>
                  <a:rPr lang="en-US" altLang="ko-KR" dirty="0" smtClean="0"/>
                  <a:t> </a:t>
                </a:r>
                <a:r>
                  <a:rPr lang="en-US" altLang="ko-KR" dirty="0" smtClean="0"/>
                  <a:t>(0.001987kcal/mole), T</a:t>
                </a:r>
                <a:r>
                  <a:rPr lang="en-US" altLang="ko-KR" dirty="0" smtClean="0"/>
                  <a:t>=</a:t>
                </a:r>
                <a:r>
                  <a:rPr lang="ko-KR" altLang="en-US" dirty="0" smtClean="0"/>
                  <a:t>절대온도</a:t>
                </a:r>
                <a:r>
                  <a:rPr lang="en-US" altLang="ko-KR" dirty="0" smtClean="0"/>
                  <a:t>, </a:t>
                </a:r>
                <a:r>
                  <a:rPr lang="en-US" altLang="ko-KR" dirty="0" smtClean="0"/>
                  <a:t>a</a:t>
                </a:r>
                <a:r>
                  <a:rPr lang="en-US" altLang="ko-KR" dirty="0" smtClean="0"/>
                  <a:t>=</a:t>
                </a:r>
                <a:r>
                  <a:rPr lang="ko-KR" altLang="en-US" dirty="0" smtClean="0"/>
                  <a:t>활동도 </a:t>
                </a:r>
                <a:r>
                  <a:rPr lang="en-US" altLang="ko-KR" dirty="0" smtClean="0"/>
                  <a:t>activity</a:t>
                </a:r>
                <a:r>
                  <a:rPr lang="en-US" altLang="ko-KR" dirty="0" smtClean="0"/>
                  <a:t>, and v</a:t>
                </a:r>
                <a:r>
                  <a:rPr lang="en-US" altLang="ko-KR" dirty="0" smtClean="0"/>
                  <a:t>=</a:t>
                </a:r>
                <a:r>
                  <a:rPr lang="ko-KR" altLang="en-US" dirty="0" smtClean="0"/>
                  <a:t>반응 계수 </a:t>
                </a:r>
                <a:r>
                  <a:rPr lang="en-US" altLang="ko-KR" dirty="0" smtClean="0"/>
                  <a:t>stoichiometric </a:t>
                </a:r>
                <a:r>
                  <a:rPr lang="en-US" altLang="ko-KR" dirty="0" smtClean="0"/>
                  <a:t>coefficient</a:t>
                </a:r>
              </a:p>
              <a:p>
                <a:r>
                  <a:rPr lang="en-US" altLang="ko-KR" dirty="0" smtClean="0"/>
                  <a:t>(</a:t>
                </a:r>
                <a:r>
                  <a:rPr lang="en-US" altLang="ko-KR" dirty="0" smtClean="0"/>
                  <a:t>1</a:t>
                </a:r>
                <a:r>
                  <a:rPr lang="en-US" altLang="ko-KR" dirty="0" smtClean="0"/>
                  <a:t>)</a:t>
                </a:r>
                <a:r>
                  <a:rPr lang="ko-KR" altLang="en-US" dirty="0" smtClean="0"/>
                  <a:t>식과 </a:t>
                </a:r>
                <a:r>
                  <a:rPr lang="en-US" altLang="ko-KR" dirty="0" smtClean="0"/>
                  <a:t>(</a:t>
                </a:r>
                <a:r>
                  <a:rPr lang="en-US" altLang="ko-KR" dirty="0" smtClean="0"/>
                  <a:t>2</a:t>
                </a:r>
                <a:r>
                  <a:rPr lang="en-US" altLang="ko-KR" dirty="0" smtClean="0"/>
                  <a:t>)</a:t>
                </a:r>
                <a:r>
                  <a:rPr lang="ko-KR" altLang="en-US" dirty="0" smtClean="0"/>
                  <a:t>식으로부터</a:t>
                </a:r>
                <a:endParaRPr lang="en-US" altLang="ko-KR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𝐸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  <m:sup>
                        <m:r>
                          <a:rPr lang="en-US" altLang="ko-KR" i="1">
                            <a:latin typeface="Cambria Math"/>
                            <a:ea typeface="Cambria Math"/>
                          </a:rPr>
                          <m:t>𝑜</m:t>
                        </m:r>
                      </m:sup>
                    </m:sSup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ko-KR" i="1" dirty="0">
                            <a:latin typeface="Cambria Math"/>
                            <a:ea typeface="Cambria Math"/>
                          </a:rPr>
                          <m:t>𝑅𝑇</m:t>
                        </m:r>
                      </m:num>
                      <m:den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𝑛𝐹</m:t>
                        </m:r>
                      </m:den>
                    </m:f>
                    <m:r>
                      <a:rPr lang="en-US" altLang="ko-KR" i="1">
                        <a:latin typeface="Cambria Math"/>
                        <a:ea typeface="Cambria Math"/>
                      </a:rPr>
                      <m:t>𝑙𝑛</m:t>
                    </m:r>
                    <m:nary>
                      <m:naryPr>
                        <m:chr m:val="∏"/>
                        <m:supHide m:val="on"/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ko-KR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  <m:sub/>
                          <m:sup>
                            <m:r>
                              <a:rPr lang="en-US" altLang="ko-KR" i="1">
                                <a:latin typeface="Cambria Math"/>
                                <a:ea typeface="Cambria Math"/>
                              </a:rPr>
                              <m:t>𝑣𝑖</m:t>
                            </m:r>
                          </m:sup>
                        </m:sSubSup>
                      </m:e>
                    </m:nary>
                    <m:r>
                      <a:rPr lang="en-US" altLang="ko-KR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altLang="ko-KR" dirty="0" smtClean="0">
                    <a:ea typeface="Cambria Math"/>
                  </a:rPr>
                  <a:t>(</a:t>
                </a:r>
                <a:r>
                  <a:rPr lang="en-US" altLang="ko-KR" dirty="0" smtClean="0">
                    <a:solidFill>
                      <a:srgbClr val="FF0000"/>
                    </a:solidFill>
                    <a:ea typeface="Cambria Math"/>
                  </a:rPr>
                  <a:t>Nernst Equation</a:t>
                </a:r>
                <a:r>
                  <a:rPr lang="en-US" altLang="ko-KR" dirty="0" smtClean="0">
                    <a:ea typeface="Cambria Math"/>
                  </a:rPr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  <a:ea typeface="Cambria Math"/>
                      </a:rPr>
                      <m:t>𝐸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altLang="ko-KR" i="1"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  <m:sup>
                        <m:r>
                          <a:rPr lang="en-US" altLang="ko-KR" i="1">
                            <a:latin typeface="Cambria Math"/>
                            <a:ea typeface="Cambria Math"/>
                          </a:rPr>
                          <m:t>𝑜</m:t>
                        </m:r>
                      </m:sup>
                    </m:sSup>
                    <m:r>
                      <a:rPr lang="en-US" altLang="ko-KR" i="1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0.0592</m:t>
                        </m:r>
                      </m:num>
                      <m:den>
                        <m:r>
                          <a:rPr lang="en-US" altLang="ko-KR" i="1">
                            <a:latin typeface="Cambria Math"/>
                            <a:ea typeface="Cambria Math"/>
                          </a:rPr>
                          <m:t>𝑛</m:t>
                        </m:r>
                      </m:den>
                    </m:f>
                    <m:r>
                      <a:rPr lang="en-US" altLang="ko-KR" i="1">
                        <a:latin typeface="Cambria Math"/>
                        <a:ea typeface="Cambria Math"/>
                      </a:rPr>
                      <m:t>𝑙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𝑜𝑔</m:t>
                    </m:r>
                    <m:nary>
                      <m:naryPr>
                        <m:chr m:val="∏"/>
                        <m:supHide m:val="on"/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ko-KR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  <m:sub/>
                          <m:sup>
                            <m:r>
                              <a:rPr lang="en-US" altLang="ko-KR" i="1">
                                <a:latin typeface="Cambria Math"/>
                                <a:ea typeface="Cambria Math"/>
                              </a:rPr>
                              <m:t>𝑣𝑖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altLang="ko-KR" dirty="0" smtClean="0"/>
                  <a:t>  at 25C and 1bar</a:t>
                </a:r>
              </a:p>
              <a:p>
                <a:r>
                  <a:rPr lang="ko-KR" altLang="en-US" dirty="0" smtClean="0"/>
                  <a:t>간혹 </a:t>
                </a:r>
                <a:r>
                  <a:rPr lang="en-US" altLang="ko-KR" dirty="0" smtClean="0"/>
                  <a:t>E </a:t>
                </a:r>
                <a:r>
                  <a:rPr lang="ko-KR" altLang="en-US" dirty="0" smtClean="0"/>
                  <a:t>대신</a:t>
                </a:r>
                <a:r>
                  <a:rPr lang="en-US" altLang="ko-KR" dirty="0" smtClean="0"/>
                  <a:t> </a:t>
                </a:r>
                <a:r>
                  <a:rPr lang="en-US" altLang="ko-KR" dirty="0" err="1" smtClean="0"/>
                  <a:t>pe</a:t>
                </a:r>
                <a:r>
                  <a:rPr lang="en-US" altLang="ko-KR" dirty="0" smtClean="0"/>
                  <a:t> </a:t>
                </a:r>
                <a:r>
                  <a:rPr lang="en-US" altLang="ko-KR" dirty="0" smtClean="0"/>
                  <a:t>(-log[e</a:t>
                </a:r>
                <a:r>
                  <a:rPr lang="en-US" altLang="ko-KR" baseline="30000" dirty="0" smtClean="0"/>
                  <a:t>-</a:t>
                </a:r>
                <a:r>
                  <a:rPr lang="en-US" altLang="ko-KR" dirty="0" smtClean="0"/>
                  <a:t>])</a:t>
                </a:r>
                <a:r>
                  <a:rPr lang="ko-KR" altLang="en-US" dirty="0" smtClean="0"/>
                  <a:t>를 사용하기도 함</a:t>
                </a:r>
                <a:endParaRPr lang="en-US" altLang="ko-KR" dirty="0"/>
              </a:p>
            </p:txBody>
          </p:sp>
        </mc:Choice>
        <mc:Fallback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600200"/>
                <a:ext cx="8109857" cy="4525963"/>
              </a:xfrm>
              <a:blipFill rotWithShape="0">
                <a:blip r:embed="rId2"/>
                <a:stretch>
                  <a:fillRect l="-526" t="-2830" r="-977" b="-107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이론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688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중요성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안정한 </a:t>
            </a:r>
            <a:r>
              <a:rPr lang="ko-KR" altLang="en-US" dirty="0" err="1" smtClean="0"/>
              <a:t>산화환원종</a:t>
            </a:r>
            <a:r>
              <a:rPr lang="ko-KR" altLang="en-US" dirty="0" smtClean="0"/>
              <a:t> </a:t>
            </a:r>
            <a:r>
              <a:rPr lang="ko-KR" altLang="en-US" dirty="0" smtClean="0"/>
              <a:t>예측에 이용</a:t>
            </a:r>
            <a:endParaRPr lang="en-US" altLang="ko-KR" dirty="0"/>
          </a:p>
          <a:p>
            <a:r>
              <a:rPr lang="ko-KR" altLang="en-US" dirty="0" smtClean="0"/>
              <a:t>작성 과정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물 안정 한계 계산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시스템 설정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화학종</a:t>
            </a:r>
            <a:r>
              <a:rPr lang="ko-KR" altLang="en-US" dirty="0" smtClean="0"/>
              <a:t> 간 산화환원 반응 완성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Nernst </a:t>
            </a:r>
            <a:r>
              <a:rPr lang="en-US" altLang="ko-KR" dirty="0" smtClean="0"/>
              <a:t>equation </a:t>
            </a:r>
            <a:r>
              <a:rPr lang="ko-KR" altLang="en-US" dirty="0" smtClean="0"/>
              <a:t>적용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>
                <a:sym typeface="Wingdings" panose="05000000000000000000" pitchFamily="2" charset="2"/>
              </a:rPr>
              <a:t>각 반응에 대해 </a:t>
            </a:r>
            <a:r>
              <a:rPr lang="en-US" altLang="ko-KR" dirty="0" smtClean="0">
                <a:sym typeface="Wingdings" panose="05000000000000000000" pitchFamily="2" charset="2"/>
              </a:rPr>
              <a:t>pH</a:t>
            </a:r>
            <a:r>
              <a:rPr lang="ko-KR" altLang="en-US" dirty="0" smtClean="0">
                <a:sym typeface="Wingdings" panose="05000000000000000000" pitchFamily="2" charset="2"/>
              </a:rPr>
              <a:t>와</a:t>
            </a:r>
            <a:r>
              <a:rPr lang="en-US" altLang="ko-KR" dirty="0" smtClean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E</a:t>
            </a:r>
            <a:r>
              <a:rPr lang="en-US" altLang="ko-KR" baseline="-25000" dirty="0" smtClean="0">
                <a:sym typeface="Wingdings" panose="05000000000000000000" pitchFamily="2" charset="2"/>
              </a:rPr>
              <a:t>H</a:t>
            </a:r>
            <a:r>
              <a:rPr lang="en-US" altLang="ko-KR" dirty="0" smtClean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ym typeface="Wingdings" panose="05000000000000000000" pitchFamily="2" charset="2"/>
              </a:rPr>
              <a:t>간의 관계식 획득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pH-E</a:t>
            </a:r>
            <a:r>
              <a:rPr lang="en-US" altLang="ko-KR" baseline="-25000" dirty="0" smtClean="0">
                <a:sym typeface="Wingdings" panose="05000000000000000000" pitchFamily="2" charset="2"/>
              </a:rPr>
              <a:t>H</a:t>
            </a:r>
            <a:r>
              <a:rPr lang="en-US" altLang="ko-KR" dirty="0" smtClean="0"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ym typeface="Wingdings" panose="05000000000000000000" pitchFamily="2" charset="2"/>
              </a:rPr>
              <a:t>식을 도시하고 각 </a:t>
            </a:r>
            <a:r>
              <a:rPr lang="ko-KR" altLang="en-US" dirty="0" err="1" smtClean="0">
                <a:sym typeface="Wingdings" panose="05000000000000000000" pitchFamily="2" charset="2"/>
              </a:rPr>
              <a:t>화학종의</a:t>
            </a:r>
            <a:r>
              <a:rPr lang="ko-KR" altLang="en-US" dirty="0" smtClean="0">
                <a:sym typeface="Wingdings" panose="05000000000000000000" pitchFamily="2" charset="2"/>
              </a:rPr>
              <a:t> 안정 영역을 표시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3. pH-E</a:t>
            </a:r>
            <a:r>
              <a:rPr lang="en-US" altLang="ko-KR" baseline="-25000" dirty="0" smtClean="0"/>
              <a:t>H</a:t>
            </a:r>
            <a:r>
              <a:rPr lang="en-US" altLang="ko-KR" dirty="0" smtClean="0"/>
              <a:t> </a:t>
            </a:r>
            <a:r>
              <a:rPr lang="ko-KR" altLang="en-US" dirty="0" smtClean="0"/>
              <a:t>도 </a:t>
            </a:r>
            <a:r>
              <a:rPr lang="en-US" altLang="ko-KR" dirty="0" smtClean="0"/>
              <a:t>(Diagram)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5145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물의 안정 한계 </a:t>
            </a:r>
            <a:r>
              <a:rPr lang="en-US" altLang="ko-KR" dirty="0" smtClean="0"/>
              <a:t>Water </a:t>
            </a:r>
            <a:r>
              <a:rPr lang="en-US" altLang="ko-KR" dirty="0" smtClean="0"/>
              <a:t>stability limits</a:t>
            </a:r>
          </a:p>
          <a:p>
            <a:pPr lvl="1"/>
            <a:r>
              <a:rPr lang="ko-KR" altLang="en-US" dirty="0" smtClean="0"/>
              <a:t>상한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0.5O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 + 2H</a:t>
            </a:r>
            <a:r>
              <a:rPr lang="en-US" altLang="ko-KR" baseline="30000" dirty="0" smtClean="0"/>
              <a:t>+</a:t>
            </a:r>
            <a:r>
              <a:rPr lang="en-US" altLang="ko-KR" dirty="0" smtClean="0"/>
              <a:t> + 2e</a:t>
            </a:r>
            <a:r>
              <a:rPr lang="en-US" altLang="ko-KR" baseline="30000" dirty="0" smtClean="0"/>
              <a:t>-</a:t>
            </a:r>
            <a:r>
              <a:rPr lang="en-US" altLang="ko-KR" dirty="0" smtClean="0"/>
              <a:t> = 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</a:t>
            </a:r>
          </a:p>
          <a:p>
            <a:pPr lvl="2"/>
            <a:r>
              <a:rPr lang="en-US" altLang="ko-KR" dirty="0" smtClean="0"/>
              <a:t>E=</a:t>
            </a:r>
            <a:r>
              <a:rPr lang="en-US" altLang="ko-KR" dirty="0" err="1" smtClean="0"/>
              <a:t>E</a:t>
            </a:r>
            <a:r>
              <a:rPr lang="en-US" altLang="ko-KR" baseline="30000" dirty="0" err="1" smtClean="0"/>
              <a:t>o</a:t>
            </a:r>
            <a:r>
              <a:rPr lang="en-US" altLang="ko-KR" dirty="0" smtClean="0"/>
              <a:t> + 0.059/2 log [H+]2P</a:t>
            </a:r>
            <a:r>
              <a:rPr lang="en-US" altLang="ko-KR" baseline="-25000" dirty="0" smtClean="0"/>
              <a:t>o2</a:t>
            </a:r>
            <a:r>
              <a:rPr lang="en-US" altLang="ko-KR" baseline="30000" dirty="0" smtClean="0"/>
              <a:t>0.5</a:t>
            </a:r>
          </a:p>
          <a:p>
            <a:pPr lvl="2"/>
            <a:r>
              <a:rPr lang="en-US" altLang="ko-KR" dirty="0"/>
              <a:t>E=1.23-0.059pH (</a:t>
            </a:r>
            <a:r>
              <a:rPr lang="en-US" altLang="ko-KR" dirty="0" smtClean="0"/>
              <a:t>P</a:t>
            </a:r>
            <a:r>
              <a:rPr lang="en-US" altLang="ko-KR" baseline="-25000" dirty="0" smtClean="0"/>
              <a:t>o2</a:t>
            </a:r>
            <a:r>
              <a:rPr lang="en-US" altLang="ko-KR" dirty="0" smtClean="0"/>
              <a:t>=1 </a:t>
            </a:r>
            <a:r>
              <a:rPr lang="en-US" altLang="ko-KR" dirty="0" err="1" smtClean="0"/>
              <a:t>atm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하한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2H</a:t>
            </a:r>
            <a:r>
              <a:rPr lang="en-US" altLang="ko-KR" baseline="30000" dirty="0"/>
              <a:t> +</a:t>
            </a:r>
            <a:r>
              <a:rPr lang="en-US" altLang="ko-KR" dirty="0" smtClean="0"/>
              <a:t> + 2e</a:t>
            </a:r>
            <a:r>
              <a:rPr lang="en-US" altLang="ko-KR" baseline="30000" dirty="0"/>
              <a:t>-</a:t>
            </a:r>
            <a:r>
              <a:rPr lang="en-US" altLang="ko-KR" dirty="0" smtClean="0"/>
              <a:t> = H2</a:t>
            </a:r>
          </a:p>
          <a:p>
            <a:pPr lvl="2"/>
            <a:r>
              <a:rPr lang="en-US" altLang="ko-KR" dirty="0"/>
              <a:t>E=</a:t>
            </a:r>
            <a:r>
              <a:rPr lang="en-US" altLang="ko-KR" dirty="0" err="1"/>
              <a:t>E</a:t>
            </a:r>
            <a:r>
              <a:rPr lang="en-US" altLang="ko-KR" baseline="30000" dirty="0" err="1"/>
              <a:t>o</a:t>
            </a:r>
            <a:r>
              <a:rPr lang="en-US" altLang="ko-KR" dirty="0"/>
              <a:t> + 0.059/2 log [H+]</a:t>
            </a:r>
            <a:r>
              <a:rPr lang="en-US" altLang="ko-KR" dirty="0" smtClean="0"/>
              <a:t>2/P</a:t>
            </a:r>
            <a:r>
              <a:rPr lang="en-US" altLang="ko-KR" baseline="-25000" dirty="0" smtClean="0"/>
              <a:t>H2</a:t>
            </a:r>
            <a:endParaRPr lang="en-US" altLang="ko-KR" baseline="30000" dirty="0"/>
          </a:p>
          <a:p>
            <a:pPr lvl="2"/>
            <a:r>
              <a:rPr lang="en-US" altLang="ko-KR" dirty="0" smtClean="0"/>
              <a:t>E=-0.059pH </a:t>
            </a:r>
            <a:r>
              <a:rPr lang="en-US" altLang="ko-KR" dirty="0"/>
              <a:t>(</a:t>
            </a:r>
            <a:r>
              <a:rPr lang="en-US" altLang="ko-KR" dirty="0" smtClean="0"/>
              <a:t>P</a:t>
            </a:r>
            <a:r>
              <a:rPr lang="en-US" altLang="ko-KR" baseline="-25000" dirty="0" smtClean="0"/>
              <a:t>H2</a:t>
            </a:r>
            <a:r>
              <a:rPr lang="en-US" altLang="ko-KR" dirty="0" smtClean="0"/>
              <a:t>=1 </a:t>
            </a:r>
            <a:r>
              <a:rPr lang="en-US" altLang="ko-KR" dirty="0" err="1"/>
              <a:t>atm</a:t>
            </a:r>
            <a:r>
              <a:rPr lang="en-US" altLang="ko-KR" dirty="0"/>
              <a:t>)</a:t>
            </a:r>
          </a:p>
          <a:p>
            <a:pPr lvl="2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281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95736" y="6021288"/>
            <a:ext cx="6195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http://www.kgs.ku.edu/Publications/Bulletins/239/Macpherson/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4286250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023" y="188640"/>
            <a:ext cx="428625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4932040" y="4365104"/>
            <a:ext cx="41022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en-US" sz="1200" dirty="0"/>
              <a:t>Outlined area shows the region delineated by Bass </a:t>
            </a:r>
            <a:r>
              <a:rPr lang="en-US" sz="1200" dirty="0" err="1"/>
              <a:t>Becking</a:t>
            </a:r>
            <a:r>
              <a:rPr lang="en-US" sz="1200" dirty="0"/>
              <a:t> et al. (1960) for a large number of measurements of natural waters. Small circles are ground-water samples (from Fish, 1993).</a:t>
            </a:r>
          </a:p>
        </p:txBody>
      </p:sp>
    </p:spTree>
    <p:extLst>
      <p:ext uri="{BB962C8B-B14F-4D97-AF65-F5344CB8AC3E}">
        <p14:creationId xmlns:p14="http://schemas.microsoft.com/office/powerpoint/2010/main" val="2505668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340768"/>
            <a:ext cx="8109857" cy="4525963"/>
          </a:xfrm>
        </p:spPr>
        <p:txBody>
          <a:bodyPr/>
          <a:lstStyle/>
          <a:p>
            <a:r>
              <a:rPr lang="en-US" altLang="ko-KR" dirty="0" smtClean="0"/>
              <a:t>Fe-O-H system</a:t>
            </a:r>
          </a:p>
          <a:p>
            <a:pPr lvl="1"/>
            <a:r>
              <a:rPr lang="ko-KR" altLang="en-US" dirty="0" smtClean="0"/>
              <a:t>가능한 </a:t>
            </a:r>
            <a:r>
              <a:rPr lang="ko-KR" altLang="en-US" dirty="0" err="1" smtClean="0"/>
              <a:t>화학종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Fe</a:t>
            </a:r>
            <a:r>
              <a:rPr lang="en-US" altLang="ko-KR" baseline="30000" dirty="0" smtClean="0"/>
              <a:t>2+</a:t>
            </a:r>
            <a:r>
              <a:rPr lang="en-US" altLang="ko-KR" dirty="0" smtClean="0"/>
              <a:t>, Fe</a:t>
            </a:r>
            <a:r>
              <a:rPr lang="en-US" altLang="ko-KR" baseline="30000" dirty="0" smtClean="0"/>
              <a:t>3+</a:t>
            </a:r>
            <a:r>
              <a:rPr lang="en-US" altLang="ko-KR" dirty="0" smtClean="0"/>
              <a:t>, </a:t>
            </a:r>
            <a:r>
              <a:rPr lang="en-US" dirty="0" err="1"/>
              <a:t>FeOH</a:t>
            </a:r>
            <a:r>
              <a:rPr lang="en-US" baseline="30000" dirty="0" smtClean="0"/>
              <a:t>+</a:t>
            </a:r>
            <a:r>
              <a:rPr lang="en-US" dirty="0" smtClean="0"/>
              <a:t>,</a:t>
            </a:r>
            <a:r>
              <a:rPr lang="en-US" baseline="30000" dirty="0" smtClean="0"/>
              <a:t> </a:t>
            </a:r>
            <a:r>
              <a:rPr lang="en-US" altLang="ko-KR" dirty="0" smtClean="0"/>
              <a:t>FeOH</a:t>
            </a:r>
            <a:r>
              <a:rPr lang="en-US" altLang="ko-KR" baseline="30000" dirty="0" smtClean="0"/>
              <a:t>2</a:t>
            </a:r>
            <a:r>
              <a:rPr lang="en-US" altLang="ko-KR" baseline="30000" dirty="0"/>
              <a:t>+</a:t>
            </a:r>
            <a:r>
              <a:rPr lang="en-US" altLang="ko-KR" dirty="0" smtClean="0"/>
              <a:t>, Fe(OH)</a:t>
            </a:r>
            <a:r>
              <a:rPr lang="en-US" altLang="ko-KR" baseline="-25000" dirty="0" smtClean="0"/>
              <a:t>2</a:t>
            </a:r>
            <a:r>
              <a:rPr lang="en-US" altLang="ko-KR" baseline="30000" dirty="0" smtClean="0"/>
              <a:t>+</a:t>
            </a:r>
            <a:r>
              <a:rPr lang="en-US" altLang="ko-KR" dirty="0" smtClean="0"/>
              <a:t>, Fe(OH)</a:t>
            </a:r>
            <a:r>
              <a:rPr lang="en-US" altLang="ko-KR" baseline="-25000" dirty="0" smtClean="0"/>
              <a:t>3</a:t>
            </a:r>
            <a:r>
              <a:rPr lang="en-US" altLang="ko-KR" baseline="30000" dirty="0" smtClean="0"/>
              <a:t>0</a:t>
            </a:r>
            <a:r>
              <a:rPr lang="en-US" altLang="ko-KR" dirty="0" smtClean="0"/>
              <a:t>, Fe(OH)</a:t>
            </a:r>
            <a:r>
              <a:rPr lang="en-US" altLang="ko-KR" baseline="-25000" dirty="0" smtClean="0"/>
              <a:t>4</a:t>
            </a:r>
            <a:r>
              <a:rPr lang="en-US" altLang="ko-KR" baseline="30000" dirty="0" smtClean="0"/>
              <a:t>-</a:t>
            </a:r>
            <a:r>
              <a:rPr lang="en-US" altLang="ko-KR" dirty="0" smtClean="0"/>
              <a:t>, (</a:t>
            </a:r>
            <a:r>
              <a:rPr lang="en-US" altLang="ko-KR" dirty="0" err="1" smtClean="0"/>
              <a:t>FeOOH</a:t>
            </a:r>
            <a:r>
              <a:rPr lang="en-US" altLang="ko-KR" dirty="0" smtClean="0"/>
              <a:t>(am), Fe(OH)</a:t>
            </a:r>
            <a:r>
              <a:rPr lang="en-US" altLang="ko-KR" baseline="-25000" dirty="0" smtClean="0"/>
              <a:t>3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자료</a:t>
            </a:r>
            <a:endParaRPr lang="ko-KR" alt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225846"/>
              </p:ext>
            </p:extLst>
          </p:nvPr>
        </p:nvGraphicFramePr>
        <p:xfrm>
          <a:off x="3131840" y="3356992"/>
          <a:ext cx="501588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940"/>
                <a:gridCol w="2507940"/>
              </a:tblGrid>
              <a:tr h="305132">
                <a:tc>
                  <a:txBody>
                    <a:bodyPr/>
                    <a:lstStyle/>
                    <a:p>
                      <a:r>
                        <a:rPr lang="en-US" dirty="0" smtClean="0"/>
                        <a:t>Species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dirty="0" err="1" smtClean="0">
                          <a:latin typeface="+mn-lt"/>
                        </a:rPr>
                        <a:t>G</a:t>
                      </a:r>
                      <a:r>
                        <a:rPr lang="en-US" baseline="30000" dirty="0" err="1" smtClean="0">
                          <a:latin typeface="+mn-lt"/>
                        </a:rPr>
                        <a:t>o</a:t>
                      </a:r>
                      <a:r>
                        <a:rPr lang="en-US" baseline="-25000" dirty="0" err="1" smtClean="0">
                          <a:latin typeface="+mn-lt"/>
                        </a:rPr>
                        <a:t>f</a:t>
                      </a:r>
                      <a:r>
                        <a:rPr lang="en-US" dirty="0" smtClean="0">
                          <a:latin typeface="+mn-lt"/>
                        </a:rPr>
                        <a:t> at 298K &amp; 1bar</a:t>
                      </a:r>
                      <a:endParaRPr lang="en-US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</a:tr>
              <a:tr h="305132">
                <a:tc>
                  <a:txBody>
                    <a:bodyPr/>
                    <a:lstStyle/>
                    <a:p>
                      <a:r>
                        <a:rPr lang="en-US" dirty="0" smtClean="0"/>
                        <a:t>Fe</a:t>
                      </a:r>
                      <a:r>
                        <a:rPr lang="en-US" baseline="30000" dirty="0" smtClean="0"/>
                        <a:t>2+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-18.85</a:t>
                      </a:r>
                      <a:endParaRPr lang="en-US" dirty="0"/>
                    </a:p>
                  </a:txBody>
                  <a:tcPr/>
                </a:tc>
              </a:tr>
              <a:tr h="305132">
                <a:tc>
                  <a:txBody>
                    <a:bodyPr/>
                    <a:lstStyle/>
                    <a:p>
                      <a:r>
                        <a:rPr lang="en-US" dirty="0" smtClean="0"/>
                        <a:t>Fe</a:t>
                      </a:r>
                      <a:r>
                        <a:rPr lang="en-US" baseline="30000" dirty="0" smtClean="0"/>
                        <a:t>3+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-1.12</a:t>
                      </a:r>
                      <a:endParaRPr lang="en-US" dirty="0"/>
                    </a:p>
                  </a:txBody>
                  <a:tcPr/>
                </a:tc>
              </a:tr>
              <a:tr h="305132">
                <a:tc>
                  <a:txBody>
                    <a:bodyPr/>
                    <a:lstStyle/>
                    <a:p>
                      <a:r>
                        <a:rPr lang="en-US" dirty="0" smtClean="0"/>
                        <a:t>FeOH</a:t>
                      </a:r>
                      <a:r>
                        <a:rPr lang="en-US" baseline="30000" dirty="0" smtClean="0"/>
                        <a:t>2+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-54.83</a:t>
                      </a:r>
                      <a:endParaRPr lang="en-US" dirty="0"/>
                    </a:p>
                  </a:txBody>
                  <a:tcPr/>
                </a:tc>
              </a:tr>
              <a:tr h="305132">
                <a:tc>
                  <a:txBody>
                    <a:bodyPr/>
                    <a:lstStyle/>
                    <a:p>
                      <a:r>
                        <a:rPr lang="en-US" dirty="0" smtClean="0"/>
                        <a:t>Fe(OH)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30000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-106.4</a:t>
                      </a:r>
                      <a:endParaRPr lang="en-US" dirty="0"/>
                    </a:p>
                  </a:txBody>
                  <a:tcPr/>
                </a:tc>
              </a:tr>
              <a:tr h="305132">
                <a:tc>
                  <a:txBody>
                    <a:bodyPr/>
                    <a:lstStyle/>
                    <a:p>
                      <a:r>
                        <a:rPr lang="en-US" dirty="0" smtClean="0"/>
                        <a:t>Fe(OH)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30000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-156.6</a:t>
                      </a:r>
                      <a:endParaRPr lang="en-US" dirty="0"/>
                    </a:p>
                  </a:txBody>
                  <a:tcPr/>
                </a:tc>
              </a:tr>
              <a:tr h="305132">
                <a:tc>
                  <a:txBody>
                    <a:bodyPr/>
                    <a:lstStyle/>
                    <a:p>
                      <a:r>
                        <a:rPr lang="en-US" dirty="0" smtClean="0"/>
                        <a:t>Fe(OH)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baseline="30000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-201.32</a:t>
                      </a:r>
                      <a:endParaRPr lang="en-US" dirty="0"/>
                    </a:p>
                  </a:txBody>
                  <a:tcPr/>
                </a:tc>
              </a:tr>
              <a:tr h="30513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FeOH</a:t>
                      </a:r>
                      <a:r>
                        <a:rPr lang="en-US" baseline="30000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-63.262</a:t>
                      </a:r>
                      <a:endParaRPr lang="en-US" dirty="0"/>
                    </a:p>
                  </a:txBody>
                  <a:tcPr/>
                </a:tc>
              </a:tr>
              <a:tr h="305132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-56.687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844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latinLnBrk="0"/>
            <a:r>
              <a:rPr lang="ko-KR" altLang="en-US" dirty="0" smtClean="0"/>
              <a:t>산화환원 반응</a:t>
            </a:r>
            <a:endParaRPr lang="en-US" altLang="ko-KR" dirty="0" smtClean="0"/>
          </a:p>
          <a:p>
            <a:pPr lvl="2" latinLnBrk="0"/>
            <a:r>
              <a:rPr lang="en-US" altLang="ko-KR" dirty="0" smtClean="0"/>
              <a:t>Fe</a:t>
            </a:r>
            <a:r>
              <a:rPr lang="en-US" baseline="30000" dirty="0" smtClean="0"/>
              <a:t>3</a:t>
            </a:r>
            <a:r>
              <a:rPr lang="en-US" baseline="30000" dirty="0" smtClean="0"/>
              <a:t>+</a:t>
            </a:r>
            <a:r>
              <a:rPr lang="en-US" altLang="ko-KR" dirty="0" smtClean="0"/>
              <a:t> - Fe</a:t>
            </a:r>
            <a:r>
              <a:rPr lang="en-US" baseline="30000" dirty="0" smtClean="0"/>
              <a:t>2+</a:t>
            </a:r>
          </a:p>
          <a:p>
            <a:pPr lvl="3" latinLnBrk="0"/>
            <a:r>
              <a:rPr lang="en-US" altLang="ko-KR" dirty="0"/>
              <a:t>Fe</a:t>
            </a:r>
            <a:r>
              <a:rPr lang="en-US" baseline="30000" dirty="0"/>
              <a:t>3+ </a:t>
            </a:r>
            <a:r>
              <a:rPr lang="en-US" baseline="30000" dirty="0" smtClean="0"/>
              <a:t> </a:t>
            </a:r>
            <a:r>
              <a:rPr lang="en-US" altLang="ko-KR" dirty="0" smtClean="0"/>
              <a:t>+ e</a:t>
            </a:r>
            <a:r>
              <a:rPr lang="en-US" altLang="ko-KR" baseline="30000" dirty="0" smtClean="0"/>
              <a:t>- </a:t>
            </a:r>
            <a:r>
              <a:rPr lang="en-US" altLang="ko-KR" dirty="0"/>
              <a:t>= Fe</a:t>
            </a:r>
            <a:r>
              <a:rPr lang="en-US" baseline="30000" dirty="0"/>
              <a:t>2+ </a:t>
            </a:r>
            <a:r>
              <a:rPr lang="en-US" baseline="30000" dirty="0" smtClean="0"/>
              <a:t> </a:t>
            </a:r>
            <a:r>
              <a:rPr lang="en-US" altLang="ko-KR" dirty="0" smtClean="0"/>
              <a:t>b</a:t>
            </a:r>
          </a:p>
          <a:p>
            <a:pPr lvl="3" latinLnBrk="0"/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baseline="-25000" dirty="0" err="1"/>
              <a:t>f</a:t>
            </a:r>
            <a:r>
              <a:rPr lang="en-US" dirty="0"/>
              <a:t> </a:t>
            </a:r>
            <a:r>
              <a:rPr lang="en-US" dirty="0" smtClean="0"/>
              <a:t>= -18.85+1.12=-17.73 (kcal/mole)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</a:p>
          <a:p>
            <a:pPr lvl="3" latinLnBrk="0"/>
            <a:r>
              <a:rPr lang="en-US" dirty="0" err="1" smtClean="0">
                <a:sym typeface="Wingdings" panose="05000000000000000000" pitchFamily="2" charset="2"/>
              </a:rPr>
              <a:t>E</a:t>
            </a:r>
            <a:r>
              <a:rPr lang="en-US" baseline="30000" dirty="0" err="1" smtClean="0"/>
              <a:t>o</a:t>
            </a:r>
            <a:r>
              <a:rPr lang="en-US" dirty="0" smtClean="0">
                <a:sym typeface="Wingdings" panose="05000000000000000000" pitchFamily="2" charset="2"/>
              </a:rPr>
              <a:t> = 17.73/23.06=0.769 (v)</a:t>
            </a:r>
          </a:p>
          <a:p>
            <a:pPr lvl="3" latinLnBrk="0"/>
            <a:r>
              <a:rPr lang="en-US" altLang="ko-KR" dirty="0" smtClean="0">
                <a:sym typeface="Wingdings" panose="05000000000000000000" pitchFamily="2" charset="2"/>
              </a:rPr>
              <a:t>E=0.769-0.059log([</a:t>
            </a:r>
            <a:r>
              <a:rPr lang="en-US" altLang="ko-KR" dirty="0"/>
              <a:t>Fe</a:t>
            </a:r>
            <a:r>
              <a:rPr lang="en-US" baseline="30000" dirty="0"/>
              <a:t>2</a:t>
            </a:r>
            <a:r>
              <a:rPr lang="en-US" baseline="30000" dirty="0" smtClean="0"/>
              <a:t>+</a:t>
            </a:r>
            <a:r>
              <a:rPr lang="en-US" dirty="0" smtClean="0"/>
              <a:t>]</a:t>
            </a:r>
            <a:r>
              <a:rPr lang="en-US" altLang="ko-KR" dirty="0" smtClean="0">
                <a:sym typeface="Wingdings" panose="05000000000000000000" pitchFamily="2" charset="2"/>
              </a:rPr>
              <a:t>/[</a:t>
            </a:r>
            <a:r>
              <a:rPr lang="en-US" altLang="ko-KR" dirty="0"/>
              <a:t>Fe</a:t>
            </a:r>
            <a:r>
              <a:rPr lang="en-US" baseline="30000" dirty="0"/>
              <a:t>3</a:t>
            </a:r>
            <a:r>
              <a:rPr lang="en-US" baseline="30000" dirty="0" smtClean="0"/>
              <a:t>+</a:t>
            </a:r>
            <a:r>
              <a:rPr lang="en-US" altLang="ko-KR" dirty="0" smtClean="0">
                <a:sym typeface="Wingdings" panose="05000000000000000000" pitchFamily="2" charset="2"/>
              </a:rPr>
              <a:t>])=0.769</a:t>
            </a:r>
          </a:p>
          <a:p>
            <a:pPr lvl="2" latinLnBrk="0"/>
            <a:r>
              <a:rPr lang="en-US" dirty="0"/>
              <a:t>FeOH</a:t>
            </a:r>
            <a:r>
              <a:rPr lang="en-US" baseline="30000" dirty="0"/>
              <a:t>2</a:t>
            </a:r>
            <a:r>
              <a:rPr lang="en-US" baseline="30000" dirty="0" smtClean="0"/>
              <a:t>+</a:t>
            </a:r>
            <a:r>
              <a:rPr lang="en-US" altLang="ko-KR" dirty="0"/>
              <a:t>- Fe</a:t>
            </a:r>
            <a:r>
              <a:rPr lang="en-US" baseline="30000" dirty="0"/>
              <a:t>2+</a:t>
            </a:r>
            <a:endParaRPr lang="en-US" altLang="ko-KR" dirty="0" smtClean="0"/>
          </a:p>
          <a:p>
            <a:pPr lvl="3" latinLnBrk="0"/>
            <a:r>
              <a:rPr lang="en-US" dirty="0"/>
              <a:t>FeOH</a:t>
            </a:r>
            <a:r>
              <a:rPr lang="en-US" baseline="30000" dirty="0"/>
              <a:t>2</a:t>
            </a:r>
            <a:r>
              <a:rPr lang="en-US" baseline="30000" dirty="0" smtClean="0"/>
              <a:t>+ </a:t>
            </a:r>
            <a:r>
              <a:rPr lang="en-US" altLang="ko-KR" dirty="0" smtClean="0"/>
              <a:t>+ H</a:t>
            </a:r>
            <a:r>
              <a:rPr lang="en-US" baseline="30000" dirty="0"/>
              <a:t>+</a:t>
            </a:r>
            <a:r>
              <a:rPr lang="en-US" altLang="ko-KR" dirty="0" smtClean="0"/>
              <a:t> + </a:t>
            </a:r>
            <a:r>
              <a:rPr lang="en-US" altLang="ko-KR" dirty="0"/>
              <a:t>e</a:t>
            </a:r>
            <a:r>
              <a:rPr lang="en-US" altLang="ko-KR" baseline="30000" dirty="0"/>
              <a:t>- </a:t>
            </a:r>
            <a:r>
              <a:rPr lang="en-US" altLang="ko-KR" baseline="30000" dirty="0" smtClean="0"/>
              <a:t> </a:t>
            </a:r>
            <a:r>
              <a:rPr lang="en-US" altLang="ko-KR" dirty="0" smtClean="0"/>
              <a:t>= Fe</a:t>
            </a:r>
            <a:r>
              <a:rPr lang="en-US" baseline="30000" dirty="0" smtClean="0"/>
              <a:t>2+</a:t>
            </a:r>
            <a:r>
              <a:rPr lang="en-US" altLang="ko-KR" dirty="0" smtClean="0"/>
              <a:t> + 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</a:t>
            </a:r>
          </a:p>
          <a:p>
            <a:pPr lvl="3" latinLnBrk="0"/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baseline="-25000" dirty="0" err="1"/>
              <a:t>f</a:t>
            </a:r>
            <a:r>
              <a:rPr lang="en-US" dirty="0"/>
              <a:t> </a:t>
            </a:r>
            <a:r>
              <a:rPr lang="en-US" dirty="0" smtClean="0"/>
              <a:t>= -18.85-56.687+54.83=-20.707 </a:t>
            </a:r>
            <a:r>
              <a:rPr lang="en-US" dirty="0"/>
              <a:t>(kcal/mole)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pPr lvl="3" latinLnBrk="0"/>
            <a:r>
              <a:rPr lang="en-US" dirty="0" err="1">
                <a:sym typeface="Wingdings" panose="05000000000000000000" pitchFamily="2" charset="2"/>
              </a:rPr>
              <a:t>E</a:t>
            </a:r>
            <a:r>
              <a:rPr lang="en-US" baseline="30000" dirty="0" err="1"/>
              <a:t>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= 20.707/23.06=0.898 (V)</a:t>
            </a:r>
          </a:p>
          <a:p>
            <a:pPr lvl="3" latinLnBrk="0"/>
            <a:r>
              <a:rPr lang="en-US" altLang="ko-KR" dirty="0" smtClean="0">
                <a:sym typeface="Wingdings" panose="05000000000000000000" pitchFamily="2" charset="2"/>
              </a:rPr>
              <a:t>E=0.898-0.059pH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4525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latinLnBrk="0"/>
            <a:r>
              <a:rPr lang="en-US" dirty="0" smtClean="0"/>
              <a:t>Fe(OH)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+</a:t>
            </a:r>
            <a:r>
              <a:rPr lang="en-US" altLang="ko-KR" dirty="0"/>
              <a:t>- Fe</a:t>
            </a:r>
            <a:r>
              <a:rPr lang="en-US" baseline="30000" dirty="0"/>
              <a:t>2+</a:t>
            </a:r>
            <a:endParaRPr lang="en-US" altLang="ko-KR" dirty="0" smtClean="0"/>
          </a:p>
          <a:p>
            <a:pPr lvl="3" latinLnBrk="0"/>
            <a:r>
              <a:rPr lang="en-US" dirty="0" smtClean="0"/>
              <a:t>Fe(OH)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+ </a:t>
            </a:r>
            <a:r>
              <a:rPr lang="en-US" altLang="ko-KR" dirty="0" smtClean="0"/>
              <a:t>+ 2H</a:t>
            </a:r>
            <a:r>
              <a:rPr lang="en-US" baseline="30000" dirty="0"/>
              <a:t>+</a:t>
            </a:r>
            <a:r>
              <a:rPr lang="en-US" altLang="ko-KR" dirty="0" smtClean="0"/>
              <a:t> + </a:t>
            </a:r>
            <a:r>
              <a:rPr lang="en-US" altLang="ko-KR" dirty="0"/>
              <a:t>e</a:t>
            </a:r>
            <a:r>
              <a:rPr lang="en-US" altLang="ko-KR" baseline="30000" dirty="0"/>
              <a:t>- </a:t>
            </a:r>
            <a:r>
              <a:rPr lang="en-US" altLang="ko-KR" baseline="30000" dirty="0" smtClean="0"/>
              <a:t> </a:t>
            </a:r>
            <a:r>
              <a:rPr lang="en-US" altLang="ko-KR" dirty="0" smtClean="0"/>
              <a:t>= Fe</a:t>
            </a:r>
            <a:r>
              <a:rPr lang="en-US" baseline="30000" dirty="0" smtClean="0"/>
              <a:t>2+</a:t>
            </a:r>
            <a:r>
              <a:rPr lang="en-US" altLang="ko-KR" dirty="0" smtClean="0"/>
              <a:t> + 2H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</a:t>
            </a:r>
          </a:p>
          <a:p>
            <a:pPr lvl="3" latinLnBrk="0"/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baseline="-25000" dirty="0" err="1"/>
              <a:t>f</a:t>
            </a:r>
            <a:r>
              <a:rPr lang="en-US" dirty="0"/>
              <a:t> </a:t>
            </a:r>
            <a:r>
              <a:rPr lang="en-US" dirty="0" smtClean="0"/>
              <a:t>= -18.85-2*56.687+106.4=-25.824 </a:t>
            </a:r>
            <a:r>
              <a:rPr lang="en-US" dirty="0"/>
              <a:t>(kcal/mole)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pPr lvl="3" latinLnBrk="0"/>
            <a:r>
              <a:rPr lang="en-US" dirty="0" err="1">
                <a:sym typeface="Wingdings" panose="05000000000000000000" pitchFamily="2" charset="2"/>
              </a:rPr>
              <a:t>E</a:t>
            </a:r>
            <a:r>
              <a:rPr lang="en-US" baseline="30000" dirty="0" err="1"/>
              <a:t>o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= 25.824/23.06=1.120 (V)</a:t>
            </a:r>
          </a:p>
          <a:p>
            <a:pPr lvl="3" latinLnBrk="0"/>
            <a:r>
              <a:rPr lang="en-US" altLang="ko-KR" dirty="0" smtClean="0">
                <a:sym typeface="Wingdings" panose="05000000000000000000" pitchFamily="2" charset="2"/>
              </a:rPr>
              <a:t>E=1.120-0.118pH</a:t>
            </a:r>
          </a:p>
          <a:p>
            <a:pPr lvl="2" latinLnBrk="0"/>
            <a:r>
              <a:rPr lang="en-US" dirty="0" smtClean="0"/>
              <a:t>Fe(OH)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0</a:t>
            </a:r>
            <a:r>
              <a:rPr lang="en-US" altLang="ko-KR" dirty="0" smtClean="0"/>
              <a:t>- </a:t>
            </a:r>
            <a:r>
              <a:rPr lang="en-US" altLang="ko-KR" dirty="0"/>
              <a:t>Fe</a:t>
            </a:r>
            <a:r>
              <a:rPr lang="en-US" baseline="30000" dirty="0"/>
              <a:t>2+</a:t>
            </a:r>
            <a:endParaRPr lang="en-US" altLang="ko-KR" dirty="0"/>
          </a:p>
          <a:p>
            <a:pPr lvl="3" latinLnBrk="0"/>
            <a:r>
              <a:rPr lang="en-US" dirty="0" smtClean="0"/>
              <a:t>Fe(OH)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0 </a:t>
            </a:r>
            <a:r>
              <a:rPr lang="en-US" altLang="ko-KR" dirty="0"/>
              <a:t>+ </a:t>
            </a:r>
            <a:r>
              <a:rPr lang="en-US" altLang="ko-KR" dirty="0" smtClean="0"/>
              <a:t>3H</a:t>
            </a:r>
            <a:r>
              <a:rPr lang="en-US" baseline="30000" dirty="0"/>
              <a:t>+</a:t>
            </a:r>
            <a:r>
              <a:rPr lang="en-US" altLang="ko-KR" dirty="0"/>
              <a:t> + e</a:t>
            </a:r>
            <a:r>
              <a:rPr lang="en-US" altLang="ko-KR" baseline="30000" dirty="0"/>
              <a:t>-  </a:t>
            </a:r>
            <a:r>
              <a:rPr lang="en-US" altLang="ko-KR" dirty="0"/>
              <a:t>= Fe</a:t>
            </a:r>
            <a:r>
              <a:rPr lang="en-US" baseline="30000" dirty="0"/>
              <a:t>2+</a:t>
            </a:r>
            <a:r>
              <a:rPr lang="en-US" altLang="ko-KR" dirty="0"/>
              <a:t> + </a:t>
            </a:r>
            <a:r>
              <a:rPr lang="en-US" altLang="ko-KR" dirty="0" smtClean="0"/>
              <a:t>3H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</a:t>
            </a:r>
            <a:endParaRPr lang="en-US" altLang="ko-KR" dirty="0"/>
          </a:p>
          <a:p>
            <a:pPr lvl="3" latinLnBrk="0"/>
            <a:r>
              <a:rPr lang="en-US" dirty="0" err="1">
                <a:latin typeface="Symbol" panose="05050102010706020507" pitchFamily="18" charset="2"/>
              </a:rPr>
              <a:t>D</a:t>
            </a:r>
            <a:r>
              <a:rPr lang="en-US" dirty="0" err="1"/>
              <a:t>G</a:t>
            </a:r>
            <a:r>
              <a:rPr lang="en-US" baseline="30000" dirty="0" err="1"/>
              <a:t>o</a:t>
            </a:r>
            <a:r>
              <a:rPr lang="en-US" baseline="-25000" dirty="0" err="1"/>
              <a:t>f</a:t>
            </a:r>
            <a:r>
              <a:rPr lang="en-US" dirty="0"/>
              <a:t> = -</a:t>
            </a:r>
            <a:r>
              <a:rPr lang="en-US" dirty="0" smtClean="0"/>
              <a:t>18.85-3*56.687+156.6=-32.311 </a:t>
            </a:r>
            <a:r>
              <a:rPr lang="en-US" dirty="0"/>
              <a:t>(kcal/mole) </a:t>
            </a:r>
            <a:r>
              <a:rPr lang="en-US" dirty="0">
                <a:sym typeface="Wingdings" panose="05000000000000000000" pitchFamily="2" charset="2"/>
              </a:rPr>
              <a:t></a:t>
            </a:r>
          </a:p>
          <a:p>
            <a:pPr lvl="3" latinLnBrk="0"/>
            <a:r>
              <a:rPr lang="en-US" dirty="0" err="1">
                <a:sym typeface="Wingdings" panose="05000000000000000000" pitchFamily="2" charset="2"/>
              </a:rPr>
              <a:t>E</a:t>
            </a:r>
            <a:r>
              <a:rPr lang="en-US" baseline="30000" dirty="0" err="1"/>
              <a:t>o</a:t>
            </a:r>
            <a:r>
              <a:rPr lang="en-US" dirty="0">
                <a:sym typeface="Wingdings" panose="05000000000000000000" pitchFamily="2" charset="2"/>
              </a:rPr>
              <a:t> = </a:t>
            </a:r>
            <a:r>
              <a:rPr lang="en-US" dirty="0" smtClean="0">
                <a:sym typeface="Wingdings" panose="05000000000000000000" pitchFamily="2" charset="2"/>
              </a:rPr>
              <a:t>32.311/23.06=1.401 </a:t>
            </a:r>
            <a:r>
              <a:rPr lang="en-US" dirty="0">
                <a:sym typeface="Wingdings" panose="05000000000000000000" pitchFamily="2" charset="2"/>
              </a:rPr>
              <a:t>(V)</a:t>
            </a:r>
          </a:p>
          <a:p>
            <a:pPr lvl="3" latinLnBrk="0"/>
            <a:r>
              <a:rPr lang="en-US" altLang="ko-KR" dirty="0" smtClean="0">
                <a:sym typeface="Wingdings" panose="05000000000000000000" pitchFamily="2" charset="2"/>
              </a:rPr>
              <a:t>E=1.401-0.177pH</a:t>
            </a:r>
            <a:endParaRPr lang="ko-KR" altLang="en-US" dirty="0"/>
          </a:p>
          <a:p>
            <a:pPr lvl="2" latinLnBrk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20131201"/>
      </p:ext>
    </p:extLst>
  </p:cSld>
  <p:clrMapOvr>
    <a:masterClrMapping/>
  </p:clrMapOvr>
</p:sld>
</file>

<file path=ppt/theme/theme1.xml><?xml version="1.0" encoding="utf-8"?>
<a:theme xmlns:a="http://schemas.openxmlformats.org/drawingml/2006/main" name="New_Education03">
  <a:themeElements>
    <a:clrScheme name="Education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ducation03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ducation03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hade val="100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3500" dist="25400" dir="5400000" sx="102000" sy="102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31750" h="19050" prst="softRound"/>
            <a:contourClr>
              <a:schemeClr val="phClr"/>
            </a:contourClr>
          </a:sp3d>
        </a:effectStyle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69850" h="5715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64000">
              <a:schemeClr val="phClr">
                <a:tint val="100000"/>
                <a:shade val="85000"/>
                <a:satMod val="130000"/>
              </a:schemeClr>
            </a:gs>
            <a:gs pos="72000">
              <a:schemeClr val="phClr">
                <a:shade val="85000"/>
                <a:satMod val="13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90000"/>
                <a:satMod val="20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l="50000" t="10000" r="50000" b="9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3008</TotalTime>
  <Words>602</Words>
  <Application>Microsoft Office PowerPoint</Application>
  <PresentationFormat>화면 슬라이드 쇼(4:3)</PresentationFormat>
  <Paragraphs>113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2" baseType="lpstr">
      <vt:lpstr>맑은 고딕</vt:lpstr>
      <vt:lpstr>Arial</vt:lpstr>
      <vt:lpstr>Cambria Math</vt:lpstr>
      <vt:lpstr>Corbel</vt:lpstr>
      <vt:lpstr>Symbol</vt:lpstr>
      <vt:lpstr>Wingdings</vt:lpstr>
      <vt:lpstr>Wingdings 2</vt:lpstr>
      <vt:lpstr>New_Education03</vt:lpstr>
      <vt:lpstr>저온지구시스템화학 및 실험 Ch.7 산화환원반응</vt:lpstr>
      <vt:lpstr>1. 정의</vt:lpstr>
      <vt:lpstr>2. 이론</vt:lpstr>
      <vt:lpstr>3. pH-EH 도 (Diagram)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330053 Geochemical Analysis</dc:title>
  <dc:creator>user</dc:creator>
  <cp:lastModifiedBy>Windows User</cp:lastModifiedBy>
  <cp:revision>98</cp:revision>
  <cp:lastPrinted>2013-12-10T02:08:28Z</cp:lastPrinted>
  <dcterms:created xsi:type="dcterms:W3CDTF">2011-08-29T07:49:50Z</dcterms:created>
  <dcterms:modified xsi:type="dcterms:W3CDTF">2019-05-20T22:58:47Z</dcterms:modified>
</cp:coreProperties>
</file>