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1" r:id="rId2"/>
    <p:sldId id="311" r:id="rId3"/>
    <p:sldId id="303" r:id="rId4"/>
    <p:sldId id="304" r:id="rId5"/>
    <p:sldId id="307" r:id="rId6"/>
    <p:sldId id="312" r:id="rId7"/>
    <p:sldId id="305" r:id="rId8"/>
    <p:sldId id="306" r:id="rId9"/>
    <p:sldId id="308" r:id="rId10"/>
    <p:sldId id="309" r:id="rId11"/>
    <p:sldId id="295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43" autoAdjust="0"/>
  </p:normalViewPr>
  <p:slideViewPr>
    <p:cSldViewPr>
      <p:cViewPr varScale="1">
        <p:scale>
          <a:sx n="63" d="100"/>
          <a:sy n="63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5DF2-E0EA-4D72-A1FF-7743C70790AB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4948E-A322-4404-B1E2-618C2E3941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21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Peak</a:t>
            </a:r>
            <a:r>
              <a:rPr lang="en-US" altLang="ko-KR" baseline="0" dirty="0" smtClean="0"/>
              <a:t> Discharge=</a:t>
            </a:r>
            <a:r>
              <a:rPr lang="ko-KR" altLang="en-US" baseline="0" dirty="0" smtClean="0"/>
              <a:t>최대 유출량</a:t>
            </a:r>
            <a:endParaRPr lang="en-US" altLang="ko-KR" baseline="0" dirty="0" smtClean="0"/>
          </a:p>
          <a:p>
            <a:r>
              <a:rPr lang="en-US" altLang="ko-KR" baseline="0" dirty="0" smtClean="0"/>
              <a:t>Recurrence interval=</a:t>
            </a:r>
            <a:r>
              <a:rPr lang="ko-KR" altLang="en-US" baseline="0" dirty="0" smtClean="0"/>
              <a:t>재발 빈도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년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10-Year flood=10</a:t>
            </a:r>
            <a:r>
              <a:rPr lang="ko-KR" altLang="en-US" baseline="0" dirty="0" smtClean="0"/>
              <a:t>년 주기 범람</a:t>
            </a:r>
            <a:endParaRPr lang="en-US" altLang="ko-KR" baseline="0" dirty="0" smtClean="0"/>
          </a:p>
          <a:p>
            <a:r>
              <a:rPr lang="en-US" altLang="ko-KR" baseline="0" dirty="0" smtClean="0"/>
              <a:t>50-Year Flood=50</a:t>
            </a:r>
            <a:r>
              <a:rPr lang="ko-KR" altLang="en-US" baseline="0" dirty="0" smtClean="0"/>
              <a:t>년 주기 범람</a:t>
            </a:r>
            <a:endParaRPr lang="en-US" altLang="ko-KR" baseline="0" dirty="0" smtClean="0"/>
          </a:p>
          <a:p>
            <a:r>
              <a:rPr lang="en-US" altLang="ko-KR" baseline="0" dirty="0" smtClean="0"/>
              <a:t>100-year Flood=100</a:t>
            </a:r>
            <a:r>
              <a:rPr lang="ko-KR" altLang="en-US" baseline="0" dirty="0" smtClean="0"/>
              <a:t>년 주기 범람</a:t>
            </a:r>
            <a:endParaRPr lang="en-US" altLang="ko-KR" baseline="0" dirty="0" smtClean="0"/>
          </a:p>
          <a:p>
            <a:r>
              <a:rPr lang="en-US" altLang="ko-KR" baseline="0" dirty="0" smtClean="0"/>
              <a:t>Discharge </a:t>
            </a:r>
            <a:r>
              <a:rPr lang="en-US" altLang="ko-KR" baseline="0" dirty="0" err="1" smtClean="0"/>
              <a:t>precidtion</a:t>
            </a:r>
            <a:r>
              <a:rPr lang="en-US" altLang="ko-KR" baseline="0" dirty="0" smtClean="0"/>
              <a:t> for “100-year flood”=100</a:t>
            </a:r>
            <a:r>
              <a:rPr lang="ko-KR" altLang="en-US" baseline="0" dirty="0" smtClean="0"/>
              <a:t>년 주기 범람의 예측 유출량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948E-A322-4404-B1E2-618C2E3941C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84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Ratios of overbank flows=</a:t>
            </a:r>
            <a:r>
              <a:rPr lang="ko-KR" altLang="en-US" dirty="0" smtClean="0"/>
              <a:t>범람 비율</a:t>
            </a:r>
            <a:endParaRPr lang="en-US" altLang="ko-KR" dirty="0" smtClean="0"/>
          </a:p>
          <a:p>
            <a:r>
              <a:rPr lang="en-US" altLang="ko-KR" dirty="0" smtClean="0"/>
              <a:t>Percentage </a:t>
            </a:r>
            <a:r>
              <a:rPr lang="en-US" altLang="ko-KR" dirty="0" err="1" smtClean="0"/>
              <a:t>sewered</a:t>
            </a:r>
            <a:r>
              <a:rPr lang="en-US" altLang="ko-KR" dirty="0" smtClean="0"/>
              <a:t>=</a:t>
            </a:r>
            <a:r>
              <a:rPr lang="ko-KR" altLang="en-US" dirty="0" smtClean="0"/>
              <a:t>하수관 </a:t>
            </a:r>
            <a:r>
              <a:rPr lang="ko-KR" altLang="en-US" dirty="0" err="1" smtClean="0"/>
              <a:t>매설률</a:t>
            </a:r>
            <a:endParaRPr lang="en-US" altLang="ko-KR" dirty="0" smtClean="0"/>
          </a:p>
          <a:p>
            <a:r>
              <a:rPr lang="en-US" altLang="ko-KR" dirty="0" smtClean="0"/>
              <a:t>Percentage impervious=</a:t>
            </a:r>
            <a:r>
              <a:rPr lang="ko-KR" altLang="en-US" dirty="0" err="1" smtClean="0"/>
              <a:t>포장률</a:t>
            </a:r>
            <a:endParaRPr lang="en-US" altLang="ko-KR" dirty="0" smtClean="0"/>
          </a:p>
          <a:p>
            <a:r>
              <a:rPr lang="en-US" altLang="ko-KR" dirty="0" smtClean="0"/>
              <a:t>Measurement of urbanization=</a:t>
            </a:r>
            <a:r>
              <a:rPr lang="ko-KR" altLang="en-US" dirty="0" smtClean="0"/>
              <a:t>도시화 척도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948E-A322-4404-B1E2-618C2E3941C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55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Flood</a:t>
            </a:r>
            <a:r>
              <a:rPr lang="en-US" altLang="ko-KR" baseline="0" dirty="0" smtClean="0"/>
              <a:t> record=</a:t>
            </a:r>
            <a:r>
              <a:rPr lang="ko-KR" altLang="en-US" baseline="0" dirty="0" smtClean="0"/>
              <a:t>범람 기록</a:t>
            </a:r>
            <a:endParaRPr lang="en-US" altLang="ko-KR" baseline="0" dirty="0" smtClean="0"/>
          </a:p>
          <a:p>
            <a:r>
              <a:rPr lang="en-US" altLang="ko-KR" baseline="0" dirty="0" smtClean="0"/>
              <a:t>Begin Major flooding=</a:t>
            </a:r>
            <a:r>
              <a:rPr lang="ko-KR" altLang="en-US" baseline="0" dirty="0" smtClean="0"/>
              <a:t>대규모 범람 </a:t>
            </a:r>
            <a:endParaRPr lang="en-US" altLang="ko-KR" baseline="0" dirty="0" smtClean="0"/>
          </a:p>
          <a:p>
            <a:r>
              <a:rPr lang="en-US" altLang="ko-KR" baseline="0" dirty="0" smtClean="0"/>
              <a:t>Begin moderate flooding=</a:t>
            </a:r>
            <a:r>
              <a:rPr lang="ko-KR" altLang="en-US" baseline="0" dirty="0" err="1" smtClean="0"/>
              <a:t>중규모</a:t>
            </a:r>
            <a:r>
              <a:rPr lang="ko-KR" altLang="en-US" baseline="0" dirty="0" smtClean="0"/>
              <a:t> 범람</a:t>
            </a:r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Minor flooding=</a:t>
            </a:r>
            <a:r>
              <a:rPr lang="ko-KR" altLang="en-US" baseline="0" dirty="0" smtClean="0"/>
              <a:t>소규모 범람</a:t>
            </a:r>
            <a:endParaRPr lang="en-US" altLang="ko-KR" baseline="0" dirty="0" smtClean="0"/>
          </a:p>
          <a:p>
            <a:r>
              <a:rPr lang="en-US" altLang="ko-KR" dirty="0" smtClean="0"/>
              <a:t>Flood stage=</a:t>
            </a:r>
            <a:r>
              <a:rPr lang="ko-KR" altLang="en-US" dirty="0" smtClean="0"/>
              <a:t>범람기</a:t>
            </a:r>
            <a:endParaRPr lang="en-US" altLang="ko-KR" dirty="0" smtClean="0"/>
          </a:p>
          <a:p>
            <a:r>
              <a:rPr lang="en-US" altLang="ko-KR" dirty="0" smtClean="0"/>
              <a:t>Gauge height=</a:t>
            </a:r>
            <a:r>
              <a:rPr lang="ko-KR" altLang="en-US" dirty="0" smtClean="0"/>
              <a:t>측정기 높이</a:t>
            </a:r>
            <a:endParaRPr lang="en-US" altLang="ko-KR" dirty="0" smtClean="0"/>
          </a:p>
          <a:p>
            <a:r>
              <a:rPr lang="en-US" altLang="ko-KR" dirty="0" smtClean="0"/>
              <a:t>Elevation=</a:t>
            </a:r>
            <a:r>
              <a:rPr lang="ko-KR" altLang="en-US" dirty="0" smtClean="0"/>
              <a:t>수위</a:t>
            </a:r>
            <a:endParaRPr lang="en-US" altLang="ko-KR" dirty="0" smtClean="0"/>
          </a:p>
          <a:p>
            <a:r>
              <a:rPr lang="en-US" altLang="ko-KR" dirty="0" smtClean="0"/>
              <a:t>Legend=</a:t>
            </a:r>
            <a:r>
              <a:rPr lang="ko-KR" altLang="en-US" dirty="0" smtClean="0"/>
              <a:t>범례</a:t>
            </a:r>
            <a:endParaRPr lang="en-US" altLang="ko-KR" dirty="0" smtClean="0"/>
          </a:p>
          <a:p>
            <a:r>
              <a:rPr lang="en-US" altLang="ko-KR" dirty="0" smtClean="0"/>
              <a:t>USGS</a:t>
            </a:r>
            <a:r>
              <a:rPr lang="en-US" altLang="ko-KR" baseline="0" dirty="0" smtClean="0"/>
              <a:t> gage=USGS </a:t>
            </a:r>
            <a:r>
              <a:rPr lang="ko-KR" altLang="en-US" baseline="0" dirty="0" smtClean="0"/>
              <a:t>측정기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Major_flooding</a:t>
            </a:r>
            <a:r>
              <a:rPr lang="en-US" altLang="ko-KR" baseline="0" dirty="0" smtClean="0"/>
              <a:t>=</a:t>
            </a:r>
            <a:r>
              <a:rPr lang="ko-KR" altLang="en-US" baseline="0" dirty="0" smtClean="0"/>
              <a:t>대규모 범람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Moderate_flooding</a:t>
            </a:r>
            <a:r>
              <a:rPr lang="en-US" altLang="ko-KR" baseline="0" dirty="0" smtClean="0"/>
              <a:t>=</a:t>
            </a:r>
            <a:r>
              <a:rPr lang="ko-KR" altLang="en-US" baseline="0" dirty="0" err="1" smtClean="0"/>
              <a:t>중규모</a:t>
            </a:r>
            <a:r>
              <a:rPr lang="ko-KR" altLang="en-US" baseline="0" dirty="0" smtClean="0"/>
              <a:t> 범람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Minor_flooding</a:t>
            </a:r>
            <a:r>
              <a:rPr lang="en-US" altLang="ko-KR" baseline="0" dirty="0" smtClean="0"/>
              <a:t>=</a:t>
            </a:r>
            <a:r>
              <a:rPr lang="ko-KR" altLang="en-US" baseline="0" dirty="0" smtClean="0"/>
              <a:t>소규모 범람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Flood_stage</a:t>
            </a:r>
            <a:r>
              <a:rPr lang="en-US" altLang="ko-KR" baseline="0" dirty="0" smtClean="0"/>
              <a:t>=</a:t>
            </a:r>
            <a:r>
              <a:rPr lang="ko-KR" altLang="en-US" baseline="0" dirty="0" smtClean="0"/>
              <a:t>범람 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948E-A322-4404-B1E2-618C2E3941C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43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4948E-A322-4404-B1E2-618C2E3941C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67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4-2-1-5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하천의 인위적 변화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인공 제방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수로 준설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(channel dredging)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운하건설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댐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토론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“4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대강 사업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9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loo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7313"/>
            <a:ext cx="8678862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3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4-2-1-9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세계 최악의 범람</a:t>
            </a:r>
            <a:r>
              <a:rPr lang="en-US" altLang="ko-KR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(from Wikipedia “Flood”)</a:t>
            </a:r>
          </a:p>
          <a:p>
            <a:endParaRPr lang="en-US" altLang="ko-KR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52569"/>
              </p:ext>
            </p:extLst>
          </p:nvPr>
        </p:nvGraphicFramePr>
        <p:xfrm>
          <a:off x="539551" y="1556790"/>
          <a:ext cx="7992889" cy="4752532"/>
        </p:xfrm>
        <a:graphic>
          <a:graphicData uri="http://schemas.openxmlformats.org/drawingml/2006/table">
            <a:tbl>
              <a:tblPr firstRow="1" firstCol="1" bandRow="1"/>
              <a:tblGrid>
                <a:gridCol w="1598578"/>
                <a:gridCol w="3197155"/>
                <a:gridCol w="1598578"/>
                <a:gridCol w="1598578"/>
              </a:tblGrid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사망자수</a:t>
                      </a:r>
                      <a:endParaRPr lang="en-US" sz="1200" b="1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u="none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사건명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국가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b="1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날짜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665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2,500,000–3,700,000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1931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중국 범람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중국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1931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900,000–2,000,000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1887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황하 범람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중국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1887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500,000–700,000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1938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황하 범람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중국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1938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231,000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태풍 </a:t>
                      </a:r>
                      <a:r>
                        <a:rPr lang="ko-KR" altLang="en-US" sz="1200" u="none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니나로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인한 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Banqiao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Dam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붕괴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대략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86,000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명이 범람으로 인해 죽고</a:t>
                      </a:r>
                      <a:r>
                        <a:rPr lang="en-US" altLang="ko-KR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145,000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명이 뒤 이은 질병으로 사망</a:t>
                      </a: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중국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1975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230,000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인도양</a:t>
                      </a:r>
                      <a:r>
                        <a:rPr lang="ko-KR" altLang="en-US" sz="1200" u="non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en-US" sz="1200" u="none" baseline="0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쓰나미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1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인도네시아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2004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145,000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1935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양자강 범람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중국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1935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100,000+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St. Felix's Flood, storm surge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네덜란드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1530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100,000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Hanoi 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and Red River Delta flood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err="1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북베트남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1971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100,000</a:t>
                      </a:r>
                      <a:endParaRPr lang="en-US" sz="1100" u="none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1911 </a:t>
                      </a: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양자강 범람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200" u="non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중국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1911</a:t>
                      </a:r>
                      <a:endParaRPr lang="en-US" sz="1100" u="non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7700" y="2474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33272"/>
            <a:ext cx="6400800" cy="4791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824728"/>
            <a:ext cx="6538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미국 </a:t>
            </a:r>
            <a:r>
              <a:rPr lang="ko-KR" altLang="en-US" dirty="0" err="1" smtClean="0"/>
              <a:t>플로리다주</a:t>
            </a:r>
            <a:r>
              <a:rPr lang="ko-KR" altLang="en-US" dirty="0" smtClean="0"/>
              <a:t> </a:t>
            </a:r>
            <a:r>
              <a:rPr lang="en-US" altLang="ko-KR" dirty="0" smtClean="0"/>
              <a:t>Kissimmee River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C-38</a:t>
            </a:r>
            <a:r>
              <a:rPr lang="ko-KR" altLang="en-US" dirty="0" smtClean="0"/>
              <a:t> 운하</a:t>
            </a:r>
            <a:endParaRPr lang="en-US" altLang="ko-KR" dirty="0" smtClean="0"/>
          </a:p>
          <a:p>
            <a:r>
              <a:rPr lang="en-US" altLang="ko-KR" dirty="0"/>
              <a:t>US Army Corps of Engineers </a:t>
            </a:r>
            <a:endParaRPr lang="en-US" altLang="ko-KR" dirty="0" smtClean="0"/>
          </a:p>
          <a:p>
            <a:r>
              <a:rPr lang="en-US" altLang="ko-KR" sz="1200" dirty="0"/>
              <a:t>https://en.wikipedia.org/wiki/Kissimmee_River#/media/File:Kissimmee_River_Restoration.jpg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9988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00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5" y="692696"/>
            <a:ext cx="6951721" cy="46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35150" y="5589588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http://igbs.kr/content.asp%3FMco...eNo%3D11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20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소양댐의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방류 모습 </a:t>
            </a:r>
          </a:p>
        </p:txBody>
      </p:sp>
    </p:spTree>
    <p:extLst>
      <p:ext uri="{BB962C8B-B14F-4D97-AF65-F5344CB8AC3E}">
        <p14:creationId xmlns:p14="http://schemas.microsoft.com/office/powerpoint/2010/main" val="1891115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BE025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4257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39975" y="5373688"/>
            <a:ext cx="457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론가로네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Longarone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마을의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피해</a:t>
            </a: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ct val="50000"/>
              </a:spcBef>
            </a:pP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바이온트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댐의 넘친 물이 휩쓸고 지나간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론가로네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마을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교회 탐을 제외하고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완파되었으며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2,000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명의 사망자를 내었다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..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October 10, 1963.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63713" y="620713"/>
            <a:ext cx="58556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/>
              <a:t>http://www.corbisimages.com/Enlargement/Enlargement.aspx?id=BE025609&amp;ext=1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35013" y="274638"/>
            <a:ext cx="40797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200" dirty="0"/>
              <a:t>1963. 10. 9. </a:t>
            </a:r>
            <a:r>
              <a:rPr lang="ko-KR" altLang="en-US" sz="1200" dirty="0" smtClean="0"/>
              <a:t>이탈리아 </a:t>
            </a:r>
            <a:r>
              <a:rPr lang="ko-KR" altLang="en-US" sz="1200" dirty="0" err="1" smtClean="0"/>
              <a:t>바이온트</a:t>
            </a:r>
            <a:r>
              <a:rPr lang="ko-KR" altLang="en-US" sz="1200" dirty="0" smtClean="0"/>
              <a:t> 댐</a:t>
            </a:r>
            <a:r>
              <a:rPr lang="en-US" altLang="ko-KR" sz="1200" dirty="0" smtClean="0"/>
              <a:t>(Italy </a:t>
            </a:r>
            <a:r>
              <a:rPr lang="en-US" altLang="ko-KR" sz="1200" dirty="0" err="1"/>
              <a:t>Vaiont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Dam) </a:t>
            </a:r>
            <a:r>
              <a:rPr lang="ko-KR" altLang="en-US" sz="1200" dirty="0" smtClean="0"/>
              <a:t>재난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67212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08920"/>
            <a:ext cx="4171195" cy="27363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79" y="89790"/>
            <a:ext cx="4186672" cy="38602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81" y="89790"/>
            <a:ext cx="4165169" cy="25202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23528" y="62271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http://engjjang.egloos.com/viewer/10488208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829" y="4147643"/>
            <a:ext cx="419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대강 사업 모습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왼쪽 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여주 남한강 공사 전후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오른쪽 위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여주 공사 현장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오른쪽 아래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; </a:t>
            </a:r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달성보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현장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7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11746" y="6361454"/>
            <a:ext cx="6324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http://www.hankookilbo.com/v/07ae14e9b9b34142843de49d0d8d85d9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1746" y="5560697"/>
            <a:ext cx="718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</a:rPr>
              <a:t>2014</a:t>
            </a:r>
            <a:r>
              <a:rPr lang="ko-KR" altLang="en-US" dirty="0" smtClean="0">
                <a:latin typeface="맑은 고딕" panose="020B0503020000020004" pitchFamily="50" charset="-127"/>
              </a:rPr>
              <a:t>년 </a:t>
            </a:r>
            <a:r>
              <a:rPr lang="en-US" altLang="ko-KR" dirty="0">
                <a:latin typeface="맑은 고딕" panose="020B0503020000020004" pitchFamily="50" charset="-127"/>
              </a:rPr>
              <a:t>6</a:t>
            </a:r>
            <a:r>
              <a:rPr lang="ko-KR" altLang="en-US" dirty="0">
                <a:latin typeface="맑은 고딕" panose="020B0503020000020004" pitchFamily="50" charset="-127"/>
              </a:rPr>
              <a:t>월 대구 달성군 </a:t>
            </a:r>
            <a:r>
              <a:rPr lang="ko-KR" altLang="en-US" dirty="0" err="1">
                <a:latin typeface="맑은 고딕" panose="020B0503020000020004" pitchFamily="50" charset="-127"/>
              </a:rPr>
              <a:t>구지면</a:t>
            </a:r>
            <a:r>
              <a:rPr lang="ko-KR" altLang="en-US" dirty="0">
                <a:latin typeface="맑은 고딕" panose="020B0503020000020004" pitchFamily="50" charset="-127"/>
              </a:rPr>
              <a:t> 낙동강 </a:t>
            </a:r>
            <a:r>
              <a:rPr lang="ko-KR" altLang="en-US" dirty="0" err="1">
                <a:latin typeface="맑은 고딕" panose="020B0503020000020004" pitchFamily="50" charset="-127"/>
              </a:rPr>
              <a:t>도동나루터의</a:t>
            </a:r>
            <a:r>
              <a:rPr lang="ko-KR" altLang="en-US" dirty="0">
                <a:latin typeface="맑은 고딕" panose="020B0503020000020004" pitchFamily="50" charset="-127"/>
              </a:rPr>
              <a:t> </a:t>
            </a:r>
            <a:r>
              <a:rPr lang="ko-KR" altLang="en-US" dirty="0" err="1">
                <a:latin typeface="맑은 고딕" panose="020B0503020000020004" pitchFamily="50" charset="-127"/>
              </a:rPr>
              <a:t>녹조현상</a:t>
            </a:r>
            <a:r>
              <a:rPr lang="en-US" altLang="ko-KR" dirty="0">
                <a:latin typeface="맑은 고딕" panose="020B0503020000020004" pitchFamily="50" charset="-127"/>
              </a:rPr>
              <a:t>. </a:t>
            </a:r>
            <a:endParaRPr lang="en-US" altLang="ko-KR" dirty="0" smtClean="0">
              <a:latin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</a:rPr>
              <a:t>대구</a:t>
            </a:r>
            <a:r>
              <a:rPr lang="en-US" altLang="ko-KR" dirty="0">
                <a:latin typeface="맑은 고딕" panose="020B0503020000020004" pitchFamily="50" charset="-127"/>
              </a:rPr>
              <a:t>=</a:t>
            </a:r>
            <a:r>
              <a:rPr lang="ko-KR" altLang="en-US" dirty="0">
                <a:latin typeface="맑은 고딕" panose="020B0503020000020004" pitchFamily="50" charset="-127"/>
              </a:rPr>
              <a:t>연합뉴스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6" y="476672"/>
            <a:ext cx="7344816" cy="49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4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4-2-1-6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범람 예측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Picture 5" descr="redriver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" y="2203723"/>
            <a:ext cx="33147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2100" y="5156473"/>
            <a:ext cx="35637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solidFill>
                  <a:srgbClr val="000000"/>
                </a:solidFill>
                <a:ea typeface="굴림" panose="020B0600000101010101" pitchFamily="50" charset="-127"/>
              </a:rPr>
              <a:t>http://serc.carleton.edu/images/quantskills/methods/quantlitf</a:t>
            </a:r>
          </a:p>
        </p:txBody>
      </p:sp>
      <p:pic>
        <p:nvPicPr>
          <p:cNvPr id="6" name="Picture 8" descr="Housatonic disch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50038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418855" y="5516836"/>
            <a:ext cx="46073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smtClean="0">
                <a:solidFill>
                  <a:srgbClr val="000000"/>
                </a:solidFill>
                <a:ea typeface="굴림" panose="020B0600000101010101" pitchFamily="50" charset="-127"/>
              </a:rPr>
              <a:t>http://www.trincoll.edu/~jgourley/GEOS%20112%20Stream%20Discharge.htm</a:t>
            </a:r>
          </a:p>
        </p:txBody>
      </p:sp>
    </p:spTree>
    <p:extLst>
      <p:ext uri="{BB962C8B-B14F-4D97-AF65-F5344CB8AC3E}">
        <p14:creationId xmlns:p14="http://schemas.microsoft.com/office/powerpoint/2010/main" val="11337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4-2-1-7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도시화</a:t>
            </a:r>
            <a:r>
              <a:rPr lang="en-US" altLang="ko-KR" sz="3200" dirty="0" smtClean="0"/>
              <a:t>(urbanization)</a:t>
            </a:r>
            <a:r>
              <a:rPr lang="ko-KR" altLang="en-US" sz="3200" dirty="0" smtClean="0"/>
              <a:t>와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범람</a:t>
            </a:r>
            <a:endParaRPr lang="en-US" altLang="ko-KR" sz="3200" dirty="0" smtClean="0"/>
          </a:p>
          <a:p>
            <a:endParaRPr lang="en-US" altLang="ko-KR" sz="32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28800"/>
            <a:ext cx="6433042" cy="417701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5536" y="6126163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http://wps.prenhall.com/esm_keller_introenvgeo_3/21/5391/1380326.cw/content/index.html</a:t>
            </a:r>
          </a:p>
        </p:txBody>
      </p:sp>
    </p:spTree>
    <p:extLst>
      <p:ext uri="{BB962C8B-B14F-4D97-AF65-F5344CB8AC3E}">
        <p14:creationId xmlns:p14="http://schemas.microsoft.com/office/powerpoint/2010/main" val="33217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4-2-1-8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대책</a:t>
            </a:r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(measures)</a:t>
            </a:r>
          </a:p>
          <a:p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범람원 사용 규제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보험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범람 지도 </a:t>
            </a:r>
            <a:r>
              <a:rPr lang="ko-KR" altLang="en-US" sz="3200" dirty="0" smtClean="0">
                <a:latin typeface="맑은 고딕" panose="020B0503020000020004" pitchFamily="50" charset="-127"/>
              </a:rPr>
              <a:t>작성</a:t>
            </a:r>
            <a:endParaRPr lang="en-US" altLang="ko-KR" sz="3200" dirty="0" smtClean="0">
              <a:latin typeface="맑은 고딕" panose="020B0503020000020004" pitchFamily="50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latin typeface="맑은 고딕" panose="020B0503020000020004" pitchFamily="50" charset="-127"/>
              </a:rPr>
              <a:t>비상사태 </a:t>
            </a:r>
            <a:r>
              <a:rPr lang="ko-KR" altLang="en-US" sz="3200" dirty="0">
                <a:latin typeface="맑은 고딕" panose="020B0503020000020004" pitchFamily="50" charset="-127"/>
              </a:rPr>
              <a:t>대비</a:t>
            </a:r>
            <a:r>
              <a:rPr lang="en-US" altLang="ko-KR" sz="3200" dirty="0">
                <a:latin typeface="맑은 고딕" panose="020B0503020000020004" pitchFamily="50" charset="-127"/>
              </a:rPr>
              <a:t>(</a:t>
            </a:r>
            <a:r>
              <a:rPr lang="ko-KR" altLang="en-US" sz="3200" dirty="0">
                <a:latin typeface="맑은 고딕" panose="020B0503020000020004" pitchFamily="50" charset="-127"/>
              </a:rPr>
              <a:t>음식 및 기타 생필품 준비</a:t>
            </a:r>
            <a:r>
              <a:rPr lang="en-US" altLang="ko-KR" sz="3200" dirty="0">
                <a:latin typeface="맑은 고딕" panose="020B0503020000020004" pitchFamily="50" charset="-127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36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1893</TotalTime>
  <Words>407</Words>
  <Application>Microsoft Office PowerPoint</Application>
  <PresentationFormat>화면 슬라이드 쇼(4:3)</PresentationFormat>
  <Paragraphs>102</Paragraphs>
  <Slides>11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굴림</vt:lpstr>
      <vt:lpstr>맑은 고딕</vt:lpstr>
      <vt:lpstr>Arial</vt:lpstr>
      <vt:lpstr>Times New Roman</vt:lpstr>
      <vt:lpstr>필수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99</cp:revision>
  <dcterms:created xsi:type="dcterms:W3CDTF">2013-09-03T00:41:18Z</dcterms:created>
  <dcterms:modified xsi:type="dcterms:W3CDTF">2017-11-13T14:33:05Z</dcterms:modified>
</cp:coreProperties>
</file>