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58" r:id="rId5"/>
    <p:sldId id="261" r:id="rId6"/>
    <p:sldId id="269" r:id="rId7"/>
    <p:sldId id="265" r:id="rId8"/>
    <p:sldId id="266" r:id="rId9"/>
    <p:sldId id="262" r:id="rId10"/>
    <p:sldId id="260" r:id="rId11"/>
    <p:sldId id="263" r:id="rId12"/>
    <p:sldId id="264" r:id="rId13"/>
    <p:sldId id="267" r:id="rId14"/>
    <p:sldId id="270" r:id="rId15"/>
    <p:sldId id="271" r:id="rId16"/>
    <p:sldId id="272" r:id="rId17"/>
    <p:sldId id="273" r:id="rId18"/>
    <p:sldId id="274" r:id="rId19"/>
    <p:sldId id="275" r:id="rId20"/>
    <p:sldId id="277" r:id="rId21"/>
    <p:sldId id="276" r:id="rId22"/>
    <p:sldId id="279" r:id="rId23"/>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58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bg>
      <p:bgRef idx="1002">
        <a:schemeClr val="bg2"/>
      </p:bgRef>
    </p:bg>
    <p:spTree>
      <p:nvGrpSpPr>
        <p:cNvPr id="1" name=""/>
        <p:cNvGrpSpPr/>
        <p:nvPr/>
      </p:nvGrpSpPr>
      <p:grpSpPr>
        <a:xfrm>
          <a:off x="0" y="0"/>
          <a:ext cx="0" cy="0"/>
          <a:chOff x="0" y="0"/>
          <a:chExt cx="0" cy="0"/>
        </a:xfrm>
      </p:grpSpPr>
      <p:sp>
        <p:nvSpPr>
          <p:cNvPr id="7" name="자유형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자유형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제목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ko-KR" altLang="en-US" smtClean="0"/>
              <a:t>마스터 제목 스타일 편집</a:t>
            </a:r>
            <a:endParaRPr kumimoji="0" lang="en-US"/>
          </a:p>
        </p:txBody>
      </p:sp>
      <p:sp>
        <p:nvSpPr>
          <p:cNvPr id="17" name="부제목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ko-KR" altLang="en-US" smtClean="0"/>
              <a:t>마스터 부제목 스타일 편집</a:t>
            </a:r>
            <a:endParaRPr kumimoji="0" lang="en-US"/>
          </a:p>
        </p:txBody>
      </p:sp>
      <p:sp>
        <p:nvSpPr>
          <p:cNvPr id="30" name="날짜 개체 틀 29"/>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19" name="바닥글 개체 틀 18"/>
          <p:cNvSpPr>
            <a:spLocks noGrp="1"/>
          </p:cNvSpPr>
          <p:nvPr>
            <p:ph type="ftr" sz="quarter" idx="11"/>
          </p:nvPr>
        </p:nvSpPr>
        <p:spPr/>
        <p:txBody>
          <a:bodyPr/>
          <a:lstStyle/>
          <a:p>
            <a:endParaRPr lang="ko-KR" altLang="en-US"/>
          </a:p>
        </p:txBody>
      </p:sp>
      <p:sp>
        <p:nvSpPr>
          <p:cNvPr id="27" name="슬라이드 번호 개체 틀 26"/>
          <p:cNvSpPr>
            <a:spLocks noGrp="1"/>
          </p:cNvSpPr>
          <p:nvPr>
            <p:ph type="sldNum" sz="quarter" idx="12"/>
          </p:nvPr>
        </p:nvSpPr>
        <p:spPr/>
        <p:txBody>
          <a:bodyPr/>
          <a:lstStyle/>
          <a:p>
            <a:fld id="{3EFA4FC9-8125-412F-9E05-5BA08FB0660C}" type="slidenum">
              <a:rPr lang="ko-KR" altLang="en-US" smtClean="0"/>
              <a:pPr/>
              <a:t>‹#›</a:t>
            </a:fld>
            <a:endParaRPr lang="ko-KR"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p:txBody>
          <a:bodyPr vert="eaVert"/>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EFA4FC9-8125-412F-9E05-5BA08FB0660C}"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kumimoji="0" lang="ko-KR" altLang="en-US" smtClean="0"/>
              <a:t>마스터 제목 스타일 편집</a:t>
            </a:r>
            <a:endParaRPr kumimoji="0" 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EFA4FC9-8125-412F-9E05-5BA08FB0660C}" type="slidenum">
              <a:rPr lang="ko-KR" altLang="en-US" smtClean="0"/>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lgn="l">
              <a:defRPr/>
            </a:lvl1pPr>
          </a:lstStyle>
          <a:p>
            <a:r>
              <a:rPr kumimoji="0" lang="ko-KR" altLang="en-US" smtClean="0"/>
              <a:t>마스터 제목 스타일 편집</a:t>
            </a:r>
            <a:endParaRPr kumimoji="0" lang="en-US"/>
          </a:p>
        </p:txBody>
      </p:sp>
      <p:sp>
        <p:nvSpPr>
          <p:cNvPr id="3" name="내용 개체 틀 2"/>
          <p:cNvSpPr>
            <a:spLocks noGrp="1"/>
          </p:cNvSpPr>
          <p:nvPr>
            <p:ph idx="1"/>
          </p:nvPr>
        </p:nvSpPr>
        <p:spPr/>
        <p:txBody>
          <a:body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날짜 개체 틀 3"/>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EFA4FC9-8125-412F-9E05-5BA08FB0660C}"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Ref idx="1002">
        <a:schemeClr val="bg2"/>
      </p:bgRef>
    </p:bg>
    <p:spTree>
      <p:nvGrpSpPr>
        <p:cNvPr id="1" name=""/>
        <p:cNvGrpSpPr/>
        <p:nvPr/>
      </p:nvGrpSpPr>
      <p:grpSpPr>
        <a:xfrm>
          <a:off x="0" y="0"/>
          <a:ext cx="0" cy="0"/>
          <a:chOff x="0" y="0"/>
          <a:chExt cx="0" cy="0"/>
        </a:xfrm>
      </p:grpSpPr>
      <p:sp>
        <p:nvSpPr>
          <p:cNvPr id="7" name="자유형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자유형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제목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ko-KR" altLang="en-US" smtClean="0"/>
              <a:t>마스터 제목 스타일 편집</a:t>
            </a:r>
            <a:endParaRPr kumimoji="0" lang="en-US"/>
          </a:p>
        </p:txBody>
      </p:sp>
      <p:sp>
        <p:nvSpPr>
          <p:cNvPr id="3" name="텍스트 개체 틀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ko-KR" altLang="en-US" smtClean="0"/>
              <a:t>마스터 텍스트 스타일을 편집합니다</a:t>
            </a:r>
          </a:p>
        </p:txBody>
      </p:sp>
      <p:sp>
        <p:nvSpPr>
          <p:cNvPr id="4" name="날짜 개체 틀 3"/>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3EFA4FC9-8125-412F-9E05-5BA08FB0660C}" type="slidenum">
              <a:rPr lang="ko-KR" altLang="en-US" smtClean="0"/>
              <a:pPr/>
              <a:t>‹#›</a:t>
            </a:fld>
            <a:endParaRPr lang="ko-KR"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7467600" cy="1143000"/>
          </a:xfrm>
        </p:spPr>
        <p:txBody>
          <a:bodyPr/>
          <a:lstStyle/>
          <a:p>
            <a:r>
              <a:rPr kumimoji="0" lang="ko-KR" altLang="en-US" smtClean="0"/>
              <a:t>마스터 제목 스타일 편집</a:t>
            </a:r>
            <a:endParaRPr kumimoji="0" lang="en-US"/>
          </a:p>
        </p:txBody>
      </p:sp>
      <p:sp>
        <p:nvSpPr>
          <p:cNvPr id="3" name="내용 개체 틀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4" name="내용 개체 틀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날짜 개체 틀 4"/>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EFA4FC9-8125-412F-9E05-5BA08FB0660C}"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8229600" cy="1143000"/>
          </a:xfrm>
        </p:spPr>
        <p:txBody>
          <a:bodyPr anchor="ctr"/>
          <a:lstStyle>
            <a:lvl1pPr>
              <a:defRPr/>
            </a:lvl1pPr>
          </a:lstStyle>
          <a:p>
            <a:r>
              <a:rPr kumimoji="0" lang="ko-KR" altLang="en-US" smtClean="0"/>
              <a:t>마스터 제목 스타일 편집</a:t>
            </a:r>
            <a:endParaRPr kumimoji="0" lang="en-US"/>
          </a:p>
        </p:txBody>
      </p:sp>
      <p:sp>
        <p:nvSpPr>
          <p:cNvPr id="3" name="텍스트 개체 틀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ko-KR" altLang="en-US" smtClean="0"/>
              <a:t>마스터 텍스트 스타일을 편집합니다</a:t>
            </a:r>
          </a:p>
        </p:txBody>
      </p:sp>
      <p:sp>
        <p:nvSpPr>
          <p:cNvPr id="4" name="텍스트 개체 틀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ko-KR" altLang="en-US" smtClean="0"/>
              <a:t>마스터 텍스트 스타일을 편집합니다</a:t>
            </a:r>
          </a:p>
        </p:txBody>
      </p:sp>
      <p:sp>
        <p:nvSpPr>
          <p:cNvPr id="5" name="내용 개체 틀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6" name="내용 개체 틀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7" name="날짜 개체 틀 6"/>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3EFA4FC9-8125-412F-9E05-5BA08FB0660C}" type="slidenum">
              <a:rPr lang="ko-KR" altLang="en-US" smtClean="0"/>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320"/>
            <a:ext cx="7470648" cy="1143000"/>
          </a:xfrm>
        </p:spPr>
        <p:txBody>
          <a:bodyPr anchor="ctr"/>
          <a:lstStyle>
            <a:lvl1pPr algn="l">
              <a:defRPr sz="4600"/>
            </a:lvl1pPr>
          </a:lstStyle>
          <a:p>
            <a:r>
              <a:rPr kumimoji="0" lang="ko-KR" altLang="en-US" smtClean="0"/>
              <a:t>마스터 제목 스타일 편집</a:t>
            </a:r>
            <a:endParaRPr kumimoji="0" lang="en-US"/>
          </a:p>
        </p:txBody>
      </p:sp>
      <p:sp>
        <p:nvSpPr>
          <p:cNvPr id="7" name="날짜 개체 틀 6"/>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8" name="슬라이드 번호 개체 틀 7"/>
          <p:cNvSpPr>
            <a:spLocks noGrp="1"/>
          </p:cNvSpPr>
          <p:nvPr>
            <p:ph type="sldNum" sz="quarter" idx="11"/>
          </p:nvPr>
        </p:nvSpPr>
        <p:spPr/>
        <p:txBody>
          <a:bodyPr/>
          <a:lstStyle/>
          <a:p>
            <a:fld id="{3EFA4FC9-8125-412F-9E05-5BA08FB0660C}" type="slidenum">
              <a:rPr lang="ko-KR" altLang="en-US" smtClean="0"/>
              <a:pPr/>
              <a:t>‹#›</a:t>
            </a:fld>
            <a:endParaRPr lang="ko-KR" altLang="en-US"/>
          </a:p>
        </p:txBody>
      </p:sp>
      <p:sp>
        <p:nvSpPr>
          <p:cNvPr id="9" name="바닥글 개체 틀 8"/>
          <p:cNvSpPr>
            <a:spLocks noGrp="1"/>
          </p:cNvSpPr>
          <p:nvPr>
            <p:ph type="ftr" sz="quarter" idx="12"/>
          </p:nvPr>
        </p:nvSpPr>
        <p:spPr/>
        <p:txBody>
          <a:bodyPr/>
          <a:lstStyle/>
          <a:p>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3EFA4FC9-8125-412F-9E05-5BA08FB0660C}"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ko-KR" altLang="en-US" smtClean="0"/>
              <a:t>마스터 제목 스타일 편집</a:t>
            </a:r>
            <a:endParaRPr kumimoji="0" lang="en-US"/>
          </a:p>
        </p:txBody>
      </p:sp>
      <p:sp>
        <p:nvSpPr>
          <p:cNvPr id="3" name="텍스트 개체 틀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ko-KR" altLang="en-US" smtClean="0"/>
              <a:t>마스터 텍스트 스타일을 편집합니다</a:t>
            </a:r>
          </a:p>
        </p:txBody>
      </p:sp>
      <p:sp>
        <p:nvSpPr>
          <p:cNvPr id="4" name="내용 개체 틀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ko-KR" altLang="en-US" smtClean="0"/>
              <a:t>마스터 텍스트 스타일을 편집합니다</a:t>
            </a:r>
          </a:p>
          <a:p>
            <a:pPr lvl="1" eaLnBrk="1" latinLnBrk="0" hangingPunct="1"/>
            <a:r>
              <a:rPr lang="ko-KR" altLang="en-US" smtClean="0"/>
              <a:t>둘째 수준</a:t>
            </a:r>
          </a:p>
          <a:p>
            <a:pPr lvl="2" eaLnBrk="1" latinLnBrk="0" hangingPunct="1"/>
            <a:r>
              <a:rPr lang="ko-KR" altLang="en-US" smtClean="0"/>
              <a:t>셋째 수준</a:t>
            </a:r>
          </a:p>
          <a:p>
            <a:pPr lvl="3" eaLnBrk="1" latinLnBrk="0" hangingPunct="1"/>
            <a:r>
              <a:rPr lang="ko-KR" altLang="en-US" smtClean="0"/>
              <a:t>넷째 수준</a:t>
            </a:r>
          </a:p>
          <a:p>
            <a:pPr lvl="4" eaLnBrk="1" latinLnBrk="0" hangingPunct="1"/>
            <a:r>
              <a:rPr lang="ko-KR" altLang="en-US" smtClean="0"/>
              <a:t>다섯째 수준</a:t>
            </a:r>
            <a:endParaRPr kumimoji="0" lang="en-US"/>
          </a:p>
        </p:txBody>
      </p:sp>
      <p:sp>
        <p:nvSpPr>
          <p:cNvPr id="5" name="날짜 개체 틀 4"/>
          <p:cNvSpPr>
            <a:spLocks noGrp="1"/>
          </p:cNvSpPr>
          <p:nvPr>
            <p:ph type="dt" sz="half" idx="10"/>
          </p:nvPr>
        </p:nvSpPr>
        <p:spPr/>
        <p:txBody>
          <a:bodyPr/>
          <a:lstStyle/>
          <a:p>
            <a:fld id="{63919582-F3C0-4667-B17A-E0329B089A3B}" type="datetimeFigureOut">
              <a:rPr lang="ko-KR" altLang="en-US" smtClean="0"/>
              <a:pPr/>
              <a:t>2014-12-07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a:xfrm>
            <a:off x="8156448" y="6422064"/>
            <a:ext cx="762000" cy="365125"/>
          </a:xfrm>
        </p:spPr>
        <p:txBody>
          <a:bodyPr/>
          <a:lstStyle/>
          <a:p>
            <a:fld id="{3EFA4FC9-8125-412F-9E05-5BA08FB0660C}" type="slidenum">
              <a:rPr lang="ko-KR" altLang="en-US" smtClean="0"/>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ko-KR" altLang="en-US" smtClean="0"/>
              <a:t>마스터 제목 스타일 편집</a:t>
            </a:r>
            <a:endParaRPr kumimoji="0" lang="en-US"/>
          </a:p>
        </p:txBody>
      </p:sp>
      <p:sp>
        <p:nvSpPr>
          <p:cNvPr id="3" name="그림 개체 틀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ko-KR" altLang="en-US" smtClean="0"/>
              <a:t>그림을 추가하려면 아이콘을 클릭하십시오</a:t>
            </a:r>
            <a:endParaRPr kumimoji="0" lang="en-US" dirty="0"/>
          </a:p>
        </p:txBody>
      </p:sp>
      <p:sp>
        <p:nvSpPr>
          <p:cNvPr id="4" name="텍스트 개체 틀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ko-KR" altLang="en-US" smtClean="0"/>
              <a:t>마스터 텍스트 스타일을 편집합니다</a:t>
            </a:r>
          </a:p>
        </p:txBody>
      </p:sp>
      <p:sp>
        <p:nvSpPr>
          <p:cNvPr id="5" name="날짜 개체 틀 4"/>
          <p:cNvSpPr>
            <a:spLocks noGrp="1"/>
          </p:cNvSpPr>
          <p:nvPr>
            <p:ph type="dt" sz="half" idx="10"/>
          </p:nvPr>
        </p:nvSpPr>
        <p:spPr>
          <a:xfrm>
            <a:off x="457200" y="6422064"/>
            <a:ext cx="2133600" cy="365125"/>
          </a:xfrm>
        </p:spPr>
        <p:txBody>
          <a:bodyPr/>
          <a:lstStyle/>
          <a:p>
            <a:fld id="{63919582-F3C0-4667-B17A-E0329B089A3B}" type="datetimeFigureOut">
              <a:rPr lang="ko-KR" altLang="en-US" smtClean="0"/>
              <a:pPr/>
              <a:t>2014-12-07</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3EFA4FC9-8125-412F-9E05-5BA08FB0660C}"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자유형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자유형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제목 개체 틀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ko-KR" altLang="en-US" smtClean="0"/>
              <a:t>마스터 제목 스타일 편집</a:t>
            </a:r>
            <a:endParaRPr kumimoji="0" lang="en-US"/>
          </a:p>
        </p:txBody>
      </p:sp>
      <p:sp>
        <p:nvSpPr>
          <p:cNvPr id="30" name="텍스트 개체 틀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ko-KR" altLang="en-US" smtClean="0"/>
              <a:t>마스터 텍스트 스타일을 편집합니다</a:t>
            </a:r>
          </a:p>
          <a:p>
            <a:pPr lvl="1" eaLnBrk="1" latinLnBrk="0" hangingPunct="1"/>
            <a:r>
              <a:rPr kumimoji="0" lang="ko-KR" altLang="en-US" smtClean="0"/>
              <a:t>둘째 수준</a:t>
            </a:r>
          </a:p>
          <a:p>
            <a:pPr lvl="2" eaLnBrk="1" latinLnBrk="0" hangingPunct="1"/>
            <a:r>
              <a:rPr kumimoji="0" lang="ko-KR" altLang="en-US" smtClean="0"/>
              <a:t>셋째 수준</a:t>
            </a:r>
          </a:p>
          <a:p>
            <a:pPr lvl="3" eaLnBrk="1" latinLnBrk="0" hangingPunct="1"/>
            <a:r>
              <a:rPr kumimoji="0" lang="ko-KR" altLang="en-US" smtClean="0"/>
              <a:t>넷째 수준</a:t>
            </a:r>
          </a:p>
          <a:p>
            <a:pPr lvl="4" eaLnBrk="1" latinLnBrk="0" hangingPunct="1"/>
            <a:r>
              <a:rPr kumimoji="0" lang="ko-KR" altLang="en-US" smtClean="0"/>
              <a:t>다섯째 수준</a:t>
            </a:r>
            <a:endParaRPr kumimoji="0" lang="en-US"/>
          </a:p>
        </p:txBody>
      </p:sp>
      <p:sp>
        <p:nvSpPr>
          <p:cNvPr id="10" name="날짜 개체 틀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63919582-F3C0-4667-B17A-E0329B089A3B}" type="datetimeFigureOut">
              <a:rPr lang="ko-KR" altLang="en-US" smtClean="0"/>
              <a:pPr/>
              <a:t>2014-12-07</a:t>
            </a:fld>
            <a:endParaRPr lang="ko-KR" altLang="en-US"/>
          </a:p>
        </p:txBody>
      </p:sp>
      <p:sp>
        <p:nvSpPr>
          <p:cNvPr id="22" name="바닥글 개체 틀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ko-KR" altLang="en-US"/>
          </a:p>
        </p:txBody>
      </p:sp>
      <p:sp>
        <p:nvSpPr>
          <p:cNvPr id="18" name="슬라이드 번호 개체 틀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EFA4FC9-8125-412F-9E05-5BA08FB0660C}" type="slidenum">
              <a:rPr lang="ko-KR" altLang="en-US" smtClean="0"/>
              <a:pPr/>
              <a:t>‹#›</a:t>
            </a:fld>
            <a:endParaRPr lang="ko-KR" alt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1"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1"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1"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1"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1"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1"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1"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1"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1"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1"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1" hangingPunct="1">
        <a:defRPr kumimoji="0" kern="1200">
          <a:solidFill>
            <a:schemeClr val="tx1"/>
          </a:solidFill>
          <a:latin typeface="+mn-lt"/>
          <a:ea typeface="+mn-ea"/>
          <a:cs typeface="+mn-cs"/>
        </a:defRPr>
      </a:lvl1pPr>
      <a:lvl2pPr marL="457200" algn="l" rtl="0" eaLnBrk="1" latinLnBrk="1" hangingPunct="1">
        <a:defRPr kumimoji="0" kern="1200">
          <a:solidFill>
            <a:schemeClr val="tx1"/>
          </a:solidFill>
          <a:latin typeface="+mn-lt"/>
          <a:ea typeface="+mn-ea"/>
          <a:cs typeface="+mn-cs"/>
        </a:defRPr>
      </a:lvl2pPr>
      <a:lvl3pPr marL="914400" algn="l" rtl="0" eaLnBrk="1" latinLnBrk="1" hangingPunct="1">
        <a:defRPr kumimoji="0" kern="1200">
          <a:solidFill>
            <a:schemeClr val="tx1"/>
          </a:solidFill>
          <a:latin typeface="+mn-lt"/>
          <a:ea typeface="+mn-ea"/>
          <a:cs typeface="+mn-cs"/>
        </a:defRPr>
      </a:lvl3pPr>
      <a:lvl4pPr marL="1371600" algn="l" rtl="0" eaLnBrk="1" latinLnBrk="1" hangingPunct="1">
        <a:defRPr kumimoji="0" kern="1200">
          <a:solidFill>
            <a:schemeClr val="tx1"/>
          </a:solidFill>
          <a:latin typeface="+mn-lt"/>
          <a:ea typeface="+mn-ea"/>
          <a:cs typeface="+mn-cs"/>
        </a:defRPr>
      </a:lvl4pPr>
      <a:lvl5pPr marL="1828800" algn="l" rtl="0" eaLnBrk="1" latinLnBrk="1" hangingPunct="1">
        <a:defRPr kumimoji="0" kern="1200">
          <a:solidFill>
            <a:schemeClr val="tx1"/>
          </a:solidFill>
          <a:latin typeface="+mn-lt"/>
          <a:ea typeface="+mn-ea"/>
          <a:cs typeface="+mn-cs"/>
        </a:defRPr>
      </a:lvl5pPr>
      <a:lvl6pPr marL="2286000" algn="l" rtl="0" eaLnBrk="1" latinLnBrk="1" hangingPunct="1">
        <a:defRPr kumimoji="0" kern="1200">
          <a:solidFill>
            <a:schemeClr val="tx1"/>
          </a:solidFill>
          <a:latin typeface="+mn-lt"/>
          <a:ea typeface="+mn-ea"/>
          <a:cs typeface="+mn-cs"/>
        </a:defRPr>
      </a:lvl6pPr>
      <a:lvl7pPr marL="2743200" algn="l" rtl="0" eaLnBrk="1" latinLnBrk="1" hangingPunct="1">
        <a:defRPr kumimoji="0" kern="1200">
          <a:solidFill>
            <a:schemeClr val="tx1"/>
          </a:solidFill>
          <a:latin typeface="+mn-lt"/>
          <a:ea typeface="+mn-ea"/>
          <a:cs typeface="+mn-cs"/>
        </a:defRPr>
      </a:lvl7pPr>
      <a:lvl8pPr marL="3200400" algn="l" rtl="0" eaLnBrk="1" latinLnBrk="1" hangingPunct="1">
        <a:defRPr kumimoji="0" kern="1200">
          <a:solidFill>
            <a:schemeClr val="tx1"/>
          </a:solidFill>
          <a:latin typeface="+mn-lt"/>
          <a:ea typeface="+mn-ea"/>
          <a:cs typeface="+mn-cs"/>
        </a:defRPr>
      </a:lvl8pPr>
      <a:lvl9pPr marL="3657600" algn="l" rtl="0" eaLnBrk="1" latinLnBrk="1"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en.wikipedia.org/wiki/Environmental_impact_of_agricultur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a:xfrm>
            <a:off x="457200" y="274638"/>
            <a:ext cx="8363272" cy="1143000"/>
          </a:xfrm>
        </p:spPr>
        <p:txBody>
          <a:bodyPr>
            <a:normAutofit/>
          </a:bodyPr>
          <a:lstStyle/>
          <a:p>
            <a:r>
              <a:rPr lang="en-US" altLang="ko-KR" dirty="0" smtClean="0"/>
              <a:t>Ch.5. Agriculture &amp; Environment</a:t>
            </a:r>
            <a:br>
              <a:rPr lang="en-US" altLang="ko-KR" dirty="0" smtClean="0"/>
            </a:br>
            <a:r>
              <a:rPr lang="en-US" altLang="ko-KR" sz="1300" dirty="0" smtClean="0"/>
              <a:t>Most of this lecture is based on the </a:t>
            </a:r>
            <a:r>
              <a:rPr lang="en-US" altLang="ko-KR" sz="1300" dirty="0" err="1" smtClean="0"/>
              <a:t>wikipedia</a:t>
            </a:r>
            <a:r>
              <a:rPr lang="en-US" altLang="ko-KR" sz="1300" dirty="0" smtClean="0"/>
              <a:t> article  “</a:t>
            </a:r>
            <a:r>
              <a:rPr lang="en-US" altLang="ko-KR" sz="1300" dirty="0" smtClean="0">
                <a:hlinkClick r:id="rId2"/>
              </a:rPr>
              <a:t>Environmental Impact of Agriculture</a:t>
            </a:r>
            <a:r>
              <a:rPr lang="en-US" altLang="ko-KR" sz="1300" dirty="0" smtClean="0"/>
              <a:t>”</a:t>
            </a:r>
            <a:endParaRPr lang="ko-KR" altLang="en-US" sz="1300" dirty="0"/>
          </a:p>
        </p:txBody>
      </p:sp>
      <p:sp>
        <p:nvSpPr>
          <p:cNvPr id="5" name="내용 개체 틀 4"/>
          <p:cNvSpPr>
            <a:spLocks noGrp="1"/>
          </p:cNvSpPr>
          <p:nvPr>
            <p:ph idx="1"/>
          </p:nvPr>
        </p:nvSpPr>
        <p:spPr>
          <a:xfrm>
            <a:off x="467544" y="1484784"/>
            <a:ext cx="7467600" cy="4525963"/>
          </a:xfrm>
        </p:spPr>
        <p:txBody>
          <a:bodyPr>
            <a:normAutofit/>
          </a:bodyPr>
          <a:lstStyle/>
          <a:p>
            <a:r>
              <a:rPr lang="en-US" altLang="ko-KR" dirty="0" smtClean="0"/>
              <a:t>Issues</a:t>
            </a:r>
          </a:p>
          <a:p>
            <a:pPr lvl="1"/>
            <a:r>
              <a:rPr lang="en-US" altLang="ko-KR" dirty="0" smtClean="0"/>
              <a:t>Climate change</a:t>
            </a:r>
          </a:p>
          <a:p>
            <a:pPr lvl="1"/>
            <a:r>
              <a:rPr lang="en-US" altLang="ko-KR" dirty="0" smtClean="0"/>
              <a:t>Deforestation</a:t>
            </a:r>
          </a:p>
          <a:p>
            <a:pPr lvl="1"/>
            <a:r>
              <a:rPr lang="en-US" altLang="ko-KR" dirty="0" smtClean="0"/>
              <a:t>Genetic engineering</a:t>
            </a:r>
          </a:p>
          <a:p>
            <a:pPr lvl="1"/>
            <a:r>
              <a:rPr lang="en-US" altLang="ko-KR" dirty="0" smtClean="0"/>
              <a:t>Irrigation</a:t>
            </a:r>
          </a:p>
          <a:p>
            <a:pPr lvl="1"/>
            <a:r>
              <a:rPr lang="en-US" altLang="ko-KR" dirty="0" smtClean="0"/>
              <a:t>Pollutants</a:t>
            </a:r>
          </a:p>
          <a:p>
            <a:pPr lvl="1"/>
            <a:r>
              <a:rPr lang="en-US" altLang="ko-KR" dirty="0" smtClean="0"/>
              <a:t>Soil degradation</a:t>
            </a:r>
          </a:p>
          <a:p>
            <a:pPr lvl="1"/>
            <a:r>
              <a:rPr lang="en-US" altLang="ko-KR" dirty="0" smtClean="0"/>
              <a:t>Waste – plastics &amp; other </a:t>
            </a:r>
            <a:r>
              <a:rPr lang="en-US" altLang="ko-KR" dirty="0" err="1" smtClean="0"/>
              <a:t>garbages</a:t>
            </a:r>
            <a:endParaRPr lang="en-US" altLang="ko-KR"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1187624" y="332656"/>
            <a:ext cx="7056784" cy="6034632"/>
          </a:xfrm>
          <a:prstGeom prst="rect">
            <a:avLst/>
          </a:prstGeom>
        </p:spPr>
      </p:pic>
      <p:sp>
        <p:nvSpPr>
          <p:cNvPr id="3" name="직사각형 2"/>
          <p:cNvSpPr/>
          <p:nvPr/>
        </p:nvSpPr>
        <p:spPr>
          <a:xfrm>
            <a:off x="1177727" y="6453336"/>
            <a:ext cx="4572000" cy="276999"/>
          </a:xfrm>
          <a:prstGeom prst="rect">
            <a:avLst/>
          </a:prstGeom>
        </p:spPr>
        <p:txBody>
          <a:bodyPr>
            <a:spAutoFit/>
          </a:bodyPr>
          <a:lstStyle/>
          <a:p>
            <a:r>
              <a:rPr lang="en-US" sz="1200" dirty="0"/>
              <a:t>http://en.wikipedia.org/wiki/Genetic_engineering</a:t>
            </a:r>
          </a:p>
        </p:txBody>
      </p:sp>
    </p:spTree>
    <p:extLst>
      <p:ext uri="{BB962C8B-B14F-4D97-AF65-F5344CB8AC3E}">
        <p14:creationId xmlns:p14="http://schemas.microsoft.com/office/powerpoint/2010/main" val="2195655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rot="16200000">
            <a:off x="2383843" y="-1367618"/>
            <a:ext cx="4536505" cy="8225086"/>
          </a:xfrm>
          <a:prstGeom prst="rect">
            <a:avLst/>
          </a:prstGeom>
        </p:spPr>
      </p:pic>
      <p:sp>
        <p:nvSpPr>
          <p:cNvPr id="3" name="직사각형 2"/>
          <p:cNvSpPr/>
          <p:nvPr/>
        </p:nvSpPr>
        <p:spPr>
          <a:xfrm>
            <a:off x="539551" y="5085184"/>
            <a:ext cx="8225087" cy="1015663"/>
          </a:xfrm>
          <a:prstGeom prst="rect">
            <a:avLst/>
          </a:prstGeom>
        </p:spPr>
        <p:txBody>
          <a:bodyPr wrap="square">
            <a:spAutoFit/>
          </a:bodyPr>
          <a:lstStyle/>
          <a:p>
            <a:r>
              <a:rPr lang="en-US" sz="1200" dirty="0" err="1"/>
              <a:t>Bt</a:t>
            </a:r>
            <a:r>
              <a:rPr lang="en-US" sz="1200" dirty="0"/>
              <a:t>-toxins present in peanut leaves </a:t>
            </a:r>
            <a:r>
              <a:rPr lang="en-US" sz="1200" dirty="0" smtClean="0"/>
              <a:t>(right </a:t>
            </a:r>
            <a:r>
              <a:rPr lang="en-US" sz="1200" dirty="0"/>
              <a:t>image) protect it from extensive damage caused by European corn borer larvae </a:t>
            </a:r>
            <a:r>
              <a:rPr lang="en-US" sz="1200" dirty="0" smtClean="0"/>
              <a:t>(left </a:t>
            </a:r>
            <a:r>
              <a:rPr lang="en-US" sz="1200" dirty="0"/>
              <a:t>image</a:t>
            </a:r>
            <a:r>
              <a:rPr lang="en-US" sz="1200" dirty="0" smtClean="0"/>
              <a:t>). </a:t>
            </a:r>
            <a:r>
              <a:rPr lang="en-US" sz="1200" dirty="0"/>
              <a:t>(from </a:t>
            </a:r>
            <a:r>
              <a:rPr lang="en-US" sz="1200" dirty="0" err="1"/>
              <a:t>Suszkiw</a:t>
            </a:r>
            <a:r>
              <a:rPr lang="en-US" sz="1200" dirty="0"/>
              <a:t>, Jan (November 1999). "Tifton, Georgia: A Peanut Pest Showdown". Agricultural Research magazine. Retrieved 23 November </a:t>
            </a:r>
            <a:r>
              <a:rPr lang="en-US" sz="1200" dirty="0" smtClean="0"/>
              <a:t>2008).</a:t>
            </a:r>
          </a:p>
          <a:p>
            <a:endParaRPr lang="en-US" sz="1200" dirty="0"/>
          </a:p>
          <a:p>
            <a:r>
              <a:rPr lang="en-US" sz="1200" dirty="0"/>
              <a:t>http://en.wikipedia.org/wiki/Genetic_engineering#Controversy</a:t>
            </a:r>
          </a:p>
        </p:txBody>
      </p:sp>
    </p:spTree>
    <p:extLst>
      <p:ext uri="{BB962C8B-B14F-4D97-AF65-F5344CB8AC3E}">
        <p14:creationId xmlns:p14="http://schemas.microsoft.com/office/powerpoint/2010/main" val="2932348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539552" y="404664"/>
            <a:ext cx="4752528" cy="2312897"/>
          </a:xfrm>
          <a:prstGeom prst="rect">
            <a:avLst/>
          </a:prstGeom>
        </p:spPr>
      </p:pic>
      <p:sp>
        <p:nvSpPr>
          <p:cNvPr id="3" name="직사각형 2"/>
          <p:cNvSpPr/>
          <p:nvPr/>
        </p:nvSpPr>
        <p:spPr>
          <a:xfrm>
            <a:off x="5436096" y="418803"/>
            <a:ext cx="3240360" cy="646331"/>
          </a:xfrm>
          <a:prstGeom prst="rect">
            <a:avLst/>
          </a:prstGeom>
        </p:spPr>
        <p:txBody>
          <a:bodyPr wrap="square">
            <a:spAutoFit/>
          </a:bodyPr>
          <a:lstStyle/>
          <a:p>
            <a:r>
              <a:rPr lang="en-US" sz="1200" dirty="0"/>
              <a:t>http://www.cacpk.org/report_view.php?kind_idx=15&amp;cacpk_idx=1954&amp;list_num=233&amp;page=5</a:t>
            </a:r>
          </a:p>
        </p:txBody>
      </p:sp>
      <p:pic>
        <p:nvPicPr>
          <p:cNvPr id="4" name="그림 3"/>
          <p:cNvPicPr>
            <a:picLocks noChangeAspect="1"/>
          </p:cNvPicPr>
          <p:nvPr/>
        </p:nvPicPr>
        <p:blipFill>
          <a:blip r:embed="rId3"/>
          <a:stretch>
            <a:fillRect/>
          </a:stretch>
        </p:blipFill>
        <p:spPr>
          <a:xfrm>
            <a:off x="3275856" y="2820169"/>
            <a:ext cx="5705475" cy="3790950"/>
          </a:xfrm>
          <a:prstGeom prst="rect">
            <a:avLst/>
          </a:prstGeom>
        </p:spPr>
      </p:pic>
      <p:sp>
        <p:nvSpPr>
          <p:cNvPr id="5" name="직사각형 4"/>
          <p:cNvSpPr/>
          <p:nvPr/>
        </p:nvSpPr>
        <p:spPr>
          <a:xfrm>
            <a:off x="701824" y="5229200"/>
            <a:ext cx="2574032" cy="461665"/>
          </a:xfrm>
          <a:prstGeom prst="rect">
            <a:avLst/>
          </a:prstGeom>
        </p:spPr>
        <p:txBody>
          <a:bodyPr wrap="square">
            <a:spAutoFit/>
          </a:bodyPr>
          <a:lstStyle/>
          <a:p>
            <a:r>
              <a:rPr lang="en-US" sz="1200" dirty="0"/>
              <a:t>http://rt.com/news/161356-anti-gmo-monsanto-protest/</a:t>
            </a:r>
          </a:p>
        </p:txBody>
      </p:sp>
    </p:spTree>
    <p:extLst>
      <p:ext uri="{BB962C8B-B14F-4D97-AF65-F5344CB8AC3E}">
        <p14:creationId xmlns:p14="http://schemas.microsoft.com/office/powerpoint/2010/main" val="297327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pPr lvl="1" latinLnBrk="0"/>
            <a:r>
              <a:rPr lang="en-US" dirty="0" smtClean="0"/>
              <a:t>Irrigation:  </a:t>
            </a:r>
          </a:p>
          <a:p>
            <a:pPr lvl="2" latinLnBrk="0"/>
            <a:r>
              <a:rPr lang="en-US" dirty="0"/>
              <a:t>D</a:t>
            </a:r>
            <a:r>
              <a:rPr lang="en-US" dirty="0" smtClean="0"/>
              <a:t>epletion of (underground) water &amp; disturbance of water cycle</a:t>
            </a:r>
          </a:p>
          <a:p>
            <a:pPr lvl="2" latinLnBrk="0"/>
            <a:r>
              <a:rPr lang="en-US" dirty="0" smtClean="0"/>
              <a:t>Subsidence</a:t>
            </a:r>
          </a:p>
          <a:p>
            <a:pPr lvl="2" latinLnBrk="0"/>
            <a:r>
              <a:rPr lang="en-US" dirty="0" smtClean="0"/>
              <a:t>Poor salinity control &amp; waste water management </a:t>
            </a:r>
            <a:r>
              <a:rPr lang="en-US" dirty="0" smtClean="0">
                <a:sym typeface="Wingdings" panose="05000000000000000000" pitchFamily="2" charset="2"/>
              </a:rPr>
              <a:t> water pollution &amp; soil structure damage</a:t>
            </a:r>
          </a:p>
          <a:p>
            <a:pPr lvl="2" latinLnBrk="0"/>
            <a:endParaRPr lang="en-US" dirty="0" smtClean="0"/>
          </a:p>
          <a:p>
            <a:pPr lvl="2" latinLnBrk="0"/>
            <a:endParaRPr lang="en-US" dirty="0"/>
          </a:p>
        </p:txBody>
      </p:sp>
    </p:spTree>
    <p:extLst>
      <p:ext uri="{BB962C8B-B14F-4D97-AF65-F5344CB8AC3E}">
        <p14:creationId xmlns:p14="http://schemas.microsoft.com/office/powerpoint/2010/main" val="3016501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971600" y="188640"/>
            <a:ext cx="7392821" cy="5544616"/>
          </a:xfrm>
          <a:prstGeom prst="rect">
            <a:avLst/>
          </a:prstGeom>
        </p:spPr>
      </p:pic>
      <p:sp>
        <p:nvSpPr>
          <p:cNvPr id="5" name="직사각형 4"/>
          <p:cNvSpPr/>
          <p:nvPr/>
        </p:nvSpPr>
        <p:spPr>
          <a:xfrm>
            <a:off x="876944" y="5805264"/>
            <a:ext cx="7799512" cy="1015663"/>
          </a:xfrm>
          <a:prstGeom prst="rect">
            <a:avLst/>
          </a:prstGeom>
        </p:spPr>
        <p:txBody>
          <a:bodyPr wrap="square">
            <a:spAutoFit/>
          </a:bodyPr>
          <a:lstStyle/>
          <a:p>
            <a:r>
              <a:rPr lang="en-US" sz="1200" dirty="0"/>
              <a:t>Looking over the shoulder of a Peruvian farmer in </a:t>
            </a:r>
            <a:r>
              <a:rPr lang="en-US" sz="1200" dirty="0" err="1"/>
              <a:t>Huarmey</a:t>
            </a:r>
            <a:r>
              <a:rPr lang="en-US" sz="1200" dirty="0"/>
              <a:t> delta at waterlogged and </a:t>
            </a:r>
            <a:r>
              <a:rPr lang="en-US" sz="1200" dirty="0" err="1"/>
              <a:t>salinised</a:t>
            </a:r>
            <a:r>
              <a:rPr lang="en-US" sz="1200" dirty="0"/>
              <a:t> irrigated land with poor crop stand. This illustrates an environmental impact of upstream irrigation developments causing an increased flow of groundwater to this lower lying area leading to the adverse conditions</a:t>
            </a:r>
            <a:r>
              <a:rPr lang="en-US" sz="1200" dirty="0" smtClean="0"/>
              <a:t>.</a:t>
            </a:r>
          </a:p>
          <a:p>
            <a:endParaRPr lang="en-US" sz="1200" dirty="0" smtClean="0"/>
          </a:p>
          <a:p>
            <a:r>
              <a:rPr lang="en-US" sz="1200" dirty="0"/>
              <a:t>http://en.wikipedia.org/wiki/Environmental_impact_of_irrigation</a:t>
            </a:r>
          </a:p>
        </p:txBody>
      </p:sp>
    </p:spTree>
    <p:extLst>
      <p:ext uri="{BB962C8B-B14F-4D97-AF65-F5344CB8AC3E}">
        <p14:creationId xmlns:p14="http://schemas.microsoft.com/office/powerpoint/2010/main" val="3177811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23528" y="620688"/>
            <a:ext cx="8527317" cy="4104456"/>
          </a:xfrm>
          <a:prstGeom prst="rect">
            <a:avLst/>
          </a:prstGeom>
        </p:spPr>
      </p:pic>
      <p:sp>
        <p:nvSpPr>
          <p:cNvPr id="3" name="직사각형 2"/>
          <p:cNvSpPr/>
          <p:nvPr/>
        </p:nvSpPr>
        <p:spPr>
          <a:xfrm>
            <a:off x="251520" y="4869160"/>
            <a:ext cx="6750496" cy="830997"/>
          </a:xfrm>
          <a:prstGeom prst="rect">
            <a:avLst/>
          </a:prstGeom>
        </p:spPr>
        <p:txBody>
          <a:bodyPr wrap="square">
            <a:spAutoFit/>
          </a:bodyPr>
          <a:lstStyle/>
          <a:p>
            <a:r>
              <a:rPr lang="en-US" sz="1200" dirty="0"/>
              <a:t>Water becomes scarce for nomadic pastoralist in Baluchistan due to new irrigation </a:t>
            </a:r>
            <a:r>
              <a:rPr lang="en-US" sz="1200" dirty="0" smtClean="0"/>
              <a:t>developments</a:t>
            </a:r>
          </a:p>
          <a:p>
            <a:endParaRPr lang="en-US" sz="1200" dirty="0"/>
          </a:p>
          <a:p>
            <a:r>
              <a:rPr lang="en-US" sz="1200" dirty="0"/>
              <a:t>http://en.wikipedia.org/wiki/Environmental_impact_of_irrigation</a:t>
            </a:r>
          </a:p>
          <a:p>
            <a:endParaRPr lang="en-US" sz="1200" dirty="0"/>
          </a:p>
        </p:txBody>
      </p:sp>
    </p:spTree>
    <p:extLst>
      <p:ext uri="{BB962C8B-B14F-4D97-AF65-F5344CB8AC3E}">
        <p14:creationId xmlns:p14="http://schemas.microsoft.com/office/powerpoint/2010/main" val="3247533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467544" y="260648"/>
            <a:ext cx="8237994" cy="5647531"/>
          </a:xfrm>
          <a:prstGeom prst="rect">
            <a:avLst/>
          </a:prstGeom>
        </p:spPr>
      </p:pic>
      <p:sp>
        <p:nvSpPr>
          <p:cNvPr id="3" name="직사각형 2"/>
          <p:cNvSpPr/>
          <p:nvPr/>
        </p:nvSpPr>
        <p:spPr>
          <a:xfrm>
            <a:off x="471339" y="6021288"/>
            <a:ext cx="4572000" cy="1384995"/>
          </a:xfrm>
          <a:prstGeom prst="rect">
            <a:avLst/>
          </a:prstGeom>
        </p:spPr>
        <p:txBody>
          <a:bodyPr>
            <a:spAutoFit/>
          </a:bodyPr>
          <a:lstStyle/>
          <a:p>
            <a:r>
              <a:rPr lang="en-US" sz="1200" dirty="0"/>
              <a:t>Lake </a:t>
            </a:r>
            <a:r>
              <a:rPr lang="en-US" sz="1200" dirty="0" err="1" smtClean="0"/>
              <a:t>Manantali</a:t>
            </a:r>
            <a:r>
              <a:rPr lang="en-US" sz="1200" dirty="0" smtClean="0"/>
              <a:t> (artificial lake in </a:t>
            </a:r>
            <a:r>
              <a:rPr lang="en-US" sz="1200" dirty="0" err="1" smtClean="0"/>
              <a:t>Mali</a:t>
            </a:r>
            <a:r>
              <a:rPr lang="en-US" sz="1200" dirty="0" smtClean="0"/>
              <a:t>), </a:t>
            </a:r>
            <a:r>
              <a:rPr lang="en-US" sz="1200" dirty="0"/>
              <a:t>477 km², displaced 12,000 </a:t>
            </a:r>
            <a:r>
              <a:rPr lang="en-US" sz="1200" dirty="0" smtClean="0"/>
              <a:t>people</a:t>
            </a:r>
          </a:p>
          <a:p>
            <a:endParaRPr lang="en-US" sz="1200" dirty="0"/>
          </a:p>
          <a:p>
            <a:r>
              <a:rPr lang="en-US" sz="1200" dirty="0"/>
              <a:t>http://en.wikipedia.org/wiki/Environmental_impact_of_irrigation</a:t>
            </a:r>
          </a:p>
          <a:p>
            <a:endParaRPr lang="en-US" sz="1200" dirty="0" smtClean="0"/>
          </a:p>
          <a:p>
            <a:endParaRPr lang="en-US" sz="1200" dirty="0"/>
          </a:p>
          <a:p>
            <a:endParaRPr lang="en-US" sz="1200" dirty="0"/>
          </a:p>
        </p:txBody>
      </p:sp>
    </p:spTree>
    <p:extLst>
      <p:ext uri="{BB962C8B-B14F-4D97-AF65-F5344CB8AC3E}">
        <p14:creationId xmlns:p14="http://schemas.microsoft.com/office/powerpoint/2010/main" val="2040663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83568" y="6093296"/>
            <a:ext cx="4572000" cy="646331"/>
          </a:xfrm>
          <a:prstGeom prst="rect">
            <a:avLst/>
          </a:prstGeom>
        </p:spPr>
        <p:txBody>
          <a:bodyPr>
            <a:spAutoFit/>
          </a:bodyPr>
          <a:lstStyle/>
          <a:p>
            <a:r>
              <a:rPr lang="en-US" sz="1200" dirty="0" smtClean="0"/>
              <a:t>Flooding in 1997 along the Feather River in northern California</a:t>
            </a:r>
          </a:p>
          <a:p>
            <a:endParaRPr lang="en-US" sz="1200" dirty="0"/>
          </a:p>
          <a:p>
            <a:r>
              <a:rPr lang="en-US" sz="1200" dirty="0"/>
              <a:t>https://www.e-education.psu.edu/earth103/node/733</a:t>
            </a:r>
          </a:p>
        </p:txBody>
      </p:sp>
      <p:pic>
        <p:nvPicPr>
          <p:cNvPr id="4" name="그림 3"/>
          <p:cNvPicPr>
            <a:picLocks noChangeAspect="1"/>
          </p:cNvPicPr>
          <p:nvPr/>
        </p:nvPicPr>
        <p:blipFill>
          <a:blip r:embed="rId2"/>
          <a:stretch>
            <a:fillRect/>
          </a:stretch>
        </p:blipFill>
        <p:spPr>
          <a:xfrm>
            <a:off x="683568" y="188640"/>
            <a:ext cx="7620000" cy="5715000"/>
          </a:xfrm>
          <a:prstGeom prst="rect">
            <a:avLst/>
          </a:prstGeom>
        </p:spPr>
      </p:pic>
    </p:spTree>
    <p:extLst>
      <p:ext uri="{BB962C8B-B14F-4D97-AF65-F5344CB8AC3E}">
        <p14:creationId xmlns:p14="http://schemas.microsoft.com/office/powerpoint/2010/main" val="2676663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67544" y="620688"/>
            <a:ext cx="7467600" cy="5544616"/>
          </a:xfrm>
        </p:spPr>
        <p:txBody>
          <a:bodyPr>
            <a:normAutofit/>
          </a:bodyPr>
          <a:lstStyle/>
          <a:p>
            <a:pPr lvl="1" latinLnBrk="0"/>
            <a:r>
              <a:rPr lang="en-US" dirty="0" smtClean="0"/>
              <a:t>Pollutants</a:t>
            </a:r>
            <a:r>
              <a:rPr lang="en-US" dirty="0" smtClean="0"/>
              <a:t>: Typical non-point sources</a:t>
            </a:r>
            <a:endParaRPr lang="en-US" dirty="0" smtClean="0"/>
          </a:p>
          <a:p>
            <a:pPr lvl="2" latinLnBrk="0"/>
            <a:r>
              <a:rPr lang="en-US" dirty="0" smtClean="0"/>
              <a:t>Pesticides: </a:t>
            </a:r>
          </a:p>
          <a:p>
            <a:pPr lvl="2" latinLnBrk="0"/>
            <a:r>
              <a:rPr lang="en-US" dirty="0" smtClean="0"/>
              <a:t>Fertilizers</a:t>
            </a:r>
          </a:p>
          <a:p>
            <a:pPr lvl="2" latinLnBrk="0"/>
            <a:r>
              <a:rPr lang="en-US" dirty="0" smtClean="0"/>
              <a:t>Hormones</a:t>
            </a:r>
          </a:p>
          <a:p>
            <a:pPr lvl="2" latinLnBrk="0"/>
            <a:r>
              <a:rPr lang="en-US" dirty="0" smtClean="0">
                <a:sym typeface="Wingdings" panose="05000000000000000000" pitchFamily="2" charset="2"/>
              </a:rPr>
              <a:t>Growth agents</a:t>
            </a:r>
          </a:p>
          <a:p>
            <a:pPr lvl="2" latinLnBrk="0"/>
            <a:r>
              <a:rPr lang="en-US" dirty="0" smtClean="0">
                <a:sym typeface="Wingdings" panose="05000000000000000000" pitchFamily="2" charset="2"/>
              </a:rPr>
              <a:t>Manure </a:t>
            </a:r>
          </a:p>
          <a:p>
            <a:pPr lvl="2" latinLnBrk="0"/>
            <a:r>
              <a:rPr lang="en-US" dirty="0" smtClean="0">
                <a:sym typeface="Wingdings" panose="05000000000000000000" pitchFamily="2" charset="2"/>
              </a:rPr>
              <a:t>Indirect chemicals (</a:t>
            </a:r>
            <a:r>
              <a:rPr lang="en-US" dirty="0" err="1" smtClean="0">
                <a:sym typeface="Wingdings" panose="05000000000000000000" pitchFamily="2" charset="2"/>
              </a:rPr>
              <a:t>eg</a:t>
            </a:r>
            <a:r>
              <a:rPr lang="en-US" dirty="0" smtClean="0">
                <a:sym typeface="Wingdings" panose="05000000000000000000" pitchFamily="2" charset="2"/>
              </a:rPr>
              <a:t>. heavy metals)</a:t>
            </a:r>
          </a:p>
          <a:p>
            <a:pPr lvl="2" latinLnBrk="0"/>
            <a:r>
              <a:rPr lang="en-US" dirty="0" smtClean="0">
                <a:sym typeface="Wingdings" panose="05000000000000000000" pitchFamily="2" charset="2"/>
              </a:rPr>
              <a:t>Miscellaneous</a:t>
            </a:r>
          </a:p>
          <a:p>
            <a:pPr lvl="2" latinLnBrk="0"/>
            <a:endParaRPr lang="en-US" dirty="0" smtClean="0"/>
          </a:p>
        </p:txBody>
      </p:sp>
    </p:spTree>
    <p:extLst>
      <p:ext uri="{BB962C8B-B14F-4D97-AF65-F5344CB8AC3E}">
        <p14:creationId xmlns:p14="http://schemas.microsoft.com/office/powerpoint/2010/main" val="3379205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67544" y="620688"/>
            <a:ext cx="7467600" cy="5544616"/>
          </a:xfrm>
        </p:spPr>
        <p:txBody>
          <a:bodyPr>
            <a:normAutofit/>
          </a:bodyPr>
          <a:lstStyle/>
          <a:p>
            <a:pPr lvl="2" latinLnBrk="0"/>
            <a:r>
              <a:rPr lang="en-US" dirty="0" smtClean="0"/>
              <a:t>Pesticides</a:t>
            </a:r>
          </a:p>
          <a:p>
            <a:pPr lvl="3" latinLnBrk="0"/>
            <a:r>
              <a:rPr lang="en-US" dirty="0" smtClean="0"/>
              <a:t>Health </a:t>
            </a:r>
            <a:r>
              <a:rPr lang="en-US" dirty="0" smtClean="0"/>
              <a:t>effects</a:t>
            </a:r>
          </a:p>
          <a:p>
            <a:pPr lvl="4" latinLnBrk="0"/>
            <a:r>
              <a:rPr lang="en-US" dirty="0" smtClean="0"/>
              <a:t>Irritation </a:t>
            </a:r>
          </a:p>
          <a:p>
            <a:pPr lvl="4" latinLnBrk="0"/>
            <a:r>
              <a:rPr lang="en-US" dirty="0" smtClean="0"/>
              <a:t>Affecting </a:t>
            </a:r>
            <a:r>
              <a:rPr lang="en-US" dirty="0"/>
              <a:t>the nervous </a:t>
            </a:r>
            <a:r>
              <a:rPr lang="en-US" dirty="0" smtClean="0"/>
              <a:t>system</a:t>
            </a:r>
          </a:p>
          <a:p>
            <a:pPr lvl="4" latinLnBrk="0"/>
            <a:r>
              <a:rPr lang="en-US" dirty="0" smtClean="0"/>
              <a:t>Reproductive problems</a:t>
            </a:r>
          </a:p>
          <a:p>
            <a:pPr lvl="4" latinLnBrk="0"/>
            <a:r>
              <a:rPr lang="en-US" dirty="0" smtClean="0"/>
              <a:t>Cancer</a:t>
            </a:r>
          </a:p>
          <a:p>
            <a:pPr lvl="3" latinLnBrk="0"/>
            <a:r>
              <a:rPr lang="en-US" dirty="0" smtClean="0"/>
              <a:t>Environmental effects</a:t>
            </a:r>
          </a:p>
          <a:p>
            <a:pPr lvl="4" latinLnBrk="0"/>
            <a:r>
              <a:rPr lang="en-US" dirty="0" smtClean="0"/>
              <a:t>Pesticide drift – suspended in the air &amp; pollute other areas</a:t>
            </a:r>
          </a:p>
          <a:p>
            <a:pPr lvl="4" latinLnBrk="0"/>
            <a:r>
              <a:rPr lang="en-US" dirty="0" smtClean="0"/>
              <a:t>Water and soil pollution</a:t>
            </a:r>
          </a:p>
          <a:p>
            <a:pPr lvl="4" latinLnBrk="0"/>
            <a:r>
              <a:rPr lang="en-US" dirty="0" smtClean="0"/>
              <a:t>Reducing biodiversity</a:t>
            </a:r>
          </a:p>
          <a:p>
            <a:pPr lvl="4" latinLnBrk="0"/>
            <a:r>
              <a:rPr lang="en-US" dirty="0" smtClean="0"/>
              <a:t>Biological deposition and magnification (esp. of Cl-organic pesticides)</a:t>
            </a:r>
          </a:p>
        </p:txBody>
      </p:sp>
    </p:spTree>
    <p:extLst>
      <p:ext uri="{BB962C8B-B14F-4D97-AF65-F5344CB8AC3E}">
        <p14:creationId xmlns:p14="http://schemas.microsoft.com/office/powerpoint/2010/main" val="239100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lstStyle/>
          <a:p>
            <a:pPr lvl="1" latinLnBrk="0"/>
            <a:r>
              <a:rPr lang="en-US" dirty="0" smtClean="0"/>
              <a:t>Climate change:  </a:t>
            </a:r>
          </a:p>
          <a:p>
            <a:pPr lvl="2" latinLnBrk="0"/>
            <a:r>
              <a:rPr lang="en-US" dirty="0" smtClean="0"/>
              <a:t>Esp., in terms of T and Pptn.</a:t>
            </a:r>
          </a:p>
          <a:p>
            <a:pPr lvl="2" latinLnBrk="0"/>
            <a:r>
              <a:rPr lang="en-US" dirty="0" smtClean="0"/>
              <a:t>influenced (on productivity): Good or bad?</a:t>
            </a:r>
          </a:p>
          <a:p>
            <a:pPr lvl="2" latinLnBrk="0"/>
            <a:r>
              <a:rPr lang="en-US" dirty="0" smtClean="0"/>
              <a:t>Effects on climate change (by  CO</a:t>
            </a:r>
            <a:r>
              <a:rPr lang="en-US" baseline="-25000" dirty="0" smtClean="0"/>
              <a:t>2</a:t>
            </a:r>
            <a:r>
              <a:rPr lang="en-US" dirty="0" smtClean="0"/>
              <a:t>, CH</a:t>
            </a:r>
            <a:r>
              <a:rPr lang="en-US" baseline="-25000" dirty="0" smtClean="0"/>
              <a:t>4</a:t>
            </a:r>
            <a:r>
              <a:rPr lang="en-US" dirty="0" smtClean="0"/>
              <a:t>, NO</a:t>
            </a:r>
            <a:r>
              <a:rPr lang="en-US" baseline="-25000" dirty="0" smtClean="0"/>
              <a:t>2</a:t>
            </a:r>
            <a:r>
              <a:rPr lang="en-US" dirty="0" smtClean="0"/>
              <a:t> prod., land use (</a:t>
            </a:r>
            <a:r>
              <a:rPr lang="en-US" dirty="0" err="1" smtClean="0"/>
              <a:t>defrostration</a:t>
            </a:r>
            <a:r>
              <a:rPr lang="en-US" dirty="0" smtClean="0"/>
              <a:t> </a:t>
            </a:r>
            <a:r>
              <a:rPr lang="en-US" dirty="0" err="1" smtClean="0"/>
              <a:t>etc</a:t>
            </a:r>
            <a:r>
              <a:rPr lang="en-US" dirty="0" smtClean="0"/>
              <a:t>), and others)</a:t>
            </a:r>
          </a:p>
          <a:p>
            <a:pPr lvl="2" latinLnBrk="0"/>
            <a:endParaRPr lang="en-US" dirty="0"/>
          </a:p>
        </p:txBody>
      </p:sp>
    </p:spTree>
    <p:extLst>
      <p:ext uri="{BB962C8B-B14F-4D97-AF65-F5344CB8AC3E}">
        <p14:creationId xmlns:p14="http://schemas.microsoft.com/office/powerpoint/2010/main" val="1584187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내용 개체 틀 1"/>
          <p:cNvGraphicFramePr>
            <a:graphicFrameLocks noGrp="1"/>
          </p:cNvGraphicFramePr>
          <p:nvPr>
            <p:ph idx="1"/>
            <p:extLst>
              <p:ext uri="{D42A27DB-BD31-4B8C-83A1-F6EECF244321}">
                <p14:modId xmlns:p14="http://schemas.microsoft.com/office/powerpoint/2010/main" val="2024501059"/>
              </p:ext>
            </p:extLst>
          </p:nvPr>
        </p:nvGraphicFramePr>
        <p:xfrm>
          <a:off x="468313" y="1198721"/>
          <a:ext cx="7467600" cy="4389120"/>
        </p:xfrm>
        <a:graphic>
          <a:graphicData uri="http://schemas.openxmlformats.org/drawingml/2006/table">
            <a:tbl>
              <a:tblPr>
                <a:tableStyleId>{5940675A-B579-460E-94D1-54222C63F5DA}</a:tableStyleId>
              </a:tblPr>
              <a:tblGrid>
                <a:gridCol w="3733800"/>
                <a:gridCol w="3733800"/>
              </a:tblGrid>
              <a:tr h="0">
                <a:tc>
                  <a:txBody>
                    <a:bodyPr/>
                    <a:lstStyle/>
                    <a:p>
                      <a:r>
                        <a:rPr lang="en-US" dirty="0"/>
                        <a:t>Type of pesticide</a:t>
                      </a:r>
                    </a:p>
                  </a:txBody>
                  <a:tcPr anchor="ctr">
                    <a:solidFill>
                      <a:srgbClr val="7030A0"/>
                    </a:solidFill>
                  </a:tcPr>
                </a:tc>
                <a:tc>
                  <a:txBody>
                    <a:bodyPr/>
                    <a:lstStyle/>
                    <a:p>
                      <a:r>
                        <a:rPr lang="en-US" dirty="0"/>
                        <a:t>Target pest group</a:t>
                      </a:r>
                    </a:p>
                  </a:txBody>
                  <a:tcPr anchor="ctr">
                    <a:solidFill>
                      <a:srgbClr val="7030A0"/>
                    </a:solidFill>
                  </a:tcPr>
                </a:tc>
              </a:tr>
              <a:tr h="0">
                <a:tc>
                  <a:txBody>
                    <a:bodyPr/>
                    <a:lstStyle/>
                    <a:p>
                      <a:r>
                        <a:rPr lang="en-US" dirty="0"/>
                        <a:t>Herbicides</a:t>
                      </a:r>
                    </a:p>
                  </a:txBody>
                  <a:tcPr anchor="ctr"/>
                </a:tc>
                <a:tc>
                  <a:txBody>
                    <a:bodyPr/>
                    <a:lstStyle/>
                    <a:p>
                      <a:r>
                        <a:rPr lang="en-US" dirty="0"/>
                        <a:t>Plant</a:t>
                      </a:r>
                    </a:p>
                  </a:txBody>
                  <a:tcPr anchor="ctr"/>
                </a:tc>
              </a:tr>
              <a:tr h="0">
                <a:tc>
                  <a:txBody>
                    <a:bodyPr/>
                    <a:lstStyle/>
                    <a:p>
                      <a:r>
                        <a:rPr lang="en-US" dirty="0" err="1"/>
                        <a:t>Algicides</a:t>
                      </a:r>
                      <a:r>
                        <a:rPr lang="en-US" dirty="0"/>
                        <a:t> or Algaecides</a:t>
                      </a:r>
                    </a:p>
                  </a:txBody>
                  <a:tcPr anchor="ctr"/>
                </a:tc>
                <a:tc>
                  <a:txBody>
                    <a:bodyPr/>
                    <a:lstStyle/>
                    <a:p>
                      <a:r>
                        <a:rPr lang="en-US" dirty="0"/>
                        <a:t>Algae</a:t>
                      </a:r>
                    </a:p>
                  </a:txBody>
                  <a:tcPr anchor="ctr"/>
                </a:tc>
              </a:tr>
              <a:tr h="0">
                <a:tc>
                  <a:txBody>
                    <a:bodyPr/>
                    <a:lstStyle/>
                    <a:p>
                      <a:r>
                        <a:rPr lang="en-US" dirty="0" err="1"/>
                        <a:t>Avicides</a:t>
                      </a:r>
                      <a:endParaRPr lang="en-US" dirty="0"/>
                    </a:p>
                  </a:txBody>
                  <a:tcPr anchor="ctr"/>
                </a:tc>
                <a:tc>
                  <a:txBody>
                    <a:bodyPr/>
                    <a:lstStyle/>
                    <a:p>
                      <a:r>
                        <a:rPr lang="en-US" dirty="0"/>
                        <a:t>Birds</a:t>
                      </a:r>
                    </a:p>
                  </a:txBody>
                  <a:tcPr anchor="ctr"/>
                </a:tc>
              </a:tr>
              <a:tr h="0">
                <a:tc>
                  <a:txBody>
                    <a:bodyPr/>
                    <a:lstStyle/>
                    <a:p>
                      <a:r>
                        <a:rPr lang="en-US" dirty="0"/>
                        <a:t>Bactericides</a:t>
                      </a:r>
                    </a:p>
                  </a:txBody>
                  <a:tcPr anchor="ctr"/>
                </a:tc>
                <a:tc>
                  <a:txBody>
                    <a:bodyPr/>
                    <a:lstStyle/>
                    <a:p>
                      <a:r>
                        <a:rPr lang="en-US" dirty="0"/>
                        <a:t>Bacteria</a:t>
                      </a:r>
                    </a:p>
                  </a:txBody>
                  <a:tcPr anchor="ctr"/>
                </a:tc>
              </a:tr>
              <a:tr h="0">
                <a:tc>
                  <a:txBody>
                    <a:bodyPr/>
                    <a:lstStyle/>
                    <a:p>
                      <a:r>
                        <a:rPr lang="en-US" dirty="0"/>
                        <a:t>Fungicides</a:t>
                      </a:r>
                    </a:p>
                  </a:txBody>
                  <a:tcPr anchor="ctr"/>
                </a:tc>
                <a:tc>
                  <a:txBody>
                    <a:bodyPr/>
                    <a:lstStyle/>
                    <a:p>
                      <a:r>
                        <a:rPr lang="en-US" dirty="0"/>
                        <a:t>Fungi and </a:t>
                      </a:r>
                      <a:r>
                        <a:rPr lang="en-US" dirty="0" err="1"/>
                        <a:t>Oomycetes</a:t>
                      </a:r>
                      <a:endParaRPr lang="en-US" dirty="0"/>
                    </a:p>
                  </a:txBody>
                  <a:tcPr anchor="ctr"/>
                </a:tc>
              </a:tr>
              <a:tr h="0">
                <a:tc>
                  <a:txBody>
                    <a:bodyPr/>
                    <a:lstStyle/>
                    <a:p>
                      <a:r>
                        <a:rPr lang="en-US" dirty="0"/>
                        <a:t>Insecticides</a:t>
                      </a:r>
                    </a:p>
                  </a:txBody>
                  <a:tcPr anchor="ctr"/>
                </a:tc>
                <a:tc>
                  <a:txBody>
                    <a:bodyPr/>
                    <a:lstStyle/>
                    <a:p>
                      <a:r>
                        <a:rPr lang="en-US" dirty="0"/>
                        <a:t>Insects</a:t>
                      </a:r>
                    </a:p>
                  </a:txBody>
                  <a:tcPr anchor="ctr"/>
                </a:tc>
              </a:tr>
              <a:tr h="0">
                <a:tc>
                  <a:txBody>
                    <a:bodyPr/>
                    <a:lstStyle/>
                    <a:p>
                      <a:r>
                        <a:rPr lang="en-US" dirty="0" err="1" smtClean="0"/>
                        <a:t>Miticides</a:t>
                      </a:r>
                      <a:r>
                        <a:rPr lang="en-US" baseline="0" dirty="0" smtClean="0"/>
                        <a:t> </a:t>
                      </a:r>
                      <a:r>
                        <a:rPr lang="en-US" dirty="0" smtClean="0"/>
                        <a:t>or </a:t>
                      </a:r>
                      <a:r>
                        <a:rPr lang="en-US" dirty="0" err="1"/>
                        <a:t>Acaricides</a:t>
                      </a:r>
                      <a:endParaRPr lang="en-US" dirty="0"/>
                    </a:p>
                  </a:txBody>
                  <a:tcPr anchor="ctr"/>
                </a:tc>
                <a:tc>
                  <a:txBody>
                    <a:bodyPr/>
                    <a:lstStyle/>
                    <a:p>
                      <a:r>
                        <a:rPr lang="en-US" dirty="0"/>
                        <a:t>Mites</a:t>
                      </a:r>
                    </a:p>
                  </a:txBody>
                  <a:tcPr anchor="ctr"/>
                </a:tc>
              </a:tr>
              <a:tr h="0">
                <a:tc>
                  <a:txBody>
                    <a:bodyPr/>
                    <a:lstStyle/>
                    <a:p>
                      <a:r>
                        <a:rPr lang="en-US" dirty="0" err="1"/>
                        <a:t>Molluscicides</a:t>
                      </a:r>
                      <a:endParaRPr lang="en-US" dirty="0"/>
                    </a:p>
                  </a:txBody>
                  <a:tcPr anchor="ctr"/>
                </a:tc>
                <a:tc>
                  <a:txBody>
                    <a:bodyPr/>
                    <a:lstStyle/>
                    <a:p>
                      <a:r>
                        <a:rPr lang="en-US" dirty="0"/>
                        <a:t>Snails</a:t>
                      </a:r>
                    </a:p>
                  </a:txBody>
                  <a:tcPr anchor="ctr"/>
                </a:tc>
              </a:tr>
              <a:tr h="0">
                <a:tc>
                  <a:txBody>
                    <a:bodyPr/>
                    <a:lstStyle/>
                    <a:p>
                      <a:r>
                        <a:rPr lang="en-US" dirty="0" err="1"/>
                        <a:t>Nematicides</a:t>
                      </a:r>
                      <a:endParaRPr lang="en-US" dirty="0"/>
                    </a:p>
                  </a:txBody>
                  <a:tcPr anchor="ctr"/>
                </a:tc>
                <a:tc>
                  <a:txBody>
                    <a:bodyPr/>
                    <a:lstStyle/>
                    <a:p>
                      <a:r>
                        <a:rPr lang="en-US" dirty="0"/>
                        <a:t>Nematodes</a:t>
                      </a:r>
                    </a:p>
                  </a:txBody>
                  <a:tcPr anchor="ctr"/>
                </a:tc>
              </a:tr>
              <a:tr h="0">
                <a:tc>
                  <a:txBody>
                    <a:bodyPr/>
                    <a:lstStyle/>
                    <a:p>
                      <a:r>
                        <a:rPr lang="en-US" dirty="0"/>
                        <a:t>Rodenticides</a:t>
                      </a:r>
                    </a:p>
                  </a:txBody>
                  <a:tcPr anchor="ctr"/>
                </a:tc>
                <a:tc>
                  <a:txBody>
                    <a:bodyPr/>
                    <a:lstStyle/>
                    <a:p>
                      <a:r>
                        <a:rPr lang="en-US" dirty="0"/>
                        <a:t>Rodents</a:t>
                      </a:r>
                    </a:p>
                  </a:txBody>
                  <a:tcPr anchor="ctr"/>
                </a:tc>
              </a:tr>
              <a:tr h="0">
                <a:tc>
                  <a:txBody>
                    <a:bodyPr/>
                    <a:lstStyle/>
                    <a:p>
                      <a:r>
                        <a:rPr lang="en-US" dirty="0" err="1"/>
                        <a:t>Virucides</a:t>
                      </a:r>
                      <a:endParaRPr lang="en-US" dirty="0"/>
                    </a:p>
                  </a:txBody>
                  <a:tcPr anchor="ctr"/>
                </a:tc>
                <a:tc>
                  <a:txBody>
                    <a:bodyPr/>
                    <a:lstStyle/>
                    <a:p>
                      <a:r>
                        <a:rPr lang="en-US" dirty="0"/>
                        <a:t>Viruses</a:t>
                      </a:r>
                    </a:p>
                  </a:txBody>
                  <a:tcPr anchor="ctr"/>
                </a:tc>
              </a:tr>
            </a:tbl>
          </a:graphicData>
        </a:graphic>
      </p:graphicFrame>
    </p:spTree>
    <p:extLst>
      <p:ext uri="{BB962C8B-B14F-4D97-AF65-F5344CB8AC3E}">
        <p14:creationId xmlns:p14="http://schemas.microsoft.com/office/powerpoint/2010/main" val="2828805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79512" y="260648"/>
            <a:ext cx="8791575" cy="5857875"/>
          </a:xfrm>
          <a:prstGeom prst="rect">
            <a:avLst/>
          </a:prstGeom>
        </p:spPr>
      </p:pic>
      <p:sp>
        <p:nvSpPr>
          <p:cNvPr id="5" name="직사각형 4"/>
          <p:cNvSpPr/>
          <p:nvPr/>
        </p:nvSpPr>
        <p:spPr>
          <a:xfrm>
            <a:off x="174179" y="6237312"/>
            <a:ext cx="4514377" cy="646331"/>
          </a:xfrm>
          <a:prstGeom prst="rect">
            <a:avLst/>
          </a:prstGeom>
        </p:spPr>
        <p:txBody>
          <a:bodyPr wrap="none">
            <a:spAutoFit/>
          </a:bodyPr>
          <a:lstStyle/>
          <a:p>
            <a:r>
              <a:rPr lang="en-US" sz="1200" dirty="0"/>
              <a:t>Pesticide </a:t>
            </a:r>
            <a:r>
              <a:rPr lang="en-US" sz="1200" dirty="0" smtClean="0"/>
              <a:t>pathways</a:t>
            </a:r>
          </a:p>
          <a:p>
            <a:endParaRPr lang="en-US" sz="1200" dirty="0"/>
          </a:p>
          <a:p>
            <a:r>
              <a:rPr lang="en-US" sz="1200" dirty="0"/>
              <a:t>http://en.wikipedia.org/wiki/Environmental_impact_of_pesticides</a:t>
            </a:r>
          </a:p>
        </p:txBody>
      </p:sp>
    </p:spTree>
    <p:extLst>
      <p:ext uri="{BB962C8B-B14F-4D97-AF65-F5344CB8AC3E}">
        <p14:creationId xmlns:p14="http://schemas.microsoft.com/office/powerpoint/2010/main" val="3219521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611560" y="332656"/>
            <a:ext cx="7908998" cy="5616624"/>
          </a:xfrm>
          <a:prstGeom prst="rect">
            <a:avLst/>
          </a:prstGeom>
        </p:spPr>
      </p:pic>
      <p:sp>
        <p:nvSpPr>
          <p:cNvPr id="4" name="TextBox 3"/>
          <p:cNvSpPr txBox="1"/>
          <p:nvPr/>
        </p:nvSpPr>
        <p:spPr>
          <a:xfrm>
            <a:off x="827584" y="692696"/>
            <a:ext cx="1390124" cy="369332"/>
          </a:xfrm>
          <a:prstGeom prst="rect">
            <a:avLst/>
          </a:prstGeom>
          <a:noFill/>
        </p:spPr>
        <p:txBody>
          <a:bodyPr wrap="none" rtlCol="0">
            <a:spAutoFit/>
          </a:bodyPr>
          <a:lstStyle/>
          <a:p>
            <a:r>
              <a:rPr lang="en-US" dirty="0" smtClean="0"/>
              <a:t>Air pollution</a:t>
            </a:r>
            <a:endParaRPr lang="en-US" dirty="0"/>
          </a:p>
        </p:txBody>
      </p:sp>
      <p:sp>
        <p:nvSpPr>
          <p:cNvPr id="5" name="TextBox 4"/>
          <p:cNvSpPr txBox="1"/>
          <p:nvPr/>
        </p:nvSpPr>
        <p:spPr>
          <a:xfrm>
            <a:off x="6732240" y="836712"/>
            <a:ext cx="1714957" cy="369332"/>
          </a:xfrm>
          <a:prstGeom prst="rect">
            <a:avLst/>
          </a:prstGeom>
          <a:noFill/>
        </p:spPr>
        <p:txBody>
          <a:bodyPr wrap="none" rtlCol="0">
            <a:spAutoFit/>
          </a:bodyPr>
          <a:lstStyle/>
          <a:p>
            <a:r>
              <a:rPr lang="en-US" dirty="0" smtClean="0"/>
              <a:t>Water pollution</a:t>
            </a:r>
            <a:endParaRPr lang="en-US" dirty="0"/>
          </a:p>
        </p:txBody>
      </p:sp>
      <p:sp>
        <p:nvSpPr>
          <p:cNvPr id="6" name="TextBox 5"/>
          <p:cNvSpPr txBox="1"/>
          <p:nvPr/>
        </p:nvSpPr>
        <p:spPr>
          <a:xfrm>
            <a:off x="7452320" y="3140968"/>
            <a:ext cx="1672253" cy="646331"/>
          </a:xfrm>
          <a:prstGeom prst="rect">
            <a:avLst/>
          </a:prstGeom>
          <a:noFill/>
        </p:spPr>
        <p:txBody>
          <a:bodyPr wrap="none" rtlCol="0">
            <a:spAutoFit/>
          </a:bodyPr>
          <a:lstStyle/>
          <a:p>
            <a:r>
              <a:rPr lang="en-US" dirty="0" smtClean="0"/>
              <a:t>Soil</a:t>
            </a:r>
          </a:p>
          <a:p>
            <a:r>
              <a:rPr lang="en-US" dirty="0" smtClean="0"/>
              <a:t>Contamination</a:t>
            </a:r>
            <a:endParaRPr lang="en-US" dirty="0"/>
          </a:p>
        </p:txBody>
      </p:sp>
      <p:sp>
        <p:nvSpPr>
          <p:cNvPr id="7" name="직사각형 6"/>
          <p:cNvSpPr/>
          <p:nvPr/>
        </p:nvSpPr>
        <p:spPr>
          <a:xfrm>
            <a:off x="611560" y="6049089"/>
            <a:ext cx="6534472" cy="646331"/>
          </a:xfrm>
          <a:prstGeom prst="rect">
            <a:avLst/>
          </a:prstGeom>
        </p:spPr>
        <p:txBody>
          <a:bodyPr wrap="square">
            <a:spAutoFit/>
          </a:bodyPr>
          <a:lstStyle/>
          <a:p>
            <a:r>
              <a:rPr lang="en-US" sz="1200" dirty="0"/>
              <a:t>Pesticides are implicated in a range of impacts on human health due to </a:t>
            </a:r>
            <a:r>
              <a:rPr lang="en-US" sz="1200" dirty="0" smtClean="0"/>
              <a:t>pollution</a:t>
            </a:r>
          </a:p>
          <a:p>
            <a:endParaRPr lang="en-US" sz="1200" dirty="0"/>
          </a:p>
          <a:p>
            <a:r>
              <a:rPr lang="en-US" sz="1200" dirty="0"/>
              <a:t>http://en.wikipedia.org/wiki/Environmental_impact_of_pesticides</a:t>
            </a:r>
          </a:p>
        </p:txBody>
      </p:sp>
    </p:spTree>
    <p:extLst>
      <p:ext uri="{BB962C8B-B14F-4D97-AF65-F5344CB8AC3E}">
        <p14:creationId xmlns:p14="http://schemas.microsoft.com/office/powerpoint/2010/main" val="2557895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835696" y="404664"/>
            <a:ext cx="5629275" cy="5715000"/>
          </a:xfrm>
          <a:prstGeom prst="rect">
            <a:avLst/>
          </a:prstGeom>
        </p:spPr>
      </p:pic>
    </p:spTree>
    <p:extLst>
      <p:ext uri="{BB962C8B-B14F-4D97-AF65-F5344CB8AC3E}">
        <p14:creationId xmlns:p14="http://schemas.microsoft.com/office/powerpoint/2010/main" val="3437072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467544" y="116632"/>
            <a:ext cx="8352928" cy="6264696"/>
          </a:xfrm>
          <a:prstGeom prst="rect">
            <a:avLst/>
          </a:prstGeom>
        </p:spPr>
      </p:pic>
      <p:sp>
        <p:nvSpPr>
          <p:cNvPr id="5" name="직사각형 4"/>
          <p:cNvSpPr/>
          <p:nvPr/>
        </p:nvSpPr>
        <p:spPr>
          <a:xfrm>
            <a:off x="1403648" y="6534834"/>
            <a:ext cx="4572000" cy="276999"/>
          </a:xfrm>
          <a:prstGeom prst="rect">
            <a:avLst/>
          </a:prstGeom>
        </p:spPr>
        <p:txBody>
          <a:bodyPr>
            <a:spAutoFit/>
          </a:bodyPr>
          <a:lstStyle/>
          <a:p>
            <a:r>
              <a:rPr lang="en-US" sz="1200" dirty="0"/>
              <a:t>http://www.climatechange-foodsecurity.org/science.html</a:t>
            </a:r>
          </a:p>
        </p:txBody>
      </p:sp>
    </p:spTree>
    <p:extLst>
      <p:ext uri="{BB962C8B-B14F-4D97-AF65-F5344CB8AC3E}">
        <p14:creationId xmlns:p14="http://schemas.microsoft.com/office/powerpoint/2010/main" val="3960143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792499" y="1196752"/>
            <a:ext cx="7467600" cy="4525963"/>
          </a:xfrm>
        </p:spPr>
        <p:txBody>
          <a:bodyPr/>
          <a:lstStyle/>
          <a:p>
            <a:pPr lvl="1" latinLnBrk="0"/>
            <a:r>
              <a:rPr lang="en-US" dirty="0" smtClean="0"/>
              <a:t>Deforestation:</a:t>
            </a:r>
          </a:p>
          <a:p>
            <a:pPr lvl="2" latinLnBrk="0"/>
            <a:r>
              <a:rPr lang="en-US" dirty="0" smtClean="0"/>
              <a:t>Atmospheric – enhance greenhouse effect</a:t>
            </a:r>
          </a:p>
          <a:p>
            <a:pPr lvl="2" latinLnBrk="0"/>
            <a:r>
              <a:rPr lang="en-US" dirty="0" smtClean="0"/>
              <a:t>Hydrological </a:t>
            </a:r>
          </a:p>
          <a:p>
            <a:pPr lvl="3" latinLnBrk="0"/>
            <a:r>
              <a:rPr lang="en-US" dirty="0" smtClean="0"/>
              <a:t>Affect water cycle</a:t>
            </a:r>
          </a:p>
          <a:p>
            <a:pPr lvl="3" latinLnBrk="0"/>
            <a:r>
              <a:rPr lang="en-US" dirty="0" smtClean="0"/>
              <a:t>Water pollution</a:t>
            </a:r>
          </a:p>
          <a:p>
            <a:pPr lvl="2" latinLnBrk="0"/>
            <a:r>
              <a:rPr lang="en-US" dirty="0" smtClean="0"/>
              <a:t>Soil </a:t>
            </a:r>
          </a:p>
          <a:p>
            <a:pPr lvl="3" latinLnBrk="0"/>
            <a:r>
              <a:rPr lang="en-US" dirty="0" smtClean="0"/>
              <a:t>Erosion</a:t>
            </a:r>
          </a:p>
          <a:p>
            <a:pPr lvl="3" latinLnBrk="0"/>
            <a:r>
              <a:rPr lang="en-US" dirty="0" smtClean="0"/>
              <a:t>Landslide</a:t>
            </a:r>
          </a:p>
          <a:p>
            <a:pPr lvl="3" latinLnBrk="0"/>
            <a:r>
              <a:rPr lang="en-US" dirty="0" smtClean="0"/>
              <a:t>Flooding</a:t>
            </a:r>
          </a:p>
          <a:p>
            <a:pPr lvl="2" latinLnBrk="0"/>
            <a:r>
              <a:rPr lang="en-US" dirty="0" smtClean="0"/>
              <a:t>Biodiversity</a:t>
            </a:r>
          </a:p>
        </p:txBody>
      </p:sp>
    </p:spTree>
    <p:extLst>
      <p:ext uri="{BB962C8B-B14F-4D97-AF65-F5344CB8AC3E}">
        <p14:creationId xmlns:p14="http://schemas.microsoft.com/office/powerpoint/2010/main" val="3264400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stretch>
            <a:fillRect/>
          </a:stretch>
        </p:blipFill>
        <p:spPr>
          <a:xfrm>
            <a:off x="1619672" y="476672"/>
            <a:ext cx="6250013" cy="5651958"/>
          </a:xfrm>
          <a:prstGeom prst="rect">
            <a:avLst/>
          </a:prstGeom>
        </p:spPr>
      </p:pic>
      <p:sp>
        <p:nvSpPr>
          <p:cNvPr id="6" name="직사각형 5"/>
          <p:cNvSpPr/>
          <p:nvPr/>
        </p:nvSpPr>
        <p:spPr>
          <a:xfrm>
            <a:off x="1475656" y="6488670"/>
            <a:ext cx="3050643" cy="276999"/>
          </a:xfrm>
          <a:prstGeom prst="rect">
            <a:avLst/>
          </a:prstGeom>
        </p:spPr>
        <p:txBody>
          <a:bodyPr wrap="none">
            <a:spAutoFit/>
          </a:bodyPr>
          <a:lstStyle/>
          <a:p>
            <a:r>
              <a:rPr lang="en-US" sz="1200" dirty="0"/>
              <a:t>http://rainforests.mongabay.com/0803.htm</a:t>
            </a:r>
          </a:p>
        </p:txBody>
      </p:sp>
    </p:spTree>
    <p:extLst>
      <p:ext uri="{BB962C8B-B14F-4D97-AF65-F5344CB8AC3E}">
        <p14:creationId xmlns:p14="http://schemas.microsoft.com/office/powerpoint/2010/main" val="3304451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1115616" y="332656"/>
            <a:ext cx="7079382" cy="5829639"/>
          </a:xfrm>
          <a:prstGeom prst="rect">
            <a:avLst/>
          </a:prstGeom>
        </p:spPr>
      </p:pic>
      <p:sp>
        <p:nvSpPr>
          <p:cNvPr id="5" name="직사각형 4"/>
          <p:cNvSpPr/>
          <p:nvPr/>
        </p:nvSpPr>
        <p:spPr>
          <a:xfrm>
            <a:off x="1043608" y="6309320"/>
            <a:ext cx="6390456" cy="276999"/>
          </a:xfrm>
          <a:prstGeom prst="rect">
            <a:avLst/>
          </a:prstGeom>
        </p:spPr>
        <p:txBody>
          <a:bodyPr wrap="square">
            <a:spAutoFit/>
          </a:bodyPr>
          <a:lstStyle/>
          <a:p>
            <a:r>
              <a:rPr lang="en-US" sz="1200" dirty="0"/>
              <a:t>http://www.nature.com/nature/journal/v489/n7415/fig_tab/nature11485_F1.html</a:t>
            </a:r>
          </a:p>
        </p:txBody>
      </p:sp>
    </p:spTree>
    <p:extLst>
      <p:ext uri="{BB962C8B-B14F-4D97-AF65-F5344CB8AC3E}">
        <p14:creationId xmlns:p14="http://schemas.microsoft.com/office/powerpoint/2010/main" val="422675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970856" y="5589240"/>
            <a:ext cx="7993632" cy="461665"/>
          </a:xfrm>
          <a:prstGeom prst="rect">
            <a:avLst/>
          </a:prstGeom>
        </p:spPr>
        <p:txBody>
          <a:bodyPr wrap="square">
            <a:spAutoFit/>
          </a:bodyPr>
          <a:lstStyle/>
          <a:p>
            <a:r>
              <a:rPr lang="en-US" sz="1200" dirty="0"/>
              <a:t>http://www.nzdl.org/gsdlmod?e=d-00000-00---off-0aedl--00-0----0-10-0---0---0direct-10---4-------0-1l--11-en-50---20-help---00-0-1-00-0-0-11-1-0utfZz-8-10&amp;cl=CL1.1&amp;d=HASH0198ca64f44cf9457f3c759d.9&amp;gt=2</a:t>
            </a:r>
          </a:p>
        </p:txBody>
      </p:sp>
      <p:pic>
        <p:nvPicPr>
          <p:cNvPr id="4" name="그림 3"/>
          <p:cNvPicPr>
            <a:picLocks noChangeAspect="1"/>
          </p:cNvPicPr>
          <p:nvPr/>
        </p:nvPicPr>
        <p:blipFill>
          <a:blip r:embed="rId2"/>
          <a:stretch>
            <a:fillRect/>
          </a:stretch>
        </p:blipFill>
        <p:spPr>
          <a:xfrm>
            <a:off x="1835696" y="476672"/>
            <a:ext cx="5705475" cy="4876800"/>
          </a:xfrm>
          <a:prstGeom prst="rect">
            <a:avLst/>
          </a:prstGeom>
        </p:spPr>
      </p:pic>
    </p:spTree>
    <p:extLst>
      <p:ext uri="{BB962C8B-B14F-4D97-AF65-F5344CB8AC3E}">
        <p14:creationId xmlns:p14="http://schemas.microsoft.com/office/powerpoint/2010/main" val="3860708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179512" y="332656"/>
            <a:ext cx="7467600" cy="6156014"/>
          </a:xfrm>
        </p:spPr>
        <p:txBody>
          <a:bodyPr/>
          <a:lstStyle/>
          <a:p>
            <a:pPr lvl="1" latinLnBrk="0"/>
            <a:r>
              <a:rPr lang="en-US" dirty="0" smtClean="0"/>
              <a:t>Genetic engineering:</a:t>
            </a:r>
          </a:p>
          <a:p>
            <a:pPr lvl="2" latinLnBrk="0"/>
            <a:r>
              <a:rPr lang="en-US" dirty="0"/>
              <a:t>  Genetic engineering alters the genetic make-up of an organism using techniques that remove heritable material or that introduce DNA prepared outside the organism either directly into the host or into a cell that is then fused or hybridized with the </a:t>
            </a:r>
            <a:r>
              <a:rPr lang="en-US" dirty="0" smtClean="0"/>
              <a:t>host</a:t>
            </a:r>
            <a:endParaRPr lang="en-US" dirty="0"/>
          </a:p>
          <a:p>
            <a:pPr lvl="2" latinLnBrk="0"/>
            <a:r>
              <a:rPr lang="en-US" dirty="0" smtClean="0"/>
              <a:t>Controversy</a:t>
            </a:r>
          </a:p>
          <a:p>
            <a:pPr lvl="3" latinLnBrk="0"/>
            <a:r>
              <a:rPr lang="en-US" dirty="0" smtClean="0"/>
              <a:t>ethical </a:t>
            </a:r>
          </a:p>
          <a:p>
            <a:pPr lvl="3" latinLnBrk="0"/>
            <a:r>
              <a:rPr lang="en-US" dirty="0" smtClean="0"/>
              <a:t>ecological</a:t>
            </a:r>
          </a:p>
          <a:p>
            <a:pPr lvl="3" latinLnBrk="0"/>
            <a:r>
              <a:rPr lang="en-US" dirty="0" smtClean="0"/>
              <a:t>economic (rel. w/ intellectual property)</a:t>
            </a:r>
          </a:p>
          <a:p>
            <a:pPr lvl="3" latinLnBrk="0"/>
            <a:r>
              <a:rPr lang="en-US" dirty="0" smtClean="0"/>
              <a:t>food controversies</a:t>
            </a:r>
          </a:p>
          <a:p>
            <a:pPr lvl="4" latinLnBrk="0"/>
            <a:r>
              <a:rPr lang="en-US" dirty="0" smtClean="0"/>
              <a:t>GMO labeling disputes</a:t>
            </a:r>
          </a:p>
          <a:p>
            <a:pPr lvl="4" latinLnBrk="0"/>
            <a:r>
              <a:rPr lang="en-US" dirty="0" smtClean="0"/>
              <a:t>(health) risk assessment debates</a:t>
            </a:r>
          </a:p>
        </p:txBody>
      </p:sp>
      <p:sp>
        <p:nvSpPr>
          <p:cNvPr id="6" name="직사각형 5"/>
          <p:cNvSpPr/>
          <p:nvPr/>
        </p:nvSpPr>
        <p:spPr>
          <a:xfrm>
            <a:off x="1475656" y="6488670"/>
            <a:ext cx="3050643" cy="276999"/>
          </a:xfrm>
          <a:prstGeom prst="rect">
            <a:avLst/>
          </a:prstGeom>
        </p:spPr>
        <p:txBody>
          <a:bodyPr wrap="none">
            <a:spAutoFit/>
          </a:bodyPr>
          <a:lstStyle/>
          <a:p>
            <a:r>
              <a:rPr lang="en-US" sz="1200" dirty="0"/>
              <a:t>http://rainforests.mongabay.com/0803.htm</a:t>
            </a:r>
          </a:p>
        </p:txBody>
      </p:sp>
    </p:spTree>
    <p:extLst>
      <p:ext uri="{BB962C8B-B14F-4D97-AF65-F5344CB8AC3E}">
        <p14:creationId xmlns:p14="http://schemas.microsoft.com/office/powerpoint/2010/main" val="2937404155"/>
      </p:ext>
    </p:extLst>
  </p:cSld>
  <p:clrMapOvr>
    <a:masterClrMapping/>
  </p:clrMapOvr>
</p:sld>
</file>

<file path=ppt/theme/theme1.xml><?xml version="1.0" encoding="utf-8"?>
<a:theme xmlns:a="http://schemas.openxmlformats.org/drawingml/2006/main" name="테크닉">
  <a:themeElements>
    <a:clrScheme name="테크닉">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테크닉">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테크닉">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1718</TotalTime>
  <Words>499</Words>
  <Application>Microsoft Office PowerPoint</Application>
  <PresentationFormat>화면 슬라이드 쇼(4:3)</PresentationFormat>
  <Paragraphs>113</Paragraphs>
  <Slides>22</Slides>
  <Notes>0</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22</vt:i4>
      </vt:variant>
    </vt:vector>
  </HeadingPairs>
  <TitlesOfParts>
    <vt:vector size="29" baseType="lpstr">
      <vt:lpstr>HY견고딕</vt:lpstr>
      <vt:lpstr>HY중고딕</vt:lpstr>
      <vt:lpstr>Arial</vt:lpstr>
      <vt:lpstr>Franklin Gothic Book</vt:lpstr>
      <vt:lpstr>Wingdings</vt:lpstr>
      <vt:lpstr>Wingdings 2</vt:lpstr>
      <vt:lpstr>테크닉</vt:lpstr>
      <vt:lpstr>Ch.5. Agriculture &amp; Environment Most of this lecture is based on the wikipedia article  “Environmental Impact of Agriculture”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Ch.1. Introduction</dc:title>
  <dc:creator>my</dc:creator>
  <cp:lastModifiedBy>jyuhome</cp:lastModifiedBy>
  <cp:revision>154</cp:revision>
  <dcterms:created xsi:type="dcterms:W3CDTF">2012-02-18T07:01:10Z</dcterms:created>
  <dcterms:modified xsi:type="dcterms:W3CDTF">2014-12-07T04:43:08Z</dcterms:modified>
</cp:coreProperties>
</file>